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2" r:id="rId6"/>
    <p:sldId id="303" r:id="rId7"/>
    <p:sldId id="260" r:id="rId8"/>
    <p:sldId id="262" r:id="rId9"/>
    <p:sldId id="308" r:id="rId10"/>
    <p:sldId id="274" r:id="rId11"/>
    <p:sldId id="304" r:id="rId12"/>
    <p:sldId id="294" r:id="rId13"/>
    <p:sldId id="295" r:id="rId14"/>
    <p:sldId id="305" r:id="rId15"/>
    <p:sldId id="273" r:id="rId16"/>
    <p:sldId id="275" r:id="rId17"/>
    <p:sldId id="278" r:id="rId18"/>
    <p:sldId id="279" r:id="rId19"/>
    <p:sldId id="276" r:id="rId20"/>
    <p:sldId id="277" r:id="rId21"/>
    <p:sldId id="280" r:id="rId22"/>
    <p:sldId id="265" r:id="rId23"/>
    <p:sldId id="270" r:id="rId24"/>
    <p:sldId id="306" r:id="rId25"/>
    <p:sldId id="281" r:id="rId26"/>
    <p:sldId id="299" r:id="rId27"/>
    <p:sldId id="282" r:id="rId28"/>
    <p:sldId id="283" r:id="rId29"/>
    <p:sldId id="284" r:id="rId30"/>
    <p:sldId id="285" r:id="rId31"/>
    <p:sldId id="286" r:id="rId32"/>
    <p:sldId id="287" r:id="rId33"/>
    <p:sldId id="289" r:id="rId34"/>
    <p:sldId id="290" r:id="rId35"/>
    <p:sldId id="296" r:id="rId36"/>
    <p:sldId id="297" r:id="rId37"/>
    <p:sldId id="298" r:id="rId38"/>
    <p:sldId id="291" r:id="rId39"/>
    <p:sldId id="293" r:id="rId40"/>
    <p:sldId id="292" r:id="rId41"/>
    <p:sldId id="301" r:id="rId42"/>
    <p:sldId id="307" r:id="rId43"/>
    <p:sldId id="302" r:id="rId44"/>
    <p:sldId id="27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2"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0" y="3163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7494E27-9CBF-4BD7-BDFC-FFB9183CA910}" type="datetimeFigureOut">
              <a:rPr lang="en-US" smtClean="0"/>
              <a:pPr/>
              <a:t>8/6/2014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681B81B-8CEB-4427-8EFC-DE0DF288E4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494E27-9CBF-4BD7-BDFC-FFB9183CA910}" type="datetimeFigureOut">
              <a:rPr lang="en-US" smtClean="0"/>
              <a:pPr/>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81B-8CEB-4427-8EFC-DE0DF288E4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494E27-9CBF-4BD7-BDFC-FFB9183CA910}" type="datetimeFigureOut">
              <a:rPr lang="en-US" smtClean="0"/>
              <a:pPr/>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81B-8CEB-4427-8EFC-DE0DF288E4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7494E27-9CBF-4BD7-BDFC-FFB9183CA910}" type="datetimeFigureOut">
              <a:rPr lang="en-US" smtClean="0"/>
              <a:pPr/>
              <a:t>8/6/2014</a:t>
            </a:fld>
            <a:endParaRPr lang="en-US"/>
          </a:p>
        </p:txBody>
      </p:sp>
      <p:sp>
        <p:nvSpPr>
          <p:cNvPr id="9" name="Slide Number Placeholder 8"/>
          <p:cNvSpPr>
            <a:spLocks noGrp="1"/>
          </p:cNvSpPr>
          <p:nvPr>
            <p:ph type="sldNum" sz="quarter" idx="15"/>
          </p:nvPr>
        </p:nvSpPr>
        <p:spPr/>
        <p:txBody>
          <a:bodyPr rtlCol="0"/>
          <a:lstStyle/>
          <a:p>
            <a:fld id="{1681B81B-8CEB-4427-8EFC-DE0DF288E48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7494E27-9CBF-4BD7-BDFC-FFB9183CA910}" type="datetimeFigureOut">
              <a:rPr lang="en-US" smtClean="0"/>
              <a:pPr/>
              <a:t>8/6/2014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681B81B-8CEB-4427-8EFC-DE0DF288E4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7494E27-9CBF-4BD7-BDFC-FFB9183CA910}" type="datetimeFigureOut">
              <a:rPr lang="en-US" smtClean="0"/>
              <a:pPr/>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81B-8CEB-4427-8EFC-DE0DF288E48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7494E27-9CBF-4BD7-BDFC-FFB9183CA910}" type="datetimeFigureOut">
              <a:rPr lang="en-US" smtClean="0"/>
              <a:pPr/>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1B81B-8CEB-4427-8EFC-DE0DF288E48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7494E27-9CBF-4BD7-BDFC-FFB9183CA910}" type="datetimeFigureOut">
              <a:rPr lang="en-US" smtClean="0"/>
              <a:pPr/>
              <a:t>8/6/2014</a:t>
            </a:fld>
            <a:endParaRPr lang="en-US"/>
          </a:p>
        </p:txBody>
      </p:sp>
      <p:sp>
        <p:nvSpPr>
          <p:cNvPr id="7" name="Slide Number Placeholder 6"/>
          <p:cNvSpPr>
            <a:spLocks noGrp="1"/>
          </p:cNvSpPr>
          <p:nvPr>
            <p:ph type="sldNum" sz="quarter" idx="11"/>
          </p:nvPr>
        </p:nvSpPr>
        <p:spPr/>
        <p:txBody>
          <a:bodyPr rtlCol="0"/>
          <a:lstStyle/>
          <a:p>
            <a:fld id="{1681B81B-8CEB-4427-8EFC-DE0DF288E48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94E27-9CBF-4BD7-BDFC-FFB9183CA910}" type="datetimeFigureOut">
              <a:rPr lang="en-US" smtClean="0"/>
              <a:pPr/>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1B81B-8CEB-4427-8EFC-DE0DF288E4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7494E27-9CBF-4BD7-BDFC-FFB9183CA910}" type="datetimeFigureOut">
              <a:rPr lang="en-US" smtClean="0"/>
              <a:pPr/>
              <a:t>8/6/2014</a:t>
            </a:fld>
            <a:endParaRPr lang="en-US"/>
          </a:p>
        </p:txBody>
      </p:sp>
      <p:sp>
        <p:nvSpPr>
          <p:cNvPr id="22" name="Slide Number Placeholder 21"/>
          <p:cNvSpPr>
            <a:spLocks noGrp="1"/>
          </p:cNvSpPr>
          <p:nvPr>
            <p:ph type="sldNum" sz="quarter" idx="15"/>
          </p:nvPr>
        </p:nvSpPr>
        <p:spPr/>
        <p:txBody>
          <a:bodyPr rtlCol="0"/>
          <a:lstStyle/>
          <a:p>
            <a:fld id="{1681B81B-8CEB-4427-8EFC-DE0DF288E48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7494E27-9CBF-4BD7-BDFC-FFB9183CA910}" type="datetimeFigureOut">
              <a:rPr lang="en-US" smtClean="0"/>
              <a:pPr/>
              <a:t>8/6/2014</a:t>
            </a:fld>
            <a:endParaRPr lang="en-US"/>
          </a:p>
        </p:txBody>
      </p:sp>
      <p:sp>
        <p:nvSpPr>
          <p:cNvPr id="18" name="Slide Number Placeholder 17"/>
          <p:cNvSpPr>
            <a:spLocks noGrp="1"/>
          </p:cNvSpPr>
          <p:nvPr>
            <p:ph type="sldNum" sz="quarter" idx="11"/>
          </p:nvPr>
        </p:nvSpPr>
        <p:spPr/>
        <p:txBody>
          <a:bodyPr rtlCol="0"/>
          <a:lstStyle/>
          <a:p>
            <a:fld id="{1681B81B-8CEB-4427-8EFC-DE0DF288E48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494E27-9CBF-4BD7-BDFC-FFB9183CA910}" type="datetimeFigureOut">
              <a:rPr lang="en-US" smtClean="0"/>
              <a:pPr/>
              <a:t>8/6/2014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81B81B-8CEB-4427-8EFC-DE0DF288E4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peakingaboutpresenting.com/presentation-books/overcame-his-stage-fright/" TargetMode="External"/><Relationship Id="rId7" Type="http://schemas.openxmlformats.org/officeDocument/2006/relationships/image" Target="../media/image52.wmf"/><Relationship Id="rId2" Type="http://schemas.openxmlformats.org/officeDocument/2006/relationships/hyperlink" Target="http://www.ellenfinkelstein.com/pptblog/create-clear-iconic-illustrations-in-powerpoint-with-gasp-clip-art/" TargetMode="External"/><Relationship Id="rId1" Type="http://schemas.openxmlformats.org/officeDocument/2006/relationships/slideLayout" Target="../slideLayouts/slideLayout2.xml"/><Relationship Id="rId6" Type="http://schemas.openxmlformats.org/officeDocument/2006/relationships/hyperlink" Target="http://libweb.surrey.ac.uk/library/skills/Presentation%20Skills%20Leicester/index.php" TargetMode="External"/><Relationship Id="rId5" Type="http://schemas.openxmlformats.org/officeDocument/2006/relationships/hyperlink" Target="http://emilylewisdesign.com/" TargetMode="External"/><Relationship Id="rId4" Type="http://schemas.openxmlformats.org/officeDocument/2006/relationships/hyperlink" Target="http://wolfgangriebe.wordpress.com/tag/35-tips-on-overcoming-stage-frigh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0"/>
            <a:ext cx="6934200" cy="1905000"/>
          </a:xfrm>
        </p:spPr>
        <p:txBody>
          <a:bodyPr>
            <a:normAutofit/>
          </a:bodyPr>
          <a:lstStyle/>
          <a:p>
            <a:pPr marL="182880" indent="0" algn="ctr">
              <a:buNone/>
            </a:pPr>
            <a:r>
              <a:rPr lang="en-US" sz="6600" dirty="0" smtClean="0">
                <a:effectLst>
                  <a:outerShdw blurRad="38100" dist="38100" dir="2700000" algn="tl">
                    <a:srgbClr val="000000">
                      <a:alpha val="43137"/>
                    </a:srgb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rPr>
              <a:t>1,2,3 Present!</a:t>
            </a:r>
            <a:endParaRPr lang="en-US" sz="6600" dirty="0">
              <a:effectLst>
                <a:outerShdw blurRad="38100" dist="38100" dir="2700000" algn="tl">
                  <a:srgbClr val="000000">
                    <a:alpha val="43137"/>
                  </a:srgb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286000" y="3733800"/>
            <a:ext cx="6400799" cy="2971801"/>
          </a:xfrm>
        </p:spPr>
        <p:txBody>
          <a:bodyPr>
            <a:normAutofit/>
          </a:bodyPr>
          <a:lstStyle/>
          <a:p>
            <a:pPr algn="ctr"/>
            <a:r>
              <a:rPr lang="en-US" sz="4000" dirty="0" smtClean="0">
                <a:solidFill>
                  <a:schemeClr val="accent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Mastering and Teaching Presentation Skills</a:t>
            </a:r>
          </a:p>
          <a:p>
            <a:r>
              <a:rPr lang="en-US" sz="2800" b="1"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i="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 Judy Henn</a:t>
            </a:r>
          </a:p>
          <a:p>
            <a:r>
              <a:rPr lang="en-US" sz="2800"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Technion</a:t>
            </a:r>
            <a:endParaRPr lang="en-US" sz="2800" b="1" i="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31387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Capitals and Italics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762000"/>
            <a:ext cx="8458200" cy="5711952"/>
          </a:xfrm>
        </p:spPr>
        <p:txBody>
          <a:bodyPr>
            <a:normAutofit lnSpcReduction="10000"/>
          </a:bodyPr>
          <a:lstStyle/>
          <a:p>
            <a:pPr marL="0" indent="0">
              <a:lnSpc>
                <a:spcPct val="90000"/>
              </a:lnSpc>
              <a:buNone/>
            </a:pPr>
            <a:endParaRPr lang="en-US" sz="3600" b="1" u="sng" dirty="0" smtClean="0">
              <a:solidFill>
                <a:schemeClr val="tx2">
                  <a:lumMod val="50000"/>
                </a:schemeClr>
              </a:solidFill>
              <a:latin typeface="Tahoma" pitchFamily="34" charset="0"/>
            </a:endParaRPr>
          </a:p>
          <a:p>
            <a:pPr marL="0" indent="0">
              <a:lnSpc>
                <a:spcPct val="90000"/>
              </a:lnSpc>
              <a:buNone/>
            </a:pPr>
            <a:r>
              <a:rPr lang="en-US" sz="3600" b="1" u="sng" dirty="0" smtClean="0">
                <a:solidFill>
                  <a:schemeClr val="tx2">
                    <a:lumMod val="50000"/>
                  </a:schemeClr>
                </a:solidFill>
                <a:latin typeface="Tahoma" pitchFamily="34" charset="0"/>
              </a:rPr>
              <a:t>DO </a:t>
            </a:r>
            <a:r>
              <a:rPr lang="en-US" sz="3600" b="1" u="sng" dirty="0">
                <a:solidFill>
                  <a:schemeClr val="tx2">
                    <a:lumMod val="50000"/>
                  </a:schemeClr>
                </a:solidFill>
                <a:latin typeface="Tahoma" pitchFamily="34" charset="0"/>
              </a:rPr>
              <a:t>NOT USE ALL CAPITAL </a:t>
            </a:r>
            <a:r>
              <a:rPr lang="en-US" sz="3600" b="1" u="sng" dirty="0" smtClean="0">
                <a:solidFill>
                  <a:schemeClr val="tx2">
                    <a:lumMod val="50000"/>
                  </a:schemeClr>
                </a:solidFill>
                <a:latin typeface="Tahoma" pitchFamily="34" charset="0"/>
              </a:rPr>
              <a:t>LETTERS</a:t>
            </a:r>
            <a:endParaRPr lang="en-US" sz="3600" b="1" u="sng" dirty="0">
              <a:solidFill>
                <a:schemeClr val="tx2">
                  <a:lumMod val="50000"/>
                </a:schemeClr>
              </a:solidFill>
              <a:latin typeface="Tahoma" pitchFamily="34" charset="0"/>
            </a:endParaRPr>
          </a:p>
          <a:p>
            <a:pPr lvl="1">
              <a:lnSpc>
                <a:spcPct val="90000"/>
              </a:lnSpc>
              <a:buFont typeface="Wingdings" panose="05000000000000000000" pitchFamily="2" charset="2"/>
              <a:buChar char="§"/>
            </a:pPr>
            <a:r>
              <a:rPr lang="en-US" sz="3600" b="1" dirty="0">
                <a:solidFill>
                  <a:schemeClr val="tx2">
                    <a:lumMod val="50000"/>
                  </a:schemeClr>
                </a:solidFill>
                <a:latin typeface="Tahoma" pitchFamily="34" charset="0"/>
              </a:rPr>
              <a:t>Makes text hard to read</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Denies </a:t>
            </a:r>
            <a:r>
              <a:rPr lang="en-US" sz="3600" b="1" dirty="0">
                <a:solidFill>
                  <a:schemeClr val="tx2">
                    <a:lumMod val="50000"/>
                  </a:schemeClr>
                </a:solidFill>
                <a:latin typeface="Tahoma" pitchFamily="34" charset="0"/>
              </a:rPr>
              <a:t>their use for EMPHASIS</a:t>
            </a:r>
          </a:p>
          <a:p>
            <a:pPr marL="0" indent="0">
              <a:lnSpc>
                <a:spcPct val="90000"/>
              </a:lnSpc>
              <a:buNone/>
            </a:pPr>
            <a:endParaRPr lang="en-US" sz="3600" b="1" i="1" u="sng" dirty="0" smtClean="0">
              <a:solidFill>
                <a:schemeClr val="tx2">
                  <a:lumMod val="50000"/>
                </a:schemeClr>
              </a:solidFill>
              <a:latin typeface="Tahoma" pitchFamily="34" charset="0"/>
            </a:endParaRPr>
          </a:p>
          <a:p>
            <a:pPr marL="0" indent="0">
              <a:lnSpc>
                <a:spcPct val="90000"/>
              </a:lnSpc>
              <a:buNone/>
            </a:pPr>
            <a:r>
              <a:rPr lang="en-US" sz="3600" b="1" i="1" u="sng" dirty="0" smtClean="0">
                <a:solidFill>
                  <a:schemeClr val="tx2">
                    <a:lumMod val="50000"/>
                  </a:schemeClr>
                </a:solidFill>
                <a:latin typeface="Tahoma" pitchFamily="34" charset="0"/>
              </a:rPr>
              <a:t>Italics</a:t>
            </a:r>
            <a:endParaRPr lang="en-US" sz="3600" b="1" i="1" u="sng" dirty="0">
              <a:solidFill>
                <a:schemeClr val="tx2">
                  <a:lumMod val="50000"/>
                </a:schemeClr>
              </a:solidFill>
              <a:latin typeface="Tahoma" pitchFamily="34" charset="0"/>
            </a:endParaRP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Save for </a:t>
            </a:r>
            <a:r>
              <a:rPr lang="en-US" sz="3600" b="1" i="1" dirty="0" smtClean="0">
                <a:solidFill>
                  <a:schemeClr val="tx2">
                    <a:lumMod val="50000"/>
                  </a:schemeClr>
                </a:solidFill>
                <a:latin typeface="Tahoma" pitchFamily="34" charset="0"/>
              </a:rPr>
              <a:t>“quotes</a:t>
            </a:r>
            <a:r>
              <a:rPr lang="en-US" sz="3600" b="1" dirty="0">
                <a:solidFill>
                  <a:schemeClr val="tx2">
                    <a:lumMod val="50000"/>
                  </a:schemeClr>
                </a:solidFill>
                <a:latin typeface="Tahoma" pitchFamily="34" charset="0"/>
              </a:rPr>
              <a:t>”</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Use </a:t>
            </a:r>
            <a:r>
              <a:rPr lang="en-US" sz="3600" b="1" dirty="0">
                <a:solidFill>
                  <a:schemeClr val="tx2">
                    <a:lumMod val="50000"/>
                  </a:schemeClr>
                </a:solidFill>
                <a:latin typeface="Tahoma" pitchFamily="34" charset="0"/>
              </a:rPr>
              <a:t>to </a:t>
            </a:r>
            <a:r>
              <a:rPr lang="en-US" sz="3600" b="1" i="1" dirty="0">
                <a:solidFill>
                  <a:schemeClr val="tx2">
                    <a:lumMod val="50000"/>
                  </a:schemeClr>
                </a:solidFill>
                <a:latin typeface="Tahoma" pitchFamily="34" charset="0"/>
              </a:rPr>
              <a:t>highlight</a:t>
            </a:r>
            <a:r>
              <a:rPr lang="en-US" sz="3600" b="1" dirty="0">
                <a:solidFill>
                  <a:schemeClr val="tx2">
                    <a:lumMod val="50000"/>
                  </a:schemeClr>
                </a:solidFill>
                <a:latin typeface="Tahoma" pitchFamily="34" charset="0"/>
              </a:rPr>
              <a:t> thoughts or ideas</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Use </a:t>
            </a:r>
            <a:r>
              <a:rPr lang="en-US" sz="3600" b="1" dirty="0">
                <a:solidFill>
                  <a:schemeClr val="tx2">
                    <a:lumMod val="50000"/>
                  </a:schemeClr>
                </a:solidFill>
                <a:latin typeface="Tahoma" pitchFamily="34" charset="0"/>
              </a:rPr>
              <a:t>for </a:t>
            </a:r>
            <a:r>
              <a:rPr lang="en-US" sz="3600" b="1" dirty="0" smtClean="0">
                <a:solidFill>
                  <a:schemeClr val="tx2">
                    <a:lumMod val="50000"/>
                  </a:schemeClr>
                </a:solidFill>
                <a:latin typeface="Tahoma" pitchFamily="34" charset="0"/>
              </a:rPr>
              <a:t>book or journal </a:t>
            </a:r>
            <a:r>
              <a:rPr lang="en-US" sz="3600" b="1" i="1" dirty="0" smtClean="0">
                <a:solidFill>
                  <a:schemeClr val="tx2">
                    <a:lumMod val="50000"/>
                  </a:schemeClr>
                </a:solidFill>
                <a:latin typeface="Tahoma" pitchFamily="34" charset="0"/>
              </a:rPr>
              <a:t>titles</a:t>
            </a:r>
            <a:endParaRPr lang="en-US" sz="3600" b="1" dirty="0">
              <a:solidFill>
                <a:schemeClr val="tx2">
                  <a:lumMod val="50000"/>
                </a:schemeClr>
              </a:solidFill>
              <a:latin typeface="Tahoma" pitchFamily="34" charset="0"/>
            </a:endParaRPr>
          </a:p>
          <a:p>
            <a:pPr>
              <a:lnSpc>
                <a:spcPct val="90000"/>
              </a:lnSpc>
            </a:pPr>
            <a:endParaRPr lang="en-US" b="1" dirty="0" smtClean="0">
              <a:solidFill>
                <a:schemeClr val="tx2">
                  <a:lumMod val="50000"/>
                </a:schemeClr>
              </a:solidFill>
              <a:latin typeface="Tahoma" pitchFamily="34" charset="0"/>
            </a:endParaRPr>
          </a:p>
          <a:p>
            <a:pPr>
              <a:lnSpc>
                <a:spcPct val="90000"/>
              </a:lnSpc>
            </a:pPr>
            <a:endParaRPr lang="en-US" dirty="0">
              <a:latin typeface="Tahoma"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7800" y="2895600"/>
            <a:ext cx="1866900" cy="1392995"/>
          </a:xfrm>
          <a:prstGeom prst="rect">
            <a:avLst/>
          </a:prstGeom>
        </p:spPr>
      </p:pic>
    </p:spTree>
    <p:extLst>
      <p:ext uri="{BB962C8B-B14F-4D97-AF65-F5344CB8AC3E}">
        <p14:creationId xmlns:p14="http://schemas.microsoft.com/office/powerpoint/2010/main" xmlns="" val="1418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Presentation Itself</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Keep your eyes mainly on your audience </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Turn to your slides BRIEFLY only to gesture at your text or graphic</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0" y="2356587"/>
            <a:ext cx="2981325" cy="2085975"/>
          </a:xfrm>
          <a:prstGeom prst="rect">
            <a:avLst/>
          </a:prstGeom>
        </p:spPr>
      </p:pic>
    </p:spTree>
    <p:extLst>
      <p:ext uri="{BB962C8B-B14F-4D97-AF65-F5344CB8AC3E}">
        <p14:creationId xmlns:p14="http://schemas.microsoft.com/office/powerpoint/2010/main" xmlns="" val="121267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0668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Pay Attention to Each Slide</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066800"/>
            <a:ext cx="7772400" cy="5715000"/>
          </a:xfrm>
        </p:spPr>
        <p:txBody>
          <a:bodyPr>
            <a:normAutofit/>
          </a:bodyPr>
          <a:lstStyle/>
          <a:p>
            <a:pPr lvl="0">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Tell your audience what they will see, using synonyms.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endParaRPr lang="en-US" sz="3600" b="1" u="wavyHeavy" cap="small"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u="wavyHeavy" cap="small" dirty="0" smtClean="0">
                <a:solidFill>
                  <a:schemeClr val="tx2"/>
                </a:solidFill>
                <a:latin typeface="Tahoma" panose="020B0604030504040204" pitchFamily="34" charset="0"/>
                <a:ea typeface="Tahoma" panose="020B0604030504040204" pitchFamily="34" charset="0"/>
                <a:cs typeface="Tahoma" panose="020B0604030504040204" pitchFamily="34" charset="0"/>
              </a:rPr>
              <a:t>Do Not Read</a:t>
            </a:r>
            <a:r>
              <a:rPr lang="en-US" sz="3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slides to the audience.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1752600"/>
            <a:ext cx="1974849" cy="14811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4724400"/>
            <a:ext cx="3619500" cy="1838476"/>
          </a:xfrm>
          <a:prstGeom prst="rect">
            <a:avLst/>
          </a:prstGeom>
        </p:spPr>
      </p:pic>
    </p:spTree>
    <p:extLst>
      <p:ext uri="{BB962C8B-B14F-4D97-AF65-F5344CB8AC3E}">
        <p14:creationId xmlns:p14="http://schemas.microsoft.com/office/powerpoint/2010/main" xmlns="" val="1406983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152400" y="457200"/>
            <a:ext cx="7772400" cy="6400800"/>
          </a:xfrm>
        </p:spPr>
        <p:txBody>
          <a:bodyPr>
            <a:normAutofit/>
          </a:bodyPr>
          <a:lstStyle/>
          <a:p>
            <a:pPr lvl="0">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Give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audience time to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absorb,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then comment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a:t>
            </a: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paraphrasing</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the text</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yourself to one to two slides per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minute.</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a:p>
            <a:pPr lvl="0"/>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914400"/>
            <a:ext cx="2228851"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5195839"/>
            <a:ext cx="1871892" cy="1400175"/>
          </a:xfrm>
          <a:prstGeom prst="rect">
            <a:avLst/>
          </a:prstGeom>
        </p:spPr>
      </p:pic>
    </p:spTree>
    <p:extLst>
      <p:ext uri="{BB962C8B-B14F-4D97-AF65-F5344CB8AC3E}">
        <p14:creationId xmlns:p14="http://schemas.microsoft.com/office/powerpoint/2010/main" xmlns="" val="92326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Slide Design</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Clarity is the key</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2514600"/>
            <a:ext cx="6795654" cy="3200400"/>
          </a:xfrm>
          <a:prstGeom prst="rect">
            <a:avLst/>
          </a:prstGeom>
        </p:spPr>
      </p:pic>
    </p:spTree>
    <p:extLst>
      <p:ext uri="{BB962C8B-B14F-4D97-AF65-F5344CB8AC3E}">
        <p14:creationId xmlns:p14="http://schemas.microsoft.com/office/powerpoint/2010/main" xmlns="" val="32294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382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Charts and Diagrams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457200" y="1066800"/>
            <a:ext cx="7467600" cy="5407152"/>
          </a:xfrm>
        </p:spPr>
        <p:txBody>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Simplify complicated diagrams</a:t>
            </a: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8" descr="Diagram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505200"/>
            <a:ext cx="3657600" cy="306766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200" y="2590800"/>
            <a:ext cx="4242368" cy="3139352"/>
          </a:xfrm>
          <a:prstGeom prst="rect">
            <a:avLst/>
          </a:prstGeom>
        </p:spPr>
      </p:pic>
    </p:spTree>
    <p:extLst>
      <p:ext uri="{BB962C8B-B14F-4D97-AF65-F5344CB8AC3E}">
        <p14:creationId xmlns:p14="http://schemas.microsoft.com/office/powerpoint/2010/main" xmlns="" val="61653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76200"/>
          </a:xfrm>
        </p:spPr>
        <p:txBody>
          <a:bodyPr>
            <a:normAutofit fontScale="90000"/>
          </a:bodyPr>
          <a:lstStyle/>
          <a:p>
            <a:endParaRPr lang="en-US" dirty="0"/>
          </a:p>
        </p:txBody>
      </p:sp>
      <p:sp>
        <p:nvSpPr>
          <p:cNvPr id="3" name="Content Placeholder 2"/>
          <p:cNvSpPr>
            <a:spLocks noGrp="1"/>
          </p:cNvSpPr>
          <p:nvPr>
            <p:ph sz="quarter" idx="1"/>
          </p:nvPr>
        </p:nvSpPr>
        <p:spPr>
          <a:xfrm>
            <a:off x="152400" y="152400"/>
            <a:ext cx="8001000" cy="6321552"/>
          </a:xfrm>
        </p:spPr>
        <p:txBody>
          <a:bodyPr>
            <a:normAutofit/>
          </a:bodyPr>
          <a:lstStyle/>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Learn to identify and describe 6 types of graphs and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charts: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Line graph</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points connected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lines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show changes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value</a:t>
            </a: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Pie 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units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of data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as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pie-shaped pieces of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circle</a:t>
            </a:r>
            <a:endPar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4" descr="line_graph exampl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63460" y="1447800"/>
            <a:ext cx="2491370" cy="19810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Pie ch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4637480"/>
            <a:ext cx="2898310" cy="222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007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
          </a:xfrm>
        </p:spPr>
        <p:txBody>
          <a:bodyPr>
            <a:normAutofit fontScale="90000"/>
          </a:bodyPr>
          <a:lstStyle/>
          <a:p>
            <a:endParaRPr lang="en-US" dirty="0"/>
          </a:p>
        </p:txBody>
      </p:sp>
      <p:sp>
        <p:nvSpPr>
          <p:cNvPr id="3" name="Content Placeholder 2"/>
          <p:cNvSpPr>
            <a:spLocks noGrp="1"/>
          </p:cNvSpPr>
          <p:nvPr>
            <p:ph sz="quarter" idx="1"/>
          </p:nvPr>
        </p:nvSpPr>
        <p:spPr>
          <a:xfrm>
            <a:off x="152400" y="152400"/>
            <a:ext cx="8610600" cy="6705600"/>
          </a:xfrm>
        </p:spPr>
        <p:txBody>
          <a:bodyPr/>
          <a:lstStyle/>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Flow 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symbolic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representation of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process - each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step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a different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symbol linked with </a:t>
            </a: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arrows</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showing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flow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direction</a:t>
            </a: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Pictogram</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3200" b="1" dirty="0"/>
              <a:t>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statistics in </a:t>
            </a: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pictorial form</a:t>
            </a:r>
          </a:p>
          <a:p>
            <a:pPr marL="0" indent="0">
              <a:buNone/>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4" descr="simple-flow-chart-exam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3" y="1752600"/>
            <a:ext cx="2134637" cy="35052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2283" y="4338071"/>
            <a:ext cx="5418870" cy="2519929"/>
          </a:xfrm>
          <a:prstGeom prst="rect">
            <a:avLst/>
          </a:prstGeom>
        </p:spPr>
      </p:pic>
    </p:spTree>
    <p:extLst>
      <p:ext uri="{BB962C8B-B14F-4D97-AF65-F5344CB8AC3E}">
        <p14:creationId xmlns:p14="http://schemas.microsoft.com/office/powerpoint/2010/main" xmlns="" val="1547845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31688" y="152400"/>
            <a:ext cx="8108887" cy="6705600"/>
          </a:xfrm>
        </p:spPr>
        <p:txBody>
          <a:bodyPr/>
          <a:lstStyle/>
          <a:p>
            <a:pPr>
              <a:buFont typeface="Wingdings" panose="05000000000000000000" pitchFamily="2" charset="2"/>
              <a:buChar char="§"/>
            </a:pP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Bar </a:t>
            </a: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bars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whose lengths are proportional to quantities </a:t>
            </a: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
            </a:pP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Scatter </a:t>
            </a: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diagram</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unconnected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points of data</a:t>
            </a:r>
          </a:p>
          <a:p>
            <a:pPr>
              <a:buFont typeface="Wingdings" panose="05000000000000000000" pitchFamily="2" charset="2"/>
              <a:buChar char="§"/>
            </a:pPr>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5" descr="barchart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6402" y="1143000"/>
            <a:ext cx="3692732"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67493" y="4343400"/>
            <a:ext cx="4105275" cy="2257425"/>
          </a:xfrm>
          <a:prstGeom prst="rect">
            <a:avLst/>
          </a:prstGeom>
        </p:spPr>
      </p:pic>
    </p:spTree>
    <p:extLst>
      <p:ext uri="{BB962C8B-B14F-4D97-AF65-F5344CB8AC3E}">
        <p14:creationId xmlns:p14="http://schemas.microsoft.com/office/powerpoint/2010/main" xmlns="" val="285985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382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Useful </a:t>
            </a:r>
            <a:r>
              <a:rPr lang="en-US" sz="4400" b="1" cap="none" dirty="0" smtClean="0">
                <a:latin typeface="Tahoma" panose="020B0604030504040204" pitchFamily="34" charset="0"/>
                <a:ea typeface="Tahoma" panose="020B0604030504040204" pitchFamily="34" charset="0"/>
                <a:cs typeface="Tahoma" panose="020B0604030504040204" pitchFamily="34" charset="0"/>
              </a:rPr>
              <a:t>Descriptive Verbs</a:t>
            </a:r>
            <a:endParaRPr lang="en-US" sz="4400"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990600"/>
            <a:ext cx="7924800" cy="5867400"/>
          </a:xfrm>
        </p:spPr>
        <p:txBody>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Increase, soar, rocket, rise</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Decrease, plummet, drop,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decline</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fall</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Peak, level out, fluctuate</a:t>
            </a:r>
          </a:p>
          <a:p>
            <a:pPr marL="0" indent="0">
              <a:buNone/>
            </a:pPr>
            <a:endParaRPr lang="en-US" dirty="0"/>
          </a:p>
        </p:txBody>
      </p:sp>
    </p:spTree>
    <p:extLst>
      <p:ext uri="{BB962C8B-B14F-4D97-AF65-F5344CB8AC3E}">
        <p14:creationId xmlns:p14="http://schemas.microsoft.com/office/powerpoint/2010/main" xmlns="" val="76632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144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Learning and Teaching</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457200" y="990600"/>
            <a:ext cx="7467600" cy="5867400"/>
          </a:xfrm>
        </p:spPr>
        <p:txBody>
          <a:bodyPr>
            <a:normAutofit/>
          </a:bodyPr>
          <a:lstStyle/>
          <a:p>
            <a:pPr marL="0" indent="0">
              <a:buNone/>
            </a:pPr>
            <a:r>
              <a:rPr lang="en-US" sz="3600" b="1" u="sng"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Communication is the key</a:t>
            </a:r>
          </a:p>
          <a:p>
            <a:pPr>
              <a:buFont typeface="Wingdings" panose="05000000000000000000" pitchFamily="2" charset="2"/>
              <a:buChar char="§"/>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Personal and professional goals</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Adding a new set of skills</a:t>
            </a:r>
            <a:endParaRPr lang="en-US"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7000" y="2362200"/>
            <a:ext cx="2311400" cy="1733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7340" y="4612741"/>
            <a:ext cx="1831060" cy="2019300"/>
          </a:xfrm>
          <a:prstGeom prst="rect">
            <a:avLst/>
          </a:prstGeom>
        </p:spPr>
      </p:pic>
    </p:spTree>
    <p:extLst>
      <p:ext uri="{BB962C8B-B14F-4D97-AF65-F5344CB8AC3E}">
        <p14:creationId xmlns:p14="http://schemas.microsoft.com/office/powerpoint/2010/main" xmlns="" val="6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990600"/>
          </a:xfrm>
        </p:spPr>
        <p:txBody>
          <a:bodyPr>
            <a:no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Useful Adverbs &amp; Adjectives</a:t>
            </a:r>
            <a:endParaRPr lang="en-US" sz="4400"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752600"/>
            <a:ext cx="7848600" cy="5029200"/>
          </a:xfrm>
        </p:spPr>
        <p:txBody>
          <a:bodyPr>
            <a:normAutofit/>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Significantly / insignificantly</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Steadily, slowly, dramatically, sharply</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Moderately, slightly</a:t>
            </a:r>
          </a:p>
          <a:p>
            <a:pPr marL="609600" indent="-609600">
              <a:buNone/>
            </a:pPr>
            <a:endParaRPr lang="en-US" dirty="0"/>
          </a:p>
          <a:p>
            <a:pPr marL="0" indent="0">
              <a:buNone/>
            </a:pPr>
            <a:endParaRPr lang="en-US" sz="3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16671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marL="0" indent="0">
              <a:lnSpc>
                <a:spcPct val="150000"/>
              </a:lnSpc>
              <a:buNone/>
            </a:pPr>
            <a:r>
              <a:rPr lang="en-US" sz="3600" b="1" i="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EXAMPLES</a:t>
            </a:r>
            <a:r>
              <a:rPr lang="en-US" sz="36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Downloads increased dramatically. </a:t>
            </a: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There was a moderate drop in sales. </a:t>
            </a:r>
            <a:endParaRPr lang="en-US" dirty="0"/>
          </a:p>
        </p:txBody>
      </p:sp>
    </p:spTree>
    <p:extLst>
      <p:ext uri="{BB962C8B-B14F-4D97-AF65-F5344CB8AC3E}">
        <p14:creationId xmlns:p14="http://schemas.microsoft.com/office/powerpoint/2010/main" xmlns="" val="77957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76200"/>
            <a:ext cx="8610600" cy="9144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Amount of Information</a:t>
            </a:r>
            <a:r>
              <a:rPr lang="en-US" sz="4400" cap="none" dirty="0">
                <a:latin typeface="Tahoma" panose="020B0604030504040204" pitchFamily="34" charset="0"/>
                <a:ea typeface="Tahoma" panose="020B0604030504040204" pitchFamily="34" charset="0"/>
                <a:cs typeface="Tahoma" panose="020B0604030504040204" pitchFamily="34" charset="0"/>
              </a:rPr>
              <a:t> </a:t>
            </a:r>
          </a:p>
        </p:txBody>
      </p:sp>
      <p:sp>
        <p:nvSpPr>
          <p:cNvPr id="6147" name="Rectangle 3"/>
          <p:cNvSpPr>
            <a:spLocks noGrp="1" noChangeArrowheads="1"/>
          </p:cNvSpPr>
          <p:nvPr>
            <p:ph type="body" idx="1"/>
          </p:nvPr>
        </p:nvSpPr>
        <p:spPr/>
        <p:txBody>
          <a:bodyPr/>
          <a:lstStyle/>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Voice Control and Eye Contact </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Effective use of the voice, eye contact, posture, gestures, and enthusiasm distinguish a routine presentation from a memorable one.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The characteristics of delivery in terms of voice control can be separated into several interrelated properties: sound, volume, speed, and rhythm.</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Articulation and eye contact are the two most important components of voice presentation. Take the time to articulate every work of each sentence clearly, while maintaining eye contact with your audience.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As with written text, the end of the sentence designates the "stress" position. It is here the audience expects to be provided with the most important information.</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Nervous, hurried speech often leads to inaccurate articulation. Take your time and do not speak faster than your normal conversational speed.</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Monotony is the greatest enemy of a scientific presentation.</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Plain silence is preferable to mere noise.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Slowing down is a remedy for 90 percent of most speakers' problems.</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Looking straight at members of the audience establishes the notion that you are talking </a:t>
            </a:r>
            <a:r>
              <a:rPr lang="en-US" sz="1400" i="1" dirty="0">
                <a:latin typeface="Tahoma" panose="020B0604030504040204" pitchFamily="34" charset="0"/>
                <a:ea typeface="Tahoma" panose="020B0604030504040204" pitchFamily="34" charset="0"/>
                <a:cs typeface="Tahoma" panose="020B0604030504040204" pitchFamily="34" charset="0"/>
              </a:rPr>
              <a:t>to</a:t>
            </a:r>
            <a:r>
              <a:rPr lang="en-US" sz="1400" dirty="0">
                <a:latin typeface="Tahoma" panose="020B0604030504040204" pitchFamily="34" charset="0"/>
                <a:ea typeface="Tahoma" panose="020B0604030504040204" pitchFamily="34" charset="0"/>
                <a:cs typeface="Tahoma" panose="020B0604030504040204" pitchFamily="34" charset="0"/>
              </a:rPr>
              <a:t> them, not just </a:t>
            </a:r>
            <a:r>
              <a:rPr lang="en-US" sz="1400" i="1" dirty="0">
                <a:latin typeface="Tahoma" panose="020B0604030504040204" pitchFamily="34" charset="0"/>
                <a:ea typeface="Tahoma" panose="020B0604030504040204" pitchFamily="34" charset="0"/>
                <a:cs typeface="Tahoma" panose="020B0604030504040204" pitchFamily="34" charset="0"/>
              </a:rPr>
              <a:t>in front</a:t>
            </a:r>
            <a:r>
              <a:rPr lang="en-US" sz="1400" dirty="0">
                <a:latin typeface="Tahoma" panose="020B0604030504040204" pitchFamily="34" charset="0"/>
                <a:ea typeface="Tahoma" panose="020B0604030504040204" pitchFamily="34" charset="0"/>
                <a:cs typeface="Tahoma" panose="020B0604030504040204" pitchFamily="34" charset="0"/>
              </a:rPr>
              <a:t> of them.</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Foreign speakers who have severe language problems giving a scientific presentation should:</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Rehearse and practice the presentation often, preferably with a friend who is a native English speaker, and almost learn it by heart.</a:t>
            </a:r>
          </a:p>
        </p:txBody>
      </p:sp>
    </p:spTree>
    <p:extLst>
      <p:ext uri="{BB962C8B-B14F-4D97-AF65-F5344CB8AC3E}">
        <p14:creationId xmlns:p14="http://schemas.microsoft.com/office/powerpoint/2010/main" xmlns="" val="2997681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066800"/>
          </a:xfrm>
        </p:spPr>
        <p:txBody>
          <a:bodyPr>
            <a:no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How to Choose Illustrations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6200" y="1066800"/>
            <a:ext cx="8610600" cy="5407152"/>
          </a:xfrm>
        </p:spPr>
        <p:txBody>
          <a:bodyPr/>
          <a:lstStyle/>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Why do you want/need illustrations?</a:t>
            </a:r>
          </a:p>
          <a:p>
            <a:pPr>
              <a:buFont typeface="Wingdings" panose="05000000000000000000" pitchFamily="2" charset="2"/>
              <a:buChar char="§"/>
            </a:pP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Photo or clip art?</a:t>
            </a:r>
          </a:p>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Which is more effective?</a:t>
            </a:r>
          </a:p>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What suits your topic?</a:t>
            </a:r>
          </a:p>
          <a:p>
            <a:endParaRPr lang="en-US" b="1" dirty="0"/>
          </a:p>
          <a:p>
            <a:pPr marL="0" indent="0">
              <a:buNone/>
            </a:pPr>
            <a:endParaRPr lang="en-US"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3653496"/>
            <a:ext cx="3657600" cy="2893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5359" y="3619284"/>
            <a:ext cx="2807046" cy="2817922"/>
          </a:xfrm>
          <a:prstGeom prst="rect">
            <a:avLst/>
          </a:prstGeom>
        </p:spPr>
      </p:pic>
    </p:spTree>
    <p:extLst>
      <p:ext uri="{BB962C8B-B14F-4D97-AF65-F5344CB8AC3E}">
        <p14:creationId xmlns:p14="http://schemas.microsoft.com/office/powerpoint/2010/main" xmlns="" val="97365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Graphics Must Enhance</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Check that your</a:t>
            </a: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text is legible</a:t>
            </a: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illustrations are clear</a:t>
            </a:r>
          </a:p>
          <a:p>
            <a:pPr marL="742950" indent="-7429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deas stand out </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3505200"/>
            <a:ext cx="2971800" cy="2971800"/>
          </a:xfrm>
          <a:prstGeom prst="rect">
            <a:avLst/>
          </a:prstGeom>
        </p:spPr>
      </p:pic>
    </p:spTree>
    <p:extLst>
      <p:ext uri="{BB962C8B-B14F-4D97-AF65-F5344CB8AC3E}">
        <p14:creationId xmlns:p14="http://schemas.microsoft.com/office/powerpoint/2010/main" xmlns="" val="568332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144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Overcoming Stage Fright</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143000"/>
            <a:ext cx="8001000" cy="53309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Develop visualization skills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Replace negative thought patterns with positive ones: </a:t>
            </a:r>
          </a:p>
          <a:p>
            <a:pPr marL="0" indent="0">
              <a:buNone/>
            </a:pPr>
            <a:r>
              <a:rPr lang="en-US" sz="3600" b="1" i="1" strike="sngStrike"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It will be a disaster </a:t>
            </a:r>
            <a:r>
              <a:rPr lang="en-US" sz="3600" b="1" i="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I will aim to do the best I can</a:t>
            </a:r>
            <a:endParaRPr lang="en-US" sz="36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i="1" dirty="0">
              <a:solidFill>
                <a:srgbClr val="7030A0"/>
              </a:solidFill>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4665612"/>
            <a:ext cx="3276600" cy="2192387"/>
          </a:xfrm>
          <a:prstGeom prst="rect">
            <a:avLst/>
          </a:prstGeom>
        </p:spPr>
      </p:pic>
    </p:spTree>
    <p:extLst>
      <p:ext uri="{BB962C8B-B14F-4D97-AF65-F5344CB8AC3E}">
        <p14:creationId xmlns:p14="http://schemas.microsoft.com/office/powerpoint/2010/main" xmlns="" val="1457630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52400"/>
          </a:xfrm>
        </p:spPr>
        <p:txBody>
          <a:bodyPr>
            <a:normAutofit fontScale="90000"/>
          </a:bodyPr>
          <a:lstStyle/>
          <a:p>
            <a:endParaRPr lang="en-US" dirty="0"/>
          </a:p>
        </p:txBody>
      </p:sp>
      <p:sp>
        <p:nvSpPr>
          <p:cNvPr id="3" name="Content Placeholder 2"/>
          <p:cNvSpPr>
            <a:spLocks noGrp="1"/>
          </p:cNvSpPr>
          <p:nvPr>
            <p:ph sz="quarter" idx="1"/>
          </p:nvPr>
        </p:nvSpPr>
        <p:spPr>
          <a:xfrm>
            <a:off x="76200" y="228600"/>
            <a:ext cx="8004082" cy="6245352"/>
          </a:xfrm>
        </p:spPr>
        <p:txBody>
          <a:bodyPr/>
          <a:lstStyle/>
          <a:p>
            <a:pPr marL="0" indent="0">
              <a:buNone/>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a:t>
            </a: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a:t>
            </a: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Fears</a:t>
            </a:r>
            <a:endPar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9 o’clock, I’ll stop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worrying about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my presentation.</a:t>
            </a:r>
          </a:p>
          <a:p>
            <a:pPr marL="0" indent="0">
              <a:buNone/>
            </a:pP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I’ll take my mind off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presentation</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doing something else.</a:t>
            </a:r>
          </a:p>
          <a:p>
            <a:pPr marL="0" indent="0">
              <a:buNone/>
            </a:pPr>
            <a:endParaRPr lang="en-US" b="1" i="1" dirty="0">
              <a:solidFill>
                <a:srgbClr val="7030A0"/>
              </a:solidFill>
            </a:endParaRPr>
          </a:p>
          <a:p>
            <a:endParaRPr lang="en-US" dirty="0"/>
          </a:p>
          <a:p>
            <a:endParaRPr lang="en-US" dirty="0"/>
          </a:p>
        </p:txBody>
      </p:sp>
      <p:pic>
        <p:nvPicPr>
          <p:cNvPr id="4" name="Picture 2" descr="C:\Users\Judy\AppData\Local\Microsoft\Windows\Temporary Internet Files\Content.IE5\MHPHABK1\MC90038388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8034" y="1905000"/>
            <a:ext cx="2016224" cy="18599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Judy\AppData\Local\Microsoft\Windows\Temporary Internet Files\Content.IE5\8EK0DHEZ\MC90038332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2010" y="4038600"/>
            <a:ext cx="2448272" cy="24498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245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Practice </a:t>
            </a:r>
          </a:p>
        </p:txBody>
      </p:sp>
      <p:sp>
        <p:nvSpPr>
          <p:cNvPr id="3" name="Content Placeholder 2"/>
          <p:cNvSpPr>
            <a:spLocks noGrp="1"/>
          </p:cNvSpPr>
          <p:nvPr>
            <p:ph sz="quarter" idx="1"/>
          </p:nvPr>
        </p:nvSpPr>
        <p:spPr>
          <a:xfrm>
            <a:off x="457200" y="1219200"/>
            <a:ext cx="7467600" cy="5254752"/>
          </a:xfrm>
        </p:spPr>
        <p:txBody>
          <a:bodyPr/>
          <a:lstStyle/>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front of a mirror</a:t>
            </a: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front of an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audience </a:t>
            </a:r>
          </a:p>
          <a:p>
            <a:pPr marL="514350" indent="-51435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head</a:t>
            </a: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Time yourself</a:t>
            </a:r>
          </a:p>
          <a:p>
            <a:endParaRPr lang="en-US" dirty="0"/>
          </a:p>
        </p:txBody>
      </p:sp>
      <p:pic>
        <p:nvPicPr>
          <p:cNvPr id="4" name="Picture 2" descr="C:\Users\Judy\AppData\Local\Microsoft\Windows\Temporary Internet Files\Content.IE5\CFJM54IV\MC9003844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66925" y="3200400"/>
            <a:ext cx="2471936" cy="31640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464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At Home</a:t>
            </a:r>
          </a:p>
        </p:txBody>
      </p:sp>
      <p:sp>
        <p:nvSpPr>
          <p:cNvPr id="3" name="Content Placeholder 2"/>
          <p:cNvSpPr>
            <a:spLocks noGrp="1"/>
          </p:cNvSpPr>
          <p:nvPr>
            <p:ph sz="quarter" idx="1"/>
          </p:nvPr>
        </p:nvSpPr>
        <p:spPr>
          <a:xfrm>
            <a:off x="0" y="990600"/>
            <a:ext cx="8153400" cy="5867400"/>
          </a:xfrm>
        </p:spPr>
        <p:txBody>
          <a:bodyPr>
            <a:normAutofit/>
          </a:bodyPr>
          <a:lstStyle/>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Make a check-list and see that everything is ready </a:t>
            </a:r>
            <a:r>
              <a:rPr lang="en-US" sz="28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(laptop, USB)</a:t>
            </a:r>
            <a:endPar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Plan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wardrobe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 check that everything is clean and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ironed</a:t>
            </a:r>
          </a:p>
          <a:p>
            <a:pPr marL="514350" indent="-514350">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3. Sleep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well the night before</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33800" y="3276600"/>
            <a:ext cx="1790700" cy="2457450"/>
          </a:xfrm>
          <a:prstGeom prst="rect">
            <a:avLst/>
          </a:prstGeom>
        </p:spPr>
      </p:pic>
    </p:spTree>
    <p:extLst>
      <p:ext uri="{BB962C8B-B14F-4D97-AF65-F5344CB8AC3E}">
        <p14:creationId xmlns:p14="http://schemas.microsoft.com/office/powerpoint/2010/main" xmlns="" val="555670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The Venue</a:t>
            </a:r>
          </a:p>
        </p:txBody>
      </p:sp>
      <p:sp>
        <p:nvSpPr>
          <p:cNvPr id="3" name="Content Placeholder 2"/>
          <p:cNvSpPr>
            <a:spLocks noGrp="1"/>
          </p:cNvSpPr>
          <p:nvPr>
            <p:ph sz="quarter" idx="1"/>
          </p:nvPr>
        </p:nvSpPr>
        <p:spPr>
          <a:xfrm>
            <a:off x="76200" y="1219200"/>
            <a:ext cx="8610600" cy="5254752"/>
          </a:xfrm>
        </p:spPr>
        <p:txBody>
          <a:bodyPr>
            <a:normAutofit/>
          </a:bodyPr>
          <a:lstStyle/>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Arrive early</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Check the equipment</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Upload your presentation</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Note where the necessary gadgets are</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Have water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ready (cup</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bottle)</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4995250"/>
            <a:ext cx="1676400" cy="1676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0" y="762000"/>
            <a:ext cx="2466975" cy="1847850"/>
          </a:xfrm>
          <a:prstGeom prst="rect">
            <a:avLst/>
          </a:prstGeom>
        </p:spPr>
      </p:pic>
    </p:spTree>
    <p:extLst>
      <p:ext uri="{BB962C8B-B14F-4D97-AF65-F5344CB8AC3E}">
        <p14:creationId xmlns:p14="http://schemas.microsoft.com/office/powerpoint/2010/main" xmlns="" val="296677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Learn, then teach…</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t> </a:t>
            </a: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or, learn by teaching…</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Start at the beginning:</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Find a topic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4724400"/>
            <a:ext cx="1524000" cy="1638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1371600"/>
            <a:ext cx="2124075" cy="1295168"/>
          </a:xfrm>
          <a:prstGeom prst="rect">
            <a:avLst/>
          </a:prstGeom>
        </p:spPr>
      </p:pic>
    </p:spTree>
    <p:extLst>
      <p:ext uri="{BB962C8B-B14F-4D97-AF65-F5344CB8AC3E}">
        <p14:creationId xmlns:p14="http://schemas.microsoft.com/office/powerpoint/2010/main" xmlns="" val="343973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1 Minute to Curtain</a:t>
            </a:r>
          </a:p>
        </p:txBody>
      </p:sp>
      <p:sp>
        <p:nvSpPr>
          <p:cNvPr id="3" name="Content Placeholder 2"/>
          <p:cNvSpPr>
            <a:spLocks noGrp="1"/>
          </p:cNvSpPr>
          <p:nvPr>
            <p:ph sz="quarter" idx="1"/>
          </p:nvPr>
        </p:nvSpPr>
        <p:spPr>
          <a:xfrm>
            <a:off x="457200" y="1066800"/>
            <a:ext cx="7467600" cy="5407152"/>
          </a:xfrm>
        </p:spPr>
        <p:txBody>
          <a:bodyPr/>
          <a:lstStyle/>
          <a:p>
            <a:pPr marL="514350" indent="-5143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Sip some water</a:t>
            </a:r>
          </a:p>
          <a:p>
            <a:pPr marL="514350" indent="-514350">
              <a:lnSpc>
                <a:spcPct val="20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Concentrate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on success</a:t>
            </a:r>
          </a:p>
          <a:p>
            <a:pPr marL="514350" indent="-514350">
              <a:lnSpc>
                <a:spcPct val="20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Breathe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53000" y="3199666"/>
            <a:ext cx="3048000" cy="3560885"/>
          </a:xfrm>
          <a:prstGeom prst="rect">
            <a:avLst/>
          </a:prstGeom>
        </p:spPr>
      </p:pic>
    </p:spTree>
    <p:extLst>
      <p:ext uri="{BB962C8B-B14F-4D97-AF65-F5344CB8AC3E}">
        <p14:creationId xmlns:p14="http://schemas.microsoft.com/office/powerpoint/2010/main" xmlns="" val="450308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In the Beginning…</a:t>
            </a:r>
          </a:p>
        </p:txBody>
      </p:sp>
      <p:sp>
        <p:nvSpPr>
          <p:cNvPr id="3" name="Content Placeholder 2"/>
          <p:cNvSpPr>
            <a:spLocks noGrp="1"/>
          </p:cNvSpPr>
          <p:nvPr>
            <p:ph sz="quarter" idx="1"/>
          </p:nvPr>
        </p:nvSpPr>
        <p:spPr>
          <a:xfrm>
            <a:off x="0" y="1143000"/>
            <a:ext cx="7924800" cy="5715000"/>
          </a:xfrm>
        </p:spPr>
        <p:txBody>
          <a:bodyPr>
            <a:noAutofit/>
          </a:bodyPr>
          <a:lstStyle/>
          <a:p>
            <a:pPr marL="514350" indent="-5143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Start slowly and speak clearly </a:t>
            </a:r>
            <a:r>
              <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(especially if you have an accent)</a:t>
            </a:r>
          </a:p>
          <a:p>
            <a:pPr marL="514350" indent="-514350">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NOT mention if you’re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nervous</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Concentrate on staying calm the first 5 minutes </a:t>
            </a:r>
            <a:r>
              <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 by then you’ll be okay)</a:t>
            </a:r>
          </a:p>
          <a:p>
            <a:endParaRPr lang="en-US" sz="3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Judy\AppData\Local\Microsoft\Windows\Temporary Internet Files\Content.IE5\DKQCUNHF\MC90036347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2029485"/>
            <a:ext cx="2232248" cy="1944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0844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The Audience</a:t>
            </a:r>
          </a:p>
        </p:txBody>
      </p:sp>
      <p:sp>
        <p:nvSpPr>
          <p:cNvPr id="3" name="Content Placeholder 2"/>
          <p:cNvSpPr>
            <a:spLocks noGrp="1"/>
          </p:cNvSpPr>
          <p:nvPr>
            <p:ph sz="quarter" idx="1"/>
          </p:nvPr>
        </p:nvSpPr>
        <p:spPr/>
        <p:txBody>
          <a:bodyPr>
            <a:normAutofit/>
          </a:bodyPr>
          <a:lstStyle/>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Look at the people and SMILE</a:t>
            </a:r>
          </a:p>
          <a:p>
            <a:pPr marL="742950" indent="-742950">
              <a:buFont typeface="+mj-lt"/>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Focus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on making your best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performance</a:t>
            </a:r>
          </a:p>
          <a:p>
            <a:pPr marL="742950" indent="-742950">
              <a:buFont typeface="+mj-lt"/>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Enjoy yourself</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Judy\AppData\Local\Microsoft\Windows\Temporary Internet Files\Content.IE5\EMU9ANG7\MP90042437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484784"/>
            <a:ext cx="1728192" cy="1800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070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906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Remember!</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It’s NOT about YOU – it’s about your TOPIC and your desire to talk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about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 and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share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a:t>
            </a:r>
          </a:p>
          <a:p>
            <a:endParaRPr lang="en-US" dirty="0"/>
          </a:p>
        </p:txBody>
      </p:sp>
      <p:pic>
        <p:nvPicPr>
          <p:cNvPr id="4" name="Picture 2" descr="C:\Users\Judy\AppData\Local\Microsoft\Windows\Temporary Internet Files\Content.IE5\MHPHABK1\MC90043934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3095571"/>
            <a:ext cx="3704456" cy="37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2530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7467600" cy="6016752"/>
          </a:xfrm>
        </p:spPr>
        <p:txBody>
          <a:bodyPr>
            <a:normAutofit/>
          </a:bodyPr>
          <a:lstStyle/>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PRACTICE</a:t>
            </a:r>
          </a:p>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BUILDS</a:t>
            </a:r>
          </a:p>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CONFIDENCE</a:t>
            </a:r>
          </a:p>
        </p:txBody>
      </p:sp>
      <p:pic>
        <p:nvPicPr>
          <p:cNvPr id="4" name="Picture 2" descr="C:\Users\Judy\AppData\Local\Microsoft\Windows\Temporary Internet Files\Content.IE5\MHPHABK1\MP9102164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3200400"/>
            <a:ext cx="4002410" cy="3486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6263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9906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Eye Contact </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990600"/>
            <a:ext cx="7772400" cy="5791200"/>
          </a:xfrm>
        </p:spPr>
        <p:txBody>
          <a:bodyPr>
            <a:normAutofit/>
          </a:bodyPr>
          <a:lstStyle/>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Express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emotion with your eyes</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Ensure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eye contact as you deliver all critical lines</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742950" indent="-7429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Sustain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eye contact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for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 few seconds, then move on.</a:t>
            </a:r>
            <a:b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4539854"/>
            <a:ext cx="3657600" cy="2318146"/>
          </a:xfrm>
          <a:prstGeom prst="rect">
            <a:avLst/>
          </a:prstGeom>
        </p:spPr>
      </p:pic>
    </p:spTree>
    <p:extLst>
      <p:ext uri="{BB962C8B-B14F-4D97-AF65-F5344CB8AC3E}">
        <p14:creationId xmlns:p14="http://schemas.microsoft.com/office/powerpoint/2010/main" xmlns="" val="1931972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906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Posture &amp; Gestures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143000"/>
            <a:ext cx="7848600" cy="5330952"/>
          </a:xfrm>
        </p:spPr>
        <p:txBody>
          <a:bodyPr>
            <a:normAutofit/>
          </a:bodyPr>
          <a:lstStyle/>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Appear confident: stand tall</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Control your gestures </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Use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gestures that move away from your body</a:t>
            </a: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4038600"/>
            <a:ext cx="2743200" cy="2743200"/>
          </a:xfrm>
          <a:prstGeom prst="rect">
            <a:avLst/>
          </a:prstGeom>
        </p:spPr>
      </p:pic>
    </p:spTree>
    <p:extLst>
      <p:ext uri="{BB962C8B-B14F-4D97-AF65-F5344CB8AC3E}">
        <p14:creationId xmlns:p14="http://schemas.microsoft.com/office/powerpoint/2010/main" xmlns="" val="197692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Volume, Pace and Pitch</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143000"/>
            <a:ext cx="7772400" cy="5330952"/>
          </a:xfrm>
        </p:spPr>
        <p:txBody>
          <a:bodyPr>
            <a:normAutofit/>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Vary all for emphasis.</a:t>
            </a: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685" y="1752600"/>
            <a:ext cx="2895600" cy="1581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2743200"/>
            <a:ext cx="2588285" cy="14559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0200" y="4267200"/>
            <a:ext cx="2733675" cy="1676400"/>
          </a:xfrm>
          <a:prstGeom prst="rect">
            <a:avLst/>
          </a:prstGeom>
        </p:spPr>
      </p:pic>
    </p:spTree>
    <p:extLst>
      <p:ext uri="{BB962C8B-B14F-4D97-AF65-F5344CB8AC3E}">
        <p14:creationId xmlns:p14="http://schemas.microsoft.com/office/powerpoint/2010/main" xmlns="" val="8736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Answering Questions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219200"/>
            <a:ext cx="8077200" cy="5638800"/>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the question topics: </a:t>
            </a:r>
            <a:r>
              <a:rPr lang="en-US" sz="3600"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"Have you any questions on the four principles that I've outlined</a:t>
            </a:r>
            <a:r>
              <a:rPr lang="en-US" sz="3600"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3600" b="1"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Anticipate and be prepared with answers.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Listen and determine the intention.</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4038599"/>
            <a:ext cx="1638651" cy="2387497"/>
          </a:xfrm>
          <a:prstGeom prst="rect">
            <a:avLst/>
          </a:prstGeom>
        </p:spPr>
      </p:pic>
    </p:spTree>
    <p:extLst>
      <p:ext uri="{BB962C8B-B14F-4D97-AF65-F5344CB8AC3E}">
        <p14:creationId xmlns:p14="http://schemas.microsoft.com/office/powerpoint/2010/main" xmlns="" val="1322526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
          </a:xfrm>
        </p:spPr>
        <p:txBody>
          <a:bodyPr>
            <a:normAutofit fontScale="90000"/>
          </a:bodyPr>
          <a:lstStyle/>
          <a:p>
            <a:endParaRPr lang="en-US" dirty="0"/>
          </a:p>
        </p:txBody>
      </p:sp>
      <p:sp>
        <p:nvSpPr>
          <p:cNvPr id="3" name="Content Placeholder 2"/>
          <p:cNvSpPr>
            <a:spLocks noGrp="1"/>
          </p:cNvSpPr>
          <p:nvPr>
            <p:ph sz="quarter" idx="1"/>
          </p:nvPr>
        </p:nvSpPr>
        <p:spPr>
          <a:xfrm>
            <a:off x="152400" y="228600"/>
            <a:ext cx="7772400" cy="6553200"/>
          </a:xfrm>
        </p:spPr>
        <p:txBody>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Use the Q &amp; A session to reinforce your message.</a:t>
            </a: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Paraphrase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question       back to the questioner: </a:t>
            </a:r>
            <a:r>
              <a:rPr lang="en-US" sz="36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 want me to explain the process of ….?</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5600" y="1447800"/>
            <a:ext cx="2619375" cy="1743075"/>
          </a:xfrm>
          <a:prstGeom prst="rect">
            <a:avLst/>
          </a:prstGeom>
        </p:spPr>
      </p:pic>
    </p:spTree>
    <p:extLst>
      <p:ext uri="{BB962C8B-B14F-4D97-AF65-F5344CB8AC3E}">
        <p14:creationId xmlns:p14="http://schemas.microsoft.com/office/powerpoint/2010/main" xmlns="" val="127855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990600"/>
          </a:xfrm>
        </p:spPr>
        <p:txBody>
          <a:bodyPr>
            <a:normAutofit fontScale="90000"/>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Generating Topics &amp; Outlining</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066800"/>
            <a:ext cx="7848600" cy="5791200"/>
          </a:xfrm>
        </p:spPr>
        <p:txBody>
          <a:bodyPr>
            <a:normAutofit/>
          </a:bodyPr>
          <a:lstStyle/>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Brainstorming</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 individually or in a group</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Major points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according           to time limit</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6600" y="1752600"/>
            <a:ext cx="2272644" cy="22814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4799045"/>
            <a:ext cx="2619375" cy="1743075"/>
          </a:xfrm>
          <a:prstGeom prst="rect">
            <a:avLst/>
          </a:prstGeom>
        </p:spPr>
      </p:pic>
    </p:spTree>
    <p:extLst>
      <p:ext uri="{BB962C8B-B14F-4D97-AF65-F5344CB8AC3E}">
        <p14:creationId xmlns:p14="http://schemas.microsoft.com/office/powerpoint/2010/main" xmlns="" val="2860929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7467600" cy="60167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Handle a difficult question by offering to expand afterwards. </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If the question is irrelevant, say so.</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7780" y="1828800"/>
            <a:ext cx="2852219" cy="21391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77917" y="4876800"/>
            <a:ext cx="2989583" cy="1971392"/>
          </a:xfrm>
          <a:prstGeom prst="rect">
            <a:avLst/>
          </a:prstGeom>
        </p:spPr>
      </p:pic>
    </p:spTree>
    <p:extLst>
      <p:ext uri="{BB962C8B-B14F-4D97-AF65-F5344CB8AC3E}">
        <p14:creationId xmlns:p14="http://schemas.microsoft.com/office/powerpoint/2010/main" xmlns="" val="3824590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If you don’t know – say so, or refer the person to resources. </a:t>
            </a:r>
          </a:p>
          <a:p>
            <a:pPr>
              <a:buFont typeface="Wingdings" panose="05000000000000000000" pitchFamily="2" charset="2"/>
              <a:buChar char="§"/>
            </a:pPr>
            <a:endPar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 NOT</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Go off the topic</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Make a mini-presentation</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Pass the buck</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Answer defensively</a:t>
            </a: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68595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a Boy/Girl Scout</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marL="0" indent="0" algn="ctr">
              <a:buNone/>
            </a:pPr>
            <a:endPar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Be prepared,</a:t>
            </a:r>
          </a:p>
          <a:p>
            <a:pPr marL="0" indent="0" algn="ctr">
              <a:buNone/>
            </a:pPr>
            <a:r>
              <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a:t>
            </a:r>
            <a:endParaRPr lang="en-US" sz="6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30732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381000"/>
            <a:ext cx="7467600" cy="6092952"/>
          </a:xfrm>
        </p:spPr>
        <p:txBody>
          <a:bodyPr>
            <a:normAutofit lnSpcReduction="10000"/>
          </a:bodyPr>
          <a:lstStyle/>
          <a:p>
            <a:pPr marL="0" indent="0">
              <a:buNone/>
            </a:pP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a:t>
            </a:r>
          </a:p>
          <a:p>
            <a:pPr marL="0" indent="0">
              <a:buNone/>
            </a:pP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 – </a:t>
            </a:r>
          </a:p>
          <a:p>
            <a:pPr marL="0" indent="0">
              <a:buNone/>
            </a:pPr>
            <a:endPar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8000" b="1" dirty="0" smtClean="0">
                <a:solidFill>
                  <a:schemeClr val="tx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PRESENT!</a:t>
            </a:r>
            <a:endParaRPr lang="en-US" sz="8000" b="1" dirty="0">
              <a:solidFill>
                <a:schemeClr val="tx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724845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4400" b="1" cap="none" dirty="0" smtClean="0">
                <a:latin typeface="Tahoma" panose="020B0604030504040204" pitchFamily="34" charset="0"/>
                <a:ea typeface="Tahoma" panose="020B0604030504040204" pitchFamily="34" charset="0"/>
                <a:cs typeface="Tahoma" panose="020B0604030504040204" pitchFamily="34" charset="0"/>
              </a:rPr>
              <a:t>References: </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2"/>
              </a:rPr>
              <a:t>http://www.ellenfinkelstein.com/pptblog/create-clear-iconic-illustrations-in-powerpoint-with-gasp-clip-art</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hlinkClick r:id="rId2"/>
              </a:rPr>
              <a:t>/</a:t>
            </a:r>
            <a:endPar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3"/>
              </a:rPr>
              <a:t>http://www.speakingaboutpresenting.com/presentation-books/overcame-his-stage-fright/</a:t>
            </a:r>
            <a:endPar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4"/>
              </a:rPr>
              <a:t>http://wolfgangriebe.wordpress.com/tag/35-tips-on-overcoming-stage-fright/</a:t>
            </a:r>
            <a:endParaRPr lang="en-US" sz="20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i="1" dirty="0">
                <a:solidFill>
                  <a:srgbClr val="FFC000"/>
                </a:solidFill>
                <a:latin typeface="Tahoma" panose="020B0604030504040204" pitchFamily="34" charset="0"/>
                <a:ea typeface="Tahoma" panose="020B0604030504040204" pitchFamily="34" charset="0"/>
                <a:cs typeface="Tahoma" panose="020B0604030504040204" pitchFamily="34" charset="0"/>
              </a:rPr>
              <a:t>Overcoming Stage Fright </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by </a:t>
            </a: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5"/>
              </a:rPr>
              <a:t>Emily </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hlinkClick r:id="rId5"/>
              </a:rPr>
              <a:t>Lewis</a:t>
            </a:r>
            <a:endPar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6"/>
              </a:rPr>
              <a:t>http://libweb.surrey.ac.uk/library/skills/Presentation%20Skills%20Leicester/index.php</a:t>
            </a:r>
            <a:endParaRPr lang="en-US" sz="20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US" sz="2000" b="1" dirty="0"/>
          </a:p>
        </p:txBody>
      </p:sp>
      <p:pic>
        <p:nvPicPr>
          <p:cNvPr id="4" name="Picture 2" descr="C:\Users\Judy\AppData\Local\Microsoft\Windows\Temporary Internet Files\Content.IE5\8NIOAPEX\MC900213435[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81479" y="32333"/>
            <a:ext cx="1539108" cy="1258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480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304800"/>
            <a:ext cx="7620000" cy="6553200"/>
          </a:xfrm>
        </p:spPr>
        <p:txBody>
          <a:bodyPr/>
          <a:lstStyle/>
          <a:p>
            <a:pPr marL="0" indent="0">
              <a:buNone/>
            </a:pP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Types of outlines</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Introduction</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Body</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0" indent="0">
              <a:lnSpc>
                <a:spcPct val="150000"/>
              </a:lnSpc>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Conclusion</a:t>
            </a:r>
          </a:p>
          <a:p>
            <a:pPr marL="0" indent="0">
              <a:lnSpc>
                <a:spcPct val="150000"/>
              </a:lnSpc>
              <a:buNone/>
            </a:pPr>
            <a:r>
              <a:rPr lang="en-US"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2800263"/>
            <a:ext cx="3733800" cy="3921343"/>
          </a:xfrm>
          <a:prstGeom prst="rect">
            <a:avLst/>
          </a:prstGeom>
        </p:spPr>
      </p:pic>
    </p:spTree>
    <p:extLst>
      <p:ext uri="{BB962C8B-B14F-4D97-AF65-F5344CB8AC3E}">
        <p14:creationId xmlns:p14="http://schemas.microsoft.com/office/powerpoint/2010/main" xmlns="" val="170986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lstStyle/>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 I-M-R-D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1676400"/>
            <a:ext cx="5678753" cy="3862388"/>
          </a:xfrm>
          <a:prstGeom prst="rect">
            <a:avLst/>
          </a:prstGeom>
        </p:spPr>
      </p:pic>
    </p:spTree>
    <p:extLst>
      <p:ext uri="{BB962C8B-B14F-4D97-AF65-F5344CB8AC3E}">
        <p14:creationId xmlns:p14="http://schemas.microsoft.com/office/powerpoint/2010/main" xmlns="" val="3677114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96"/>
            <a:ext cx="85344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to design PPT slides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143000"/>
            <a:ext cx="7848600" cy="5715000"/>
          </a:xfrm>
        </p:spPr>
        <p:txBody>
          <a:bodyPr>
            <a:normAutofit/>
          </a:bodyPr>
          <a:lstStyle/>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Rule of 6 X 6 or 7 X 7</a:t>
            </a: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Font size: at least </a:t>
            </a:r>
            <a:r>
              <a:rPr lang="en-US"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24</a:t>
            </a:r>
          </a:p>
          <a:p>
            <a:pPr marL="0" indent="0">
              <a:buNone/>
            </a:pPr>
            <a:r>
              <a:rPr lang="en-US" sz="5400" dirty="0" smtClean="0"/>
              <a:t>	</a:t>
            </a:r>
            <a:r>
              <a:rPr lang="en-US" sz="4800" b="1" dirty="0" smtClean="0">
                <a:solidFill>
                  <a:schemeClr val="accent4">
                    <a:lumMod val="50000"/>
                  </a:schemeClr>
                </a:solidFill>
                <a:latin typeface="Arial" panose="020B0604020202020204" pitchFamily="34" charset="0"/>
                <a:cs typeface="Arial" panose="020B0604020202020204" pitchFamily="34" charset="0"/>
              </a:rPr>
              <a:t>Ariel – 48 </a:t>
            </a:r>
            <a:endParaRPr lang="en-US" sz="4800" b="1"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en-US" sz="44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smtClean="0">
                <a:solidFill>
                  <a:schemeClr val="accent4">
                    <a:lumMod val="50000"/>
                  </a:schemeClr>
                </a:solidFill>
                <a:latin typeface="Arial" panose="020B0604020202020204" pitchFamily="34" charset="0"/>
                <a:cs typeface="Arial" panose="020B0604020202020204" pitchFamily="34" charset="0"/>
              </a:rPr>
              <a:t>Ariel </a:t>
            </a:r>
            <a:r>
              <a:rPr lang="en-US" sz="4000" b="1" dirty="0">
                <a:solidFill>
                  <a:schemeClr val="accent4">
                    <a:lumMod val="50000"/>
                  </a:schemeClr>
                </a:solidFill>
                <a:latin typeface="Arial" panose="020B0604020202020204" pitchFamily="34" charset="0"/>
                <a:cs typeface="Arial" panose="020B0604020202020204" pitchFamily="34" charset="0"/>
              </a:rPr>
              <a:t>- 40</a:t>
            </a:r>
          </a:p>
          <a:p>
            <a:pPr marL="0" indent="0">
              <a:buNone/>
            </a:pPr>
            <a:r>
              <a:rPr lang="en-US" sz="3600" b="1" dirty="0" smtClean="0">
                <a:solidFill>
                  <a:schemeClr val="accent4">
                    <a:lumMod val="50000"/>
                  </a:schemeClr>
                </a:solidFill>
                <a:latin typeface="Arial" panose="020B0604020202020204" pitchFamily="34" charset="0"/>
                <a:cs typeface="Arial" panose="020B0604020202020204" pitchFamily="34" charset="0"/>
              </a:rPr>
              <a:t>	</a:t>
            </a:r>
            <a:r>
              <a:rPr lang="en-US" sz="3200" b="1" dirty="0" smtClean="0">
                <a:solidFill>
                  <a:schemeClr val="accent4">
                    <a:lumMod val="50000"/>
                  </a:schemeClr>
                </a:solidFill>
                <a:latin typeface="Arial" panose="020B0604020202020204" pitchFamily="34" charset="0"/>
                <a:cs typeface="Arial" panose="020B0604020202020204" pitchFamily="34" charset="0"/>
              </a:rPr>
              <a:t>Ariel </a:t>
            </a:r>
            <a:r>
              <a:rPr lang="en-US" sz="3200" b="1" dirty="0">
                <a:solidFill>
                  <a:schemeClr val="accent4">
                    <a:lumMod val="50000"/>
                  </a:schemeClr>
                </a:solidFill>
                <a:latin typeface="Arial" panose="020B0604020202020204" pitchFamily="34" charset="0"/>
                <a:cs typeface="Arial" panose="020B0604020202020204" pitchFamily="34" charset="0"/>
              </a:rPr>
              <a:t>– 32 </a:t>
            </a:r>
          </a:p>
          <a:p>
            <a:pPr marL="0" indent="0">
              <a:buNone/>
            </a:pPr>
            <a:r>
              <a:rPr lang="en-US" b="1" dirty="0" smtClean="0">
                <a:solidFill>
                  <a:schemeClr val="accent4">
                    <a:lumMod val="50000"/>
                  </a:schemeClr>
                </a:solidFill>
                <a:latin typeface="Arial" panose="020B0604020202020204" pitchFamily="34" charset="0"/>
                <a:cs typeface="Arial" panose="020B0604020202020204" pitchFamily="34" charset="0"/>
              </a:rPr>
              <a:t>	Ariel </a:t>
            </a:r>
            <a:r>
              <a:rPr lang="en-US" b="1" dirty="0">
                <a:solidFill>
                  <a:schemeClr val="accent4">
                    <a:lumMod val="50000"/>
                  </a:schemeClr>
                </a:solidFill>
                <a:latin typeface="Arial" panose="020B0604020202020204" pitchFamily="34" charset="0"/>
                <a:cs typeface="Arial" panose="020B0604020202020204" pitchFamily="34" charset="0"/>
              </a:rPr>
              <a:t>– 24</a:t>
            </a:r>
          </a:p>
          <a:p>
            <a:pPr marL="0" indent="0">
              <a:buNone/>
            </a:pPr>
            <a:r>
              <a:rPr lang="en-US" sz="2000" b="1" dirty="0" smtClean="0">
                <a:solidFill>
                  <a:schemeClr val="accent4">
                    <a:lumMod val="50000"/>
                  </a:schemeClr>
                </a:solidFill>
                <a:latin typeface="Arial" panose="020B0604020202020204" pitchFamily="34" charset="0"/>
                <a:cs typeface="Arial" panose="020B0604020202020204" pitchFamily="34" charset="0"/>
              </a:rPr>
              <a:t>	</a:t>
            </a:r>
            <a:r>
              <a:rPr lang="en-US" sz="1800" b="1" dirty="0" smtClean="0">
                <a:solidFill>
                  <a:schemeClr val="accent4">
                    <a:lumMod val="50000"/>
                  </a:schemeClr>
                </a:solidFill>
                <a:latin typeface="Arial" panose="020B0604020202020204" pitchFamily="34" charset="0"/>
                <a:cs typeface="Arial" panose="020B0604020202020204" pitchFamily="34" charset="0"/>
              </a:rPr>
              <a:t>Ariel </a:t>
            </a:r>
            <a:r>
              <a:rPr lang="en-US" sz="1800" b="1" dirty="0">
                <a:solidFill>
                  <a:schemeClr val="accent4">
                    <a:lumMod val="50000"/>
                  </a:schemeClr>
                </a:solidFill>
                <a:latin typeface="Arial" panose="020B0604020202020204" pitchFamily="34" charset="0"/>
                <a:cs typeface="Arial" panose="020B0604020202020204" pitchFamily="34" charset="0"/>
              </a:rPr>
              <a:t>– 18</a:t>
            </a:r>
            <a:r>
              <a:rPr lang="en-US" sz="2000" b="1" dirty="0">
                <a:solidFill>
                  <a:schemeClr val="accent4">
                    <a:lumMod val="50000"/>
                  </a:schemeClr>
                </a:solidFill>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p>
        </p:txBody>
      </p:sp>
      <p:pic>
        <p:nvPicPr>
          <p:cNvPr id="4" name="Picture 4" descr="size does cou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3581400"/>
            <a:ext cx="3890963"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961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152400" y="457200"/>
            <a:ext cx="7772400" cy="6400800"/>
          </a:xfrm>
        </p:spPr>
        <p:txBody>
          <a:bodyPr>
            <a:normAutofit/>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Light background, dark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letters</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Recommended fonts: Tahoma, </a:t>
            </a:r>
            <a:r>
              <a:rPr lang="en-US" sz="3600" b="1" dirty="0" smtClean="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Ariel, </a:t>
            </a:r>
            <a:r>
              <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Verdana</a:t>
            </a:r>
          </a:p>
          <a:p>
            <a:pPr>
              <a:lnSpc>
                <a:spcPct val="150000"/>
              </a:lnSpc>
              <a:buFont typeface="Wingdings" panose="05000000000000000000" pitchFamily="2" charset="2"/>
              <a:buChar char="§"/>
            </a:pPr>
            <a:endPar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
            </a:pPr>
            <a:r>
              <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Beware of </a:t>
            </a:r>
            <a:r>
              <a:rPr lang="en-US" sz="5400" b="1" dirty="0" smtClean="0">
                <a:solidFill>
                  <a:srgbClr val="00B050"/>
                </a:solidFill>
                <a:latin typeface="A Charming Font" panose="00000400000000000000" pitchFamily="2" charset="0"/>
                <a:ea typeface="Verdana" panose="020B0604030504040204" pitchFamily="34" charset="0"/>
                <a:cs typeface="Verdana" panose="020B0604030504040204" pitchFamily="34" charset="0"/>
              </a:rPr>
              <a:t>fancy fonts,</a:t>
            </a:r>
            <a:r>
              <a:rPr lang="en-US" sz="5400" b="1" dirty="0" smtClean="0">
                <a:solidFill>
                  <a:srgbClr val="00B050"/>
                </a:solidFill>
                <a:latin typeface="Algerian" panose="04020705040A02060702" pitchFamily="82" charset="0"/>
                <a:ea typeface="Verdana" panose="020B0604030504040204" pitchFamily="34" charset="0"/>
                <a:cs typeface="Verdana" panose="020B0604030504040204" pitchFamily="34" charset="0"/>
              </a:rPr>
              <a:t> </a:t>
            </a:r>
            <a:r>
              <a:rPr lang="en-US" sz="4400" b="1" dirty="0" smtClean="0">
                <a:solidFill>
                  <a:schemeClr val="accent3">
                    <a:lumMod val="40000"/>
                    <a:lumOff val="60000"/>
                  </a:schemeClr>
                </a:solidFill>
                <a:latin typeface="Algerian" panose="04020705040A02060702" pitchFamily="82" charset="0"/>
                <a:ea typeface="Verdana" panose="020B0604030504040204" pitchFamily="34" charset="0"/>
                <a:cs typeface="Verdana" panose="020B0604030504040204" pitchFamily="34" charset="0"/>
              </a:rPr>
              <a:t>lack of contrast,</a:t>
            </a:r>
            <a:r>
              <a:rPr lang="en-US" sz="4400" dirty="0" smtClean="0">
                <a:solidFill>
                  <a:schemeClr val="accent3">
                    <a:lumMod val="40000"/>
                    <a:lumOff val="60000"/>
                  </a:schemeClr>
                </a:solidFill>
                <a:latin typeface="Edwardian Script ITC" panose="030303020407070D0804" pitchFamily="66" charset="0"/>
                <a:ea typeface="Verdana" panose="020B0604030504040204" pitchFamily="34" charset="0"/>
                <a:cs typeface="Verdana" panose="020B0604030504040204" pitchFamily="34" charset="0"/>
              </a:rPr>
              <a:t> </a:t>
            </a:r>
            <a:r>
              <a:rPr lang="en-US" sz="4400" b="1" i="1" dirty="0" smtClean="0">
                <a:solidFill>
                  <a:schemeClr val="accent4">
                    <a:lumMod val="50000"/>
                  </a:schemeClr>
                </a:solidFill>
                <a:latin typeface="Edwardian Script ITC" panose="030303020407070D0804" pitchFamily="66" charset="0"/>
                <a:ea typeface="Verdana" panose="020B0604030504040204" pitchFamily="34" charset="0"/>
                <a:cs typeface="Verdana" panose="020B0604030504040204" pitchFamily="34" charset="0"/>
              </a:rPr>
              <a:t>unreadable italics  </a:t>
            </a:r>
            <a:endParaRPr lang="en-US" sz="4400" i="1" dirty="0" smtClean="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2209800"/>
            <a:ext cx="2533650" cy="1809750"/>
          </a:xfrm>
          <a:prstGeom prst="rect">
            <a:avLst/>
          </a:prstGeom>
        </p:spPr>
      </p:pic>
    </p:spTree>
    <p:extLst>
      <p:ext uri="{BB962C8B-B14F-4D97-AF65-F5344CB8AC3E}">
        <p14:creationId xmlns:p14="http://schemas.microsoft.com/office/powerpoint/2010/main" xmlns="" val="35174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normAutofit/>
          </a:bodyPr>
          <a:lstStyle/>
          <a:p>
            <a:pPr>
              <a:buFont typeface="Wingdings" panose="05000000000000000000" pitchFamily="2" charset="2"/>
              <a:buChar char="§"/>
            </a:pP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Do </a:t>
            </a:r>
            <a:r>
              <a:rPr lang="en-US" sz="3600" b="1" dirty="0">
                <a:solidFill>
                  <a:schemeClr val="tx2">
                    <a:lumMod val="50000"/>
                  </a:schemeClr>
                </a:solidFill>
                <a:latin typeface="Snap ITC" panose="04040A07060A02020202" pitchFamily="82" charset="0"/>
                <a:ea typeface="Verdana" panose="020B0604030504040204" pitchFamily="34" charset="0"/>
                <a:cs typeface="Verdana" panose="020B0604030504040204" pitchFamily="34" charset="0"/>
              </a:rPr>
              <a:t>not</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ekton Pro" pitchFamily="34" charset="0"/>
                <a:ea typeface="Verdana" panose="020B0604030504040204" pitchFamily="34" charset="0"/>
                <a:cs typeface="Verdana" panose="020B0604030504040204" pitchFamily="34" charset="0"/>
              </a:rPr>
              <a:t>use</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rajan Pro" pitchFamily="18" charset="0"/>
                <a:ea typeface="Verdana" panose="020B0604030504040204" pitchFamily="34" charset="0"/>
                <a:cs typeface="Verdana" panose="020B0604030504040204" pitchFamily="34" charset="0"/>
              </a:rPr>
              <a:t>more</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w Cen MT Condensed Extra Bold" panose="020B0803020202020204" pitchFamily="34" charset="0"/>
                <a:ea typeface="Verdana" panose="020B0604030504040204" pitchFamily="34" charset="0"/>
                <a:cs typeface="Verdana" panose="020B0604030504040204" pitchFamily="34" charset="0"/>
              </a:rPr>
              <a:t>than</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2 </a:t>
            </a:r>
            <a:r>
              <a:rPr lang="en-US" sz="3600" b="1" dirty="0">
                <a:solidFill>
                  <a:schemeClr val="tx2">
                    <a:lumMod val="50000"/>
                  </a:schemeClr>
                </a:solidFill>
                <a:latin typeface="Stencil" panose="040409050D0802020404" pitchFamily="82" charset="0"/>
                <a:ea typeface="Verdana" panose="020B0604030504040204" pitchFamily="34" charset="0"/>
                <a:cs typeface="Verdana" panose="020B0604030504040204" pitchFamily="34" charset="0"/>
              </a:rPr>
              <a:t>fonts</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Bauhaus 93" panose="04030905020B02020C02" pitchFamily="82" charset="0"/>
                <a:ea typeface="Verdana" panose="020B0604030504040204" pitchFamily="34" charset="0"/>
                <a:cs typeface="Verdana" panose="020B0604030504040204" pitchFamily="34" charset="0"/>
              </a:rPr>
              <a:t>per</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smtClean="0">
                <a:solidFill>
                  <a:schemeClr val="tx2">
                    <a:lumMod val="50000"/>
                  </a:schemeClr>
                </a:solidFill>
                <a:latin typeface="Script MT Bold" panose="03040602040607080904" pitchFamily="66" charset="0"/>
                <a:ea typeface="Verdana" panose="020B0604030504040204" pitchFamily="34" charset="0"/>
                <a:cs typeface="Verdana" panose="020B0604030504040204" pitchFamily="34" charset="0"/>
              </a:rPr>
              <a:t>presentation</a:t>
            </a: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Remember: all bulleted lists must be </a:t>
            </a:r>
            <a:r>
              <a:rPr lang="en-US" sz="3600" b="1" i="1" u="sng"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parallel </a:t>
            </a:r>
            <a:endParaRPr lang="en-US" sz="3600" b="1" i="1" u="sng"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1800" y="3276600"/>
            <a:ext cx="3505200" cy="2628900"/>
          </a:xfrm>
          <a:prstGeom prst="rect">
            <a:avLst/>
          </a:prstGeom>
        </p:spPr>
      </p:pic>
    </p:spTree>
    <p:extLst>
      <p:ext uri="{BB962C8B-B14F-4D97-AF65-F5344CB8AC3E}">
        <p14:creationId xmlns:p14="http://schemas.microsoft.com/office/powerpoint/2010/main" xmlns="" val="1929763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8766</TotalTime>
  <Words>1124</Words>
  <Application>Microsoft Office PowerPoint</Application>
  <PresentationFormat>On-screen Show (4:3)</PresentationFormat>
  <Paragraphs>230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1,2,3 Present!</vt:lpstr>
      <vt:lpstr>Learning and Teaching</vt:lpstr>
      <vt:lpstr>Learn, then teach…</vt:lpstr>
      <vt:lpstr>Generating Topics &amp; Outlining</vt:lpstr>
      <vt:lpstr>Slide 5</vt:lpstr>
      <vt:lpstr>Slide 6</vt:lpstr>
      <vt:lpstr>How to design PPT slides</vt:lpstr>
      <vt:lpstr>Slide 8</vt:lpstr>
      <vt:lpstr>Slide 9</vt:lpstr>
      <vt:lpstr>Capitals and Italics</vt:lpstr>
      <vt:lpstr>The Presentation Itself</vt:lpstr>
      <vt:lpstr>Pay Attention to Each Slide</vt:lpstr>
      <vt:lpstr>Slide 13</vt:lpstr>
      <vt:lpstr>Slide Design</vt:lpstr>
      <vt:lpstr>Charts and Diagrams</vt:lpstr>
      <vt:lpstr>Slide 16</vt:lpstr>
      <vt:lpstr>Slide 17</vt:lpstr>
      <vt:lpstr>Slide 18</vt:lpstr>
      <vt:lpstr>Useful Descriptive Verbs</vt:lpstr>
      <vt:lpstr>Useful Adverbs &amp; Adjectives</vt:lpstr>
      <vt:lpstr>Slide 21</vt:lpstr>
      <vt:lpstr>Amount of Information </vt:lpstr>
      <vt:lpstr>How to Choose Illustrations</vt:lpstr>
      <vt:lpstr>Graphics Must Enhance</vt:lpstr>
      <vt:lpstr>Overcoming Stage Fright</vt:lpstr>
      <vt:lpstr>Slide 26</vt:lpstr>
      <vt:lpstr>Practice </vt:lpstr>
      <vt:lpstr>At Home</vt:lpstr>
      <vt:lpstr>The Venue</vt:lpstr>
      <vt:lpstr>1 Minute to Curtain</vt:lpstr>
      <vt:lpstr>In the Beginning…</vt:lpstr>
      <vt:lpstr>The Audience</vt:lpstr>
      <vt:lpstr>Remember!</vt:lpstr>
      <vt:lpstr>Slide 34</vt:lpstr>
      <vt:lpstr>Eye Contact </vt:lpstr>
      <vt:lpstr>Posture &amp; Gestures</vt:lpstr>
      <vt:lpstr>Volume, Pace and Pitch</vt:lpstr>
      <vt:lpstr>Answering Questions</vt:lpstr>
      <vt:lpstr>Slide 39</vt:lpstr>
      <vt:lpstr>Slide 40</vt:lpstr>
      <vt:lpstr>Slide 41</vt:lpstr>
      <vt:lpstr>Be a Boy/Girl Scout</vt:lpstr>
      <vt:lpstr>Slide 43</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 Prese</dc:title>
  <dc:creator>Judy</dc:creator>
  <cp:lastModifiedBy>Yechezkel</cp:lastModifiedBy>
  <cp:revision>79</cp:revision>
  <dcterms:created xsi:type="dcterms:W3CDTF">2014-05-14T03:07:12Z</dcterms:created>
  <dcterms:modified xsi:type="dcterms:W3CDTF">2014-08-06T07:15:09Z</dcterms:modified>
</cp:coreProperties>
</file>