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he-I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24" autoAdjust="0"/>
  </p:normalViewPr>
  <p:slideViewPr>
    <p:cSldViewPr>
      <p:cViewPr>
        <p:scale>
          <a:sx n="100" d="100"/>
          <a:sy n="100" d="100"/>
        </p:scale>
        <p:origin x="-75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7E324-D63E-41D5-9D2D-3C8CC9187185}" type="datetimeFigureOut">
              <a:rPr lang="he-IL"/>
              <a:pPr>
                <a:defRPr/>
              </a:pPr>
              <a:t>כ"ד/ניסן/תשע"ג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E4F42-C58C-42BB-AE08-F0AAACEFB438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5E4CD-997D-4CCB-A5B5-FBC38752A57E}" type="datetimeFigureOut">
              <a:rPr lang="he-IL"/>
              <a:pPr>
                <a:defRPr/>
              </a:pPr>
              <a:t>כ"ד/ניסן/תשע"ג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4B927-0CD1-40A9-9D1A-14A2416770A9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7F01F-4D82-4F3A-8783-DB3E62C00F5D}" type="datetimeFigureOut">
              <a:rPr lang="he-IL"/>
              <a:pPr>
                <a:defRPr/>
              </a:pPr>
              <a:t>כ"ד/ניסן/תשע"ג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0B14C-41B9-4493-9559-C342F1F007AD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89263-D771-4EAB-84E9-6CCE42DD0DC4}" type="datetimeFigureOut">
              <a:rPr lang="he-IL"/>
              <a:pPr>
                <a:defRPr/>
              </a:pPr>
              <a:t>כ"ד/ניסן/תשע"ג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4C728-8A52-4C59-AB13-89A38E2A48DB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F00EC-F8E2-4B49-AE92-7B005F384AE9}" type="datetimeFigureOut">
              <a:rPr lang="he-IL"/>
              <a:pPr>
                <a:defRPr/>
              </a:pPr>
              <a:t>כ"ד/ניסן/תשע"ג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59AD1-C6F6-45B8-AA9F-187F67C5E3C8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542E6-821D-49E1-9CB9-D776C3FAB34C}" type="datetimeFigureOut">
              <a:rPr lang="he-IL"/>
              <a:pPr>
                <a:defRPr/>
              </a:pPr>
              <a:t>כ"ד/ניסן/תשע"ג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0AB79-C845-4725-9F6F-AB8C5451C464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A2C30-E8FA-4CAD-8D21-72AC8D13FFA2}" type="datetimeFigureOut">
              <a:rPr lang="he-IL"/>
              <a:pPr>
                <a:defRPr/>
              </a:pPr>
              <a:t>כ"ד/ניסן/תשע"ג</a:t>
            </a:fld>
            <a:endParaRPr lang="he-IL"/>
          </a:p>
        </p:txBody>
      </p:sp>
      <p:sp>
        <p:nvSpPr>
          <p:cNvPr id="8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B2B6F-BF03-440B-8794-BD8263A72FB1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2A9A7-FDF4-4106-B230-91B686043608}" type="datetimeFigureOut">
              <a:rPr lang="he-IL"/>
              <a:pPr>
                <a:defRPr/>
              </a:pPr>
              <a:t>כ"ד/ניסן/תשע"ג</a:t>
            </a:fld>
            <a:endParaRPr lang="he-IL"/>
          </a:p>
        </p:txBody>
      </p:sp>
      <p:sp>
        <p:nvSpPr>
          <p:cNvPr id="4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81CC8-6A23-42B9-8D27-E539C9FFC5F0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F8A4C-1326-4F1B-9E1B-AA4E76A7BE1C}" type="datetimeFigureOut">
              <a:rPr lang="he-IL"/>
              <a:pPr>
                <a:defRPr/>
              </a:pPr>
              <a:t>כ"ד/ניסן/תשע"ג</a:t>
            </a:fld>
            <a:endParaRPr lang="he-IL"/>
          </a:p>
        </p:txBody>
      </p:sp>
      <p:sp>
        <p:nvSpPr>
          <p:cNvPr id="3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AFE65-7E1C-45BF-AAEF-2A5A63F05561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F7CE0-97F6-4FBE-8B44-05FCDABA17FF}" type="datetimeFigureOut">
              <a:rPr lang="he-IL"/>
              <a:pPr>
                <a:defRPr/>
              </a:pPr>
              <a:t>כ"ד/ניסן/תשע"ג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02463-2081-4006-9A3D-685F729C0BF6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F2492-438F-47E1-AA20-FE133C7B7514}" type="datetimeFigureOut">
              <a:rPr lang="he-IL"/>
              <a:pPr>
                <a:defRPr/>
              </a:pPr>
              <a:t>כ"ד/ניסן/תשע"ג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5C1BA-07E9-4072-BA2F-E1F9B1535ECB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מציין מיקום של כותרת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7" name="מציין מיקום טקסט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81935E-5CF1-4FBD-8047-ECAED450D85C}" type="datetimeFigureOut">
              <a:rPr lang="he-IL"/>
              <a:pPr>
                <a:defRPr/>
              </a:pPr>
              <a:t>כ"ד/ניסן/תשע"ג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B23076-F351-4D0D-956C-5FED1521B653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inpopesl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3" descr="C:\Users\channy.BRAINPOP\Desktop\esl_screensho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6513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00113" y="1628775"/>
            <a:ext cx="7772400" cy="1827213"/>
          </a:xfrm>
        </p:spPr>
        <p:txBody>
          <a:bodyPr rtlCol="1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Turn, Turn, Turn</a:t>
            </a:r>
            <a:b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V</a:t>
            </a:r>
            <a:r>
              <a:rPr lang="en-US" sz="6000" b="1" dirty="0" smtClean="0">
                <a:solidFill>
                  <a:schemeClr val="accent6">
                    <a:lumMod val="50000"/>
                  </a:schemeClr>
                </a:solidFill>
              </a:rPr>
              <a:t>ocab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ulary &amp; Grammar</a:t>
            </a:r>
            <a:endParaRPr lang="he-I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3315" name="Picture 7" descr="C:\Users\channy.BRAINPOP\Desktop\Untitled-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" y="1341438"/>
            <a:ext cx="4202113" cy="630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" descr="C:\Users\channy.BRAINPOP\Desktop\esl_screensho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6513" y="26988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23850" y="1412875"/>
            <a:ext cx="8229600" cy="725488"/>
          </a:xfrm>
        </p:spPr>
        <p:txBody>
          <a:bodyPr rtlCol="1">
            <a:normAutofit fontScale="90000"/>
          </a:bodyPr>
          <a:lstStyle/>
          <a:p>
            <a:pPr algn="l" rtl="0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      </a:t>
            </a:r>
            <a:b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       Revised (New) Curriculum  </a:t>
            </a:r>
            <a:endParaRPr lang="he-I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339" name="מציין מיקום תוכן 2"/>
          <p:cNvSpPr>
            <a:spLocks noGrp="1"/>
          </p:cNvSpPr>
          <p:nvPr>
            <p:ph idx="1"/>
          </p:nvPr>
        </p:nvSpPr>
        <p:spPr>
          <a:xfrm>
            <a:off x="1116013" y="1916113"/>
            <a:ext cx="7632700" cy="3633787"/>
          </a:xfrm>
        </p:spPr>
        <p:txBody>
          <a:bodyPr/>
          <a:lstStyle/>
          <a:p>
            <a:pPr algn="l" rtl="0">
              <a:buFont typeface="Wingdings" pitchFamily="2" charset="2"/>
              <a:buChar char="v"/>
            </a:pPr>
            <a:endParaRPr lang="en-US" smtClean="0">
              <a:cs typeface="Arial" charset="0"/>
            </a:endParaRPr>
          </a:p>
          <a:p>
            <a:pPr algn="l" rtl="0">
              <a:buFont typeface="Wingdings" pitchFamily="2" charset="2"/>
              <a:buChar char="v"/>
            </a:pPr>
            <a:r>
              <a:rPr lang="he-IL" smtClean="0"/>
              <a:t> </a:t>
            </a:r>
            <a:r>
              <a:rPr lang="en-US" smtClean="0">
                <a:cs typeface="Arial" charset="0"/>
              </a:rPr>
              <a:t>Pre-Foundation Level</a:t>
            </a:r>
          </a:p>
          <a:p>
            <a:pPr algn="l" rtl="0">
              <a:buFont typeface="Wingdings" pitchFamily="2" charset="2"/>
              <a:buChar char="v"/>
            </a:pPr>
            <a:r>
              <a:rPr lang="he-IL" smtClean="0"/>
              <a:t> </a:t>
            </a:r>
            <a:r>
              <a:rPr lang="en-US" smtClean="0">
                <a:cs typeface="Arial" charset="0"/>
              </a:rPr>
              <a:t>Vocabulary &amp; Grammar Lists</a:t>
            </a:r>
          </a:p>
          <a:p>
            <a:pPr algn="l" rtl="0">
              <a:buFont typeface="Wingdings" pitchFamily="2" charset="2"/>
              <a:buChar char="v"/>
            </a:pPr>
            <a:r>
              <a:rPr lang="he-IL" smtClean="0"/>
              <a:t> </a:t>
            </a:r>
            <a:r>
              <a:rPr lang="en-US" smtClean="0">
                <a:cs typeface="Arial" charset="0"/>
              </a:rPr>
              <a:t>Required HOTS</a:t>
            </a:r>
          </a:p>
          <a:p>
            <a:pPr algn="l" rtl="0">
              <a:buFont typeface="Wingdings" pitchFamily="2" charset="2"/>
              <a:buChar char="v"/>
            </a:pPr>
            <a:r>
              <a:rPr lang="he-IL" smtClean="0"/>
              <a:t> </a:t>
            </a:r>
            <a:r>
              <a:rPr lang="en-US" smtClean="0">
                <a:cs typeface="Arial" charset="0"/>
              </a:rPr>
              <a:t>Technological Skills       </a:t>
            </a:r>
          </a:p>
          <a:p>
            <a:pPr algn="l" rtl="0">
              <a:buFont typeface="Wingdings" pitchFamily="2" charset="2"/>
              <a:buChar char="v"/>
            </a:pPr>
            <a:r>
              <a:rPr lang="he-IL" smtClean="0"/>
              <a:t> </a:t>
            </a:r>
            <a:r>
              <a:rPr lang="en-US" smtClean="0">
                <a:cs typeface="Arial" charset="0"/>
              </a:rPr>
              <a:t>Literature</a:t>
            </a:r>
            <a:endParaRPr lang="he-IL" smtClean="0"/>
          </a:p>
        </p:txBody>
      </p:sp>
      <p:pic>
        <p:nvPicPr>
          <p:cNvPr id="14340" name="Picture 2" descr="C:\Users\channy.BRAINPOP\Desktop\Untitled-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33975" y="3429000"/>
            <a:ext cx="3830638" cy="437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 descr="C:\Users\channy.BRAINPOP\Desktop\esl_screensho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6513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3849688"/>
          </a:xfrm>
        </p:spPr>
        <p:txBody>
          <a:bodyPr rtlCol="1">
            <a:normAutofit lnSpcReduction="10000"/>
          </a:bodyPr>
          <a:lstStyle/>
          <a:p>
            <a:pPr algn="l" rtl="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dirty="0" smtClean="0"/>
              <a:t> Interaction</a:t>
            </a:r>
          </a:p>
          <a:p>
            <a:pPr algn="l" rtl="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dirty="0" smtClean="0"/>
              <a:t> Diversity</a:t>
            </a:r>
          </a:p>
          <a:p>
            <a:pPr algn="l" rtl="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dirty="0" smtClean="0"/>
              <a:t> Interest &amp; Motivation</a:t>
            </a:r>
          </a:p>
          <a:p>
            <a:pPr algn="l" rtl="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dirty="0" smtClean="0"/>
              <a:t> Scaffolding</a:t>
            </a:r>
          </a:p>
          <a:p>
            <a:pPr algn="l" rtl="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dirty="0" smtClean="0"/>
              <a:t> Success-oriented Tasks</a:t>
            </a:r>
          </a:p>
          <a:p>
            <a:pPr algn="l" rtl="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dirty="0" smtClean="0"/>
              <a:t> Authenticity</a:t>
            </a:r>
          </a:p>
          <a:p>
            <a:pPr algn="l" rtl="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dirty="0" smtClean="0"/>
              <a:t> Independent Learners        </a:t>
            </a:r>
            <a:endParaRPr lang="he-IL" dirty="0"/>
          </a:p>
        </p:txBody>
      </p:sp>
      <p:sp>
        <p:nvSpPr>
          <p:cNvPr id="10" name="כותרת 1"/>
          <p:cNvSpPr txBox="1">
            <a:spLocks/>
          </p:cNvSpPr>
          <p:nvPr/>
        </p:nvSpPr>
        <p:spPr>
          <a:xfrm>
            <a:off x="827088" y="2133600"/>
            <a:ext cx="7416800" cy="287338"/>
          </a:xfrm>
          <a:prstGeom prst="rect">
            <a:avLst/>
          </a:prstGeom>
        </p:spPr>
        <p:txBody>
          <a:bodyPr rtlCol="1"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+mn-lt"/>
                <a:ea typeface="+mj-ea"/>
                <a:cs typeface="+mj-cs"/>
              </a:rPr>
              <a:t>Principles in </a:t>
            </a: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Language Learning</a:t>
            </a:r>
            <a:endParaRPr lang="he-IL" sz="4000" b="1" dirty="0">
              <a:solidFill>
                <a:schemeClr val="accent6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b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</a:br>
            <a:endParaRPr lang="he-IL" sz="3200" b="1" dirty="0">
              <a:solidFill>
                <a:schemeClr val="accent6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5364" name="Picture 4" descr="C:\Users\channy.BRAINPOP\Desktop\Untitled-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6575" y="2420938"/>
            <a:ext cx="5410200" cy="618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 descr="C:\Users\channy.BRAINPOP\Desktop\esl_screensho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6513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692150"/>
            <a:ext cx="8229600" cy="1143000"/>
          </a:xfrm>
        </p:spPr>
        <p:txBody>
          <a:bodyPr rtlCol="1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300" b="1" dirty="0" smtClean="0">
                <a:solidFill>
                  <a:schemeClr val="accent6">
                    <a:lumMod val="50000"/>
                  </a:schemeClr>
                </a:solidFill>
                <a:hlinkClick r:id="rId3"/>
              </a:rPr>
              <a:t>BrainPOP ESL</a:t>
            </a:r>
            <a:endParaRPr lang="en-US" sz="43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39750" y="1916113"/>
            <a:ext cx="8229600" cy="4525962"/>
          </a:xfrm>
        </p:spPr>
        <p:txBody>
          <a:bodyPr/>
          <a:lstStyle/>
          <a:p>
            <a:pPr algn="l" rtl="0">
              <a:buFont typeface="Arial" charset="0"/>
              <a:buNone/>
            </a:pPr>
            <a:r>
              <a:rPr lang="en-US" b="1" smtClean="0">
                <a:cs typeface="Arial" charset="0"/>
              </a:rPr>
              <a:t>The Turn-Turn-Turn approach:</a:t>
            </a:r>
          </a:p>
          <a:p>
            <a:pPr algn="l" rtl="0">
              <a:buFont typeface="Wingdings" pitchFamily="2" charset="2"/>
              <a:buChar char="v"/>
            </a:pPr>
            <a:r>
              <a:rPr lang="he-IL" smtClean="0"/>
              <a:t> </a:t>
            </a:r>
            <a:r>
              <a:rPr lang="en-US" smtClean="0">
                <a:cs typeface="Arial" charset="0"/>
              </a:rPr>
              <a:t>Turn to lexis and content.</a:t>
            </a:r>
          </a:p>
          <a:p>
            <a:pPr algn="l" rtl="0">
              <a:buFont typeface="Wingdings" pitchFamily="2" charset="2"/>
              <a:buChar char="v"/>
            </a:pPr>
            <a:r>
              <a:rPr lang="he-IL" smtClean="0"/>
              <a:t> </a:t>
            </a:r>
            <a:r>
              <a:rPr lang="en-US" smtClean="0">
                <a:cs typeface="Arial" charset="0"/>
              </a:rPr>
              <a:t>Turn to focus on learning skills (HOTS).</a:t>
            </a:r>
          </a:p>
          <a:p>
            <a:pPr algn="l" rtl="0">
              <a:buFont typeface="Wingdings" pitchFamily="2" charset="2"/>
              <a:buChar char="v"/>
            </a:pPr>
            <a:r>
              <a:rPr lang="he-IL" smtClean="0">
                <a:solidFill>
                  <a:srgbClr val="000000"/>
                </a:solidFill>
              </a:rPr>
              <a:t> </a:t>
            </a:r>
            <a:r>
              <a:rPr lang="en-US" smtClean="0">
                <a:cs typeface="Arial" charset="0"/>
              </a:rPr>
              <a:t>Turn to grammar.</a:t>
            </a:r>
          </a:p>
        </p:txBody>
      </p:sp>
      <p:pic>
        <p:nvPicPr>
          <p:cNvPr id="16388" name="Picture 8" descr="C:\Users\channy.BRAINPOP\Desktop\Untitled-5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24525" y="2420938"/>
            <a:ext cx="4411663" cy="661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 descr="C:\Users\channy.BRAINPOP\Desktop\esl_screensho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6513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2275" y="692150"/>
            <a:ext cx="8229600" cy="1143000"/>
          </a:xfrm>
        </p:spPr>
        <p:txBody>
          <a:bodyPr rtlCol="1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To sum up:                                    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73238"/>
            <a:ext cx="7704137" cy="4668837"/>
          </a:xfrm>
        </p:spPr>
        <p:txBody>
          <a:bodyPr rtlCol="1">
            <a:normAutofit fontScale="92500" lnSpcReduction="20000"/>
          </a:bodyPr>
          <a:lstStyle/>
          <a:p>
            <a:pPr algn="l" rtl="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he-IL" dirty="0" smtClean="0"/>
              <a:t> </a:t>
            </a:r>
            <a:r>
              <a:rPr lang="en-US" dirty="0" smtClean="0"/>
              <a:t>The revised curriculum as a reminder of the receptive /productive element of language learning.</a:t>
            </a:r>
          </a:p>
          <a:p>
            <a:pPr algn="l" rtl="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he-IL" dirty="0" smtClean="0"/>
              <a:t> </a:t>
            </a:r>
            <a:r>
              <a:rPr lang="en-US" dirty="0" smtClean="0"/>
              <a:t>Turn-Turn-Turn in </a:t>
            </a:r>
            <a:r>
              <a:rPr lang="en-US" dirty="0" err="1" smtClean="0"/>
              <a:t>BrainPOP</a:t>
            </a:r>
            <a:r>
              <a:rPr lang="en-US" dirty="0" smtClean="0"/>
              <a:t> ESL program –  first lexis and content then HOTS and then grammar.</a:t>
            </a:r>
          </a:p>
          <a:p>
            <a:pPr algn="l" rtl="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he-IL" dirty="0" smtClean="0"/>
              <a:t> </a:t>
            </a:r>
            <a:r>
              <a:rPr lang="en-US" dirty="0" smtClean="0"/>
              <a:t>Try </a:t>
            </a:r>
            <a:r>
              <a:rPr lang="en-US" dirty="0" err="1" smtClean="0"/>
              <a:t>BrainPOP</a:t>
            </a:r>
            <a:r>
              <a:rPr lang="en-US" dirty="0" smtClean="0"/>
              <a:t> ESL’s academic yet 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 friendly and unthreatening 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 environment alongside your textbook.</a:t>
            </a:r>
          </a:p>
          <a:p>
            <a:pPr algn="l" rtl="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he-IL" dirty="0" smtClean="0"/>
              <a:t> </a:t>
            </a:r>
            <a:r>
              <a:rPr lang="en-US" dirty="0" smtClean="0"/>
              <a:t>Using today’s technology, teach and</a:t>
            </a:r>
            <a:endParaRPr lang="he-IL" dirty="0" smtClean="0"/>
          </a:p>
          <a:p>
            <a:pPr algn="l" rt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dirty="0" smtClean="0"/>
              <a:t>   </a:t>
            </a:r>
            <a:r>
              <a:rPr lang="en-US" dirty="0" smtClean="0"/>
              <a:t> learn while doing, the Renaissance way.</a:t>
            </a:r>
            <a:endParaRPr lang="en-US" dirty="0"/>
          </a:p>
        </p:txBody>
      </p:sp>
      <p:pic>
        <p:nvPicPr>
          <p:cNvPr id="17412" name="Picture 4" descr="C:\Users\channy.BRAINPOP\Desktop\Untitled-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38950" y="3810000"/>
            <a:ext cx="266541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106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Arial</vt:lpstr>
      <vt:lpstr>Times New Roman</vt:lpstr>
      <vt:lpstr>Wingdings</vt:lpstr>
      <vt:lpstr>ערכת נושא של Office</vt:lpstr>
      <vt:lpstr>Turn, Turn, Turn Vocabulary &amp; Grammar</vt:lpstr>
      <vt:lpstr>                Revised (New) Curriculum  </vt:lpstr>
      <vt:lpstr>Slide 3</vt:lpstr>
      <vt:lpstr>BrainPOP ESL</vt:lpstr>
      <vt:lpstr>To sum up:                    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Turn, Turn, Turn Vocabulary &amp; Grammar</dc:title>
  <dc:creator>Naomi</dc:creator>
  <cp:lastModifiedBy>Eric Cohen</cp:lastModifiedBy>
  <cp:revision>39</cp:revision>
  <dcterms:created xsi:type="dcterms:W3CDTF">2013-02-24T19:06:33Z</dcterms:created>
  <dcterms:modified xsi:type="dcterms:W3CDTF">2013-04-04T06:06:25Z</dcterms:modified>
</cp:coreProperties>
</file>