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2691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4625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3721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3435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31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9243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97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657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2191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9871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5992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4DA6-AB29-48E4-AA2E-8C55ED04EB25}" type="datetimeFigureOut">
              <a:rPr lang="he-IL" smtClean="0"/>
              <a:pPr/>
              <a:t>ט'/תמוז/תשע"ו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C314-A50C-45C4-9D3B-5085858104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5334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taiconferences.wix.com/etai2016" TargetMode="External"/><Relationship Id="rId4" Type="http://schemas.openxmlformats.org/officeDocument/2006/relationships/hyperlink" Target="http://www.etai.org.i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Q8xqyoZXCc" TargetMode="External"/><Relationship Id="rId2" Type="http://schemas.openxmlformats.org/officeDocument/2006/relationships/hyperlink" Target="https://goo.gl/dtUYq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zlyrics.com/lyrics/kaceymusgraves/followyourarrow.html" TargetMode="External"/><Relationship Id="rId4" Type="http://schemas.openxmlformats.org/officeDocument/2006/relationships/hyperlink" Target="http://youtu.be/0Bzu3LwH57I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art.org/en/norman-rockwell/the-gossips" TargetMode="External"/><Relationship Id="rId7" Type="http://schemas.openxmlformats.org/officeDocument/2006/relationships/hyperlink" Target="http://www.wikiart.org/en/norman-rockwell/girl-at-mirror-1954" TargetMode="External"/><Relationship Id="rId2" Type="http://schemas.openxmlformats.org/officeDocument/2006/relationships/hyperlink" Target="http://collections.nrm.org/search.do?id=440829&amp;db=object&amp;page=1&amp;view=detai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wikiart.org/en/norman-rockwell/boy-and-girl-gazing-at-the-moon-1926" TargetMode="External"/><Relationship Id="rId5" Type="http://schemas.openxmlformats.org/officeDocument/2006/relationships/hyperlink" Target="http://www.wikiart.org/en/norman-rockwell/the-runaway-1958?utm_source=returned&amp;utm_medium=referral&amp;utm_campaign=referral" TargetMode="External"/><Relationship Id="rId4" Type="http://schemas.openxmlformats.org/officeDocument/2006/relationships/hyperlink" Target="http://www.saturdayeveningpost.com/2016/05/23/art-entertainment/norman-rockwell-art-entertainment/what-doesnt-kill-me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ggben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6oymO5" TargetMode="External"/><Relationship Id="rId2" Type="http://schemas.openxmlformats.org/officeDocument/2006/relationships/hyperlink" Target="https://goo.gl/FKUXo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oo.gl/D7fom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oo.gl/DrQRfJ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ektUL8" TargetMode="External"/><Relationship Id="rId2" Type="http://schemas.openxmlformats.org/officeDocument/2006/relationships/hyperlink" Target="http://www.teachingenglish.org.uk/think/articles/writing-elementary-learn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KeICB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A8Fcf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ngfacts.com/detail.php?id=111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9747" y="1176564"/>
            <a:ext cx="1781810" cy="11607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מלבן 4"/>
          <p:cNvSpPr/>
          <p:nvPr/>
        </p:nvSpPr>
        <p:spPr>
          <a:xfrm>
            <a:off x="3770841" y="1495344"/>
            <a:ext cx="4973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26262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b="1" baseline="30000" dirty="0" smtClean="0">
                <a:solidFill>
                  <a:srgbClr val="26262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dirty="0" smtClean="0">
                <a:solidFill>
                  <a:srgbClr val="26262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 Conference</a:t>
            </a:r>
            <a:endParaRPr lang="he-IL" sz="3200" dirty="0"/>
          </a:p>
        </p:txBody>
      </p:sp>
      <p:pic>
        <p:nvPicPr>
          <p:cNvPr id="7" name="תמונה 6" descr="https://static.wixstatic.com/media/45b0d4_9565a51d65704e72b3e0f35955304542.png/v1/fill/w_480,h_269,al_c,lg_1/45b0d4_9565a51d65704e72b3e0f3595530454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6241" y="2337344"/>
            <a:ext cx="3513908" cy="196033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מלבן 7"/>
          <p:cNvSpPr/>
          <p:nvPr/>
        </p:nvSpPr>
        <p:spPr>
          <a:xfrm>
            <a:off x="3021875" y="4445587"/>
            <a:ext cx="6096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Ashkelon International Conference Center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ctr">
              <a:spcAft>
                <a:spcPts val="0"/>
              </a:spcAft>
            </a:pP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Ashkelon Academic College Campus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ctr">
              <a:spcAft>
                <a:spcPts val="600"/>
              </a:spcAft>
            </a:pPr>
            <a:r>
              <a:rPr lang="en-US" sz="14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www.etai.org.il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http://etaiconferences.wix.com/etai2016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4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0128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Songs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063931"/>
            <a:ext cx="9144000" cy="397110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/>
              <a:t>Follow Your </a:t>
            </a:r>
            <a:r>
              <a:rPr lang="en-US" b="1" u="sng" dirty="0" smtClean="0"/>
              <a:t>Arrow</a:t>
            </a:r>
            <a:r>
              <a:rPr lang="en-US" dirty="0" smtClean="0"/>
              <a:t>     </a:t>
            </a:r>
            <a:r>
              <a:rPr lang="en-US" dirty="0" smtClean="0">
                <a:hlinkClick r:id="rId2"/>
              </a:rPr>
              <a:t>https://goo.gl/dtUYqT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u="sng" dirty="0">
                <a:hlinkClick r:id="rId3"/>
              </a:rPr>
              <a:t>https://youtu.be/kQ8xqyoZXCc</a:t>
            </a:r>
            <a:endParaRPr lang="en-US" dirty="0"/>
          </a:p>
          <a:p>
            <a:pPr algn="l" rtl="0"/>
            <a:r>
              <a:rPr lang="en-US" u="sng" dirty="0">
                <a:hlinkClick r:id="rId4"/>
              </a:rPr>
              <a:t>http://youtu.be/0Bzu3LwH57I</a:t>
            </a:r>
            <a:endParaRPr lang="en-US" dirty="0"/>
          </a:p>
          <a:p>
            <a:pPr algn="l" rtl="0"/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www.azlyrics.com/lyrics/kaceymusgraves/followyourarrow.html</a:t>
            </a:r>
            <a:endParaRPr lang="en-US" u="sng" dirty="0" smtClean="0"/>
          </a:p>
          <a:p>
            <a:pPr algn="l" rtl="0"/>
            <a:endParaRPr lang="en-US" u="sng" dirty="0"/>
          </a:p>
          <a:p>
            <a:pPr algn="l" rtl="0"/>
            <a:r>
              <a:rPr lang="en-US" sz="4400" dirty="0" smtClean="0">
                <a:latin typeface="Berlin Sans FB" panose="020E0602020502020306" pitchFamily="34" charset="0"/>
              </a:rPr>
              <a:t>What writing prompt would you use if you chose to use this song in class?</a:t>
            </a:r>
            <a:endParaRPr lang="he-IL" sz="4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8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Pictures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Norman Rockwell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70263" y="1825625"/>
            <a:ext cx="5549537" cy="4351338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b="1" u="sng" dirty="0"/>
              <a:t>The Gossips</a:t>
            </a:r>
          </a:p>
          <a:p>
            <a:pPr marL="0" indent="0" algn="l" rtl="0">
              <a:buNone/>
            </a:pPr>
            <a:r>
              <a:rPr lang="en-US" u="sng" dirty="0">
                <a:hlinkClick r:id="rId2"/>
              </a:rPr>
              <a:t>http://collections.nrm.org/search.do?id=440829&amp;db=object&amp;page=1&amp;view=detail</a:t>
            </a:r>
            <a:endParaRPr lang="en-US" dirty="0"/>
          </a:p>
          <a:p>
            <a:pPr marL="0" indent="0" algn="l" rtl="0">
              <a:buNone/>
            </a:pPr>
            <a:r>
              <a:rPr lang="en-US" u="sng" dirty="0">
                <a:hlinkClick r:id="rId3"/>
              </a:rPr>
              <a:t>http://www.wikiart.org/en/norman-rockwell/the-gossips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r>
              <a:rPr lang="en-US" b="1" u="sng" dirty="0"/>
              <a:t>Shiner</a:t>
            </a:r>
          </a:p>
          <a:p>
            <a:pPr marL="0" indent="0" algn="l" rtl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www.saturdayeveningpost.com/2016/05/23/art-entertainment/norman-rockwell-art-entertainment/what-doesnt-kill-me.html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28063" cy="4351338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b="1" u="sng" dirty="0"/>
              <a:t>The Runaway</a:t>
            </a:r>
          </a:p>
          <a:p>
            <a:pPr marL="0" indent="0" algn="l" rtl="0">
              <a:buNone/>
            </a:pPr>
            <a:r>
              <a:rPr lang="en-US" u="sng" dirty="0">
                <a:hlinkClick r:id="rId5"/>
              </a:rPr>
              <a:t>http://www.wikiart.org/en/norman-rockwell/the-runaway-1958?utm_source=returned&amp;utm_medium=referral&amp;utm_campaign=referral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r>
              <a:rPr lang="en-US" b="1" u="sng" dirty="0"/>
              <a:t>Boy and Girl Gazing at the Moon</a:t>
            </a:r>
          </a:p>
          <a:p>
            <a:pPr marL="0" indent="0" algn="l" rtl="0">
              <a:buNone/>
            </a:pPr>
            <a:r>
              <a:rPr lang="en-US" u="sng" dirty="0">
                <a:hlinkClick r:id="rId6"/>
              </a:rPr>
              <a:t>http://www.wikiart.org/en/norman-rockwell/boy-and-girl-gazing-at-the-moon-1926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marL="0" indent="0" algn="l" rtl="0">
              <a:buNone/>
            </a:pPr>
            <a:r>
              <a:rPr lang="en-US" b="1" u="sng" dirty="0"/>
              <a:t>Girl at Mirror</a:t>
            </a:r>
          </a:p>
          <a:p>
            <a:pPr marL="0" indent="0" algn="l" rtl="0">
              <a:buNone/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www.wikiart.org/en/norman-rockwell/girl-at-mirror-1954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0005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16780"/>
          </a:xfrm>
        </p:spPr>
        <p:txBody>
          <a:bodyPr/>
          <a:lstStyle/>
          <a:p>
            <a:r>
              <a:rPr lang="en-US" dirty="0" smtClean="0"/>
              <a:t>Thank you for your attention and participation!</a:t>
            </a: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483326" y="3602038"/>
            <a:ext cx="11129554" cy="2459128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4800" dirty="0" smtClean="0">
                <a:hlinkClick r:id="rId2"/>
              </a:rPr>
              <a:t>mggben@gmail.com</a:t>
            </a:r>
            <a:endParaRPr lang="en-US" sz="4800" dirty="0" smtClean="0"/>
          </a:p>
          <a:p>
            <a:endParaRPr lang="en-US" dirty="0"/>
          </a:p>
          <a:p>
            <a:r>
              <a:rPr lang="en-US" sz="4000" b="1" i="1" dirty="0"/>
              <a:t>ETAI - For a lifetime of shared professional development</a:t>
            </a:r>
            <a:endParaRPr lang="en-US" sz="40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39535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1" dirty="0"/>
              <a:t>Engaging Ways to Enhance Writing </a:t>
            </a:r>
            <a:r>
              <a:rPr lang="en-US" b="1" i="1" dirty="0" smtClean="0"/>
              <a:t>Instruction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Michele Ben  mggben@gmail.com</a:t>
            </a:r>
            <a:endParaRPr lang="he-IL" sz="44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en-US" dirty="0" smtClean="0"/>
              <a:t>Songs</a:t>
            </a:r>
            <a:r>
              <a:rPr lang="en-US" dirty="0"/>
              <a:t>, poems and pictures can all be used to engage learners in lessons that focus on writing.  Come and experience ways to get your students to write more energetically!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4083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9763"/>
          </a:xfrm>
        </p:spPr>
        <p:txBody>
          <a:bodyPr>
            <a:normAutofit/>
          </a:bodyPr>
          <a:lstStyle/>
          <a:p>
            <a:pPr algn="l" rtl="0"/>
            <a:r>
              <a:rPr lang="en-US" sz="6600" dirty="0"/>
              <a:t>P</a:t>
            </a:r>
            <a:r>
              <a:rPr lang="en-US" sz="6600" dirty="0" smtClean="0"/>
              <a:t>oems</a:t>
            </a:r>
            <a:endParaRPr lang="he-IL" sz="6600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1523999" y="2847703"/>
            <a:ext cx="10049691" cy="2945674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200000"/>
              </a:lnSpc>
            </a:pPr>
            <a:r>
              <a:rPr lang="en-US" sz="3200" b="1" dirty="0" smtClean="0"/>
              <a:t>If I were in charge of the world   </a:t>
            </a:r>
            <a:r>
              <a:rPr lang="en-US" sz="3200" dirty="0" smtClean="0">
                <a:hlinkClick r:id="rId2"/>
              </a:rPr>
              <a:t>https://goo.gl/FKUXop</a:t>
            </a:r>
            <a:endParaRPr lang="en-US" sz="3200" dirty="0" smtClean="0"/>
          </a:p>
          <a:p>
            <a:pPr algn="l" rtl="0">
              <a:lnSpc>
                <a:spcPct val="200000"/>
              </a:lnSpc>
            </a:pPr>
            <a:r>
              <a:rPr lang="en-US" sz="3200" b="1" dirty="0"/>
              <a:t>G-d's </a:t>
            </a:r>
            <a:r>
              <a:rPr lang="en-US" sz="3200" b="1" dirty="0" smtClean="0"/>
              <a:t>Wheel    </a:t>
            </a:r>
            <a:r>
              <a:rPr lang="en-US" sz="3200" dirty="0" smtClean="0">
                <a:hlinkClick r:id="rId3"/>
              </a:rPr>
              <a:t>https://goo.gl/6oymO5</a:t>
            </a:r>
            <a:endParaRPr lang="en-US" sz="3200" dirty="0" smtClean="0"/>
          </a:p>
          <a:p>
            <a:pPr algn="l" rtl="0">
              <a:lnSpc>
                <a:spcPct val="200000"/>
              </a:lnSpc>
            </a:pPr>
            <a:r>
              <a:rPr lang="en-US" sz="3200" b="1" dirty="0" smtClean="0"/>
              <a:t>Kids’ poems   </a:t>
            </a:r>
            <a:r>
              <a:rPr lang="en-US" sz="3200" dirty="0" smtClean="0">
                <a:hlinkClick r:id="rId4"/>
              </a:rPr>
              <a:t>https://goo.gl/D7fomG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41776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Other </a:t>
            </a:r>
            <a:r>
              <a:rPr lang="en-US" b="1" dirty="0" err="1" smtClean="0"/>
              <a:t>Shel</a:t>
            </a:r>
            <a:r>
              <a:rPr lang="en-US" b="1" dirty="0" smtClean="0"/>
              <a:t> Silverstein poems that lend themselves to writing tasks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96389" y="1825625"/>
            <a:ext cx="5630091" cy="465355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u="sng" dirty="0" err="1"/>
              <a:t>AntEater</a:t>
            </a:r>
            <a:endParaRPr lang="en-US" sz="3200" dirty="0"/>
          </a:p>
          <a:p>
            <a:pPr marL="0" indent="0" algn="l" rtl="0">
              <a:buNone/>
            </a:pPr>
            <a:r>
              <a:rPr lang="en-US" sz="3200" b="1" dirty="0"/>
              <a:t> </a:t>
            </a:r>
            <a:endParaRPr lang="en-US" sz="3200" dirty="0"/>
          </a:p>
          <a:p>
            <a:pPr marL="0" indent="0" algn="l" rtl="0">
              <a:buNone/>
            </a:pPr>
            <a:r>
              <a:rPr lang="en-US" sz="3200" dirty="0"/>
              <a:t>"A genuine anteater,"</a:t>
            </a:r>
          </a:p>
          <a:p>
            <a:pPr marL="0" indent="0" algn="l" rtl="0">
              <a:buNone/>
            </a:pPr>
            <a:r>
              <a:rPr lang="en-US" sz="3200" dirty="0"/>
              <a:t>The pet man told my dad.</a:t>
            </a:r>
          </a:p>
          <a:p>
            <a:pPr marL="0" indent="0" algn="l" rtl="0">
              <a:buNone/>
            </a:pPr>
            <a:r>
              <a:rPr lang="en-US" sz="3200" dirty="0"/>
              <a:t>Turned out, it was an </a:t>
            </a:r>
            <a:r>
              <a:rPr lang="en-US" sz="3200" dirty="0" smtClean="0"/>
              <a:t>aunt eater</a:t>
            </a:r>
            <a:r>
              <a:rPr lang="en-US" sz="3200" dirty="0"/>
              <a:t>,</a:t>
            </a:r>
          </a:p>
          <a:p>
            <a:pPr marL="0" indent="0" algn="l" rtl="0">
              <a:buNone/>
            </a:pPr>
            <a:r>
              <a:rPr lang="en-US" sz="3200" dirty="0"/>
              <a:t>And now my uncle's mad</a:t>
            </a:r>
            <a:r>
              <a:rPr lang="en-US" sz="3200" dirty="0" smtClean="0"/>
              <a:t>!</a:t>
            </a:r>
          </a:p>
          <a:p>
            <a:pPr marL="0" indent="0" algn="l" rtl="0">
              <a:buNone/>
            </a:pPr>
            <a:r>
              <a:rPr lang="en-US" sz="3200" dirty="0" smtClean="0"/>
              <a:t>-------------------------------------------</a:t>
            </a:r>
            <a:endParaRPr lang="en-US" sz="3200" dirty="0"/>
          </a:p>
          <a:p>
            <a:pPr marL="0" indent="0" algn="l" rtl="0">
              <a:buNone/>
            </a:pPr>
            <a:r>
              <a:rPr lang="en-US" sz="3200" dirty="0" smtClean="0">
                <a:latin typeface="Berlin Sans FB Demi" panose="020E0802020502020306" pitchFamily="34" charset="0"/>
              </a:rPr>
              <a:t>Smart     </a:t>
            </a:r>
            <a:r>
              <a:rPr lang="en-US" sz="3200" dirty="0" smtClean="0">
                <a:hlinkClick r:id="rId2"/>
              </a:rPr>
              <a:t>https://goo.gl/DrQRfJ</a:t>
            </a:r>
            <a:endParaRPr lang="en-US" sz="3200" dirty="0" smtClean="0"/>
          </a:p>
          <a:p>
            <a:pPr marL="0" indent="0" algn="l" rtl="0">
              <a:buNone/>
            </a:pPr>
            <a:endParaRPr lang="en-US" sz="3200" dirty="0"/>
          </a:p>
          <a:p>
            <a:pPr marL="0" indent="0" algn="l" rtl="0">
              <a:buNone/>
            </a:pPr>
            <a:endParaRPr lang="he-IL" dirty="0"/>
          </a:p>
        </p:txBody>
      </p:sp>
      <p:pic>
        <p:nvPicPr>
          <p:cNvPr id="12" name="תמונה 11" descr="anteat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0982" y="2873829"/>
            <a:ext cx="5599611" cy="1541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122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u="sng" dirty="0"/>
              <a:t>Tell </a:t>
            </a:r>
            <a:r>
              <a:rPr lang="en-US" b="1" u="sng" dirty="0" smtClean="0"/>
              <a:t>Me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3048000" y="194397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Tell me I'm clever,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Tell me I'm kind,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Tell me I'm talented,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Tell me I'm cute,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Tell me I'm sensitive,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Graceful and wise,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Tell me I'm perfect –</a:t>
            </a:r>
          </a:p>
          <a:p>
            <a:pPr algn="l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tell me the </a:t>
            </a:r>
            <a:r>
              <a:rPr lang="en-US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truth.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0">
              <a:spcAft>
                <a:spcPts val="0"/>
              </a:spcAf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Shel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Sileverstein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600" b="1" u="sng" dirty="0" smtClean="0"/>
              <a:t>'Parents never say…‘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From: </a:t>
            </a:r>
            <a:r>
              <a:rPr lang="en-US" i="1" dirty="0"/>
              <a:t>Writing and elementary learners</a:t>
            </a:r>
            <a:r>
              <a:rPr lang="en-US" dirty="0"/>
              <a:t>   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by </a:t>
            </a:r>
            <a:r>
              <a:rPr lang="en-US" dirty="0"/>
              <a:t>Sue Leather, Freelance Trainer and Writer</a:t>
            </a:r>
          </a:p>
          <a:p>
            <a:pPr marL="0" indent="0" algn="l" rtl="0">
              <a:buNone/>
            </a:pP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www.teachingenglish.org.uk/think/articles/writing-elementary-learners</a:t>
            </a:r>
            <a:endParaRPr lang="en-US" u="sng" dirty="0" smtClean="0"/>
          </a:p>
          <a:p>
            <a:pPr marL="0" indent="0" algn="l" rtl="0">
              <a:buNone/>
            </a:pPr>
            <a:endParaRPr lang="en-US" u="sng" dirty="0"/>
          </a:p>
          <a:p>
            <a:pPr marL="0" indent="0" algn="l" rtl="0">
              <a:buNone/>
            </a:pPr>
            <a:r>
              <a:rPr lang="en-US" dirty="0" smtClean="0">
                <a:hlinkClick r:id="rId3"/>
              </a:rPr>
              <a:t>https://goo.gl/ektUL8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44449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9134"/>
          </a:xfrm>
        </p:spPr>
        <p:txBody>
          <a:bodyPr/>
          <a:lstStyle/>
          <a:p>
            <a:pPr algn="l" rtl="0"/>
            <a:r>
              <a:rPr lang="en-US" dirty="0" smtClean="0"/>
              <a:t>Songs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181497"/>
            <a:ext cx="9144000" cy="3076303"/>
          </a:xfrm>
        </p:spPr>
        <p:txBody>
          <a:bodyPr/>
          <a:lstStyle/>
          <a:p>
            <a:pPr algn="l" rtl="0"/>
            <a:r>
              <a:rPr lang="en-US" b="1" u="sng" dirty="0" smtClean="0"/>
              <a:t>Pull the Plug</a:t>
            </a:r>
            <a:r>
              <a:rPr lang="en-US" b="1" dirty="0" smtClean="0"/>
              <a:t>      </a:t>
            </a:r>
            <a:r>
              <a:rPr lang="en-US" dirty="0" smtClean="0">
                <a:hlinkClick r:id="rId2"/>
              </a:rPr>
              <a:t>https://goo.gl/KeICBe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Based on the song "Pull the Plug" write about the different ways we generate energy, and ways to save energy, protect the environment and reduce global warming.  </a:t>
            </a:r>
          </a:p>
          <a:p>
            <a:pPr algn="l" rtl="0"/>
            <a:r>
              <a:rPr lang="en-US" dirty="0"/>
              <a:t>Use at least five connectors in your composition.  Underline them. </a:t>
            </a:r>
          </a:p>
          <a:p>
            <a:pPr algn="l" rtl="0"/>
            <a:r>
              <a:rPr lang="en-US" dirty="0"/>
              <a:t>Use at least one conditional and underline it.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7231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80309" y="586786"/>
            <a:ext cx="9144000" cy="1111386"/>
          </a:xfrm>
        </p:spPr>
        <p:txBody>
          <a:bodyPr/>
          <a:lstStyle/>
          <a:p>
            <a:pPr algn="l" rtl="0"/>
            <a:r>
              <a:rPr lang="en-US" dirty="0" smtClean="0"/>
              <a:t>Songs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09897" y="1907177"/>
            <a:ext cx="10646229" cy="451975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Respect    </a:t>
            </a:r>
            <a:r>
              <a:rPr lang="en-US" sz="3200" dirty="0" smtClean="0">
                <a:hlinkClick r:id="rId2"/>
              </a:rPr>
              <a:t>https://goo.gl/A8FcfM</a:t>
            </a:r>
            <a:endParaRPr lang="en-US" sz="3200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Write </a:t>
            </a:r>
            <a:r>
              <a:rPr lang="en-US" dirty="0"/>
              <a:t>an essay about respect.  In your essay, try to address some of these questions:</a:t>
            </a:r>
          </a:p>
          <a:p>
            <a:pPr marL="342900" lvl="0" indent="-342900" algn="l" rtl="0">
              <a:buFont typeface="Arial" panose="020B0604020202020204" pitchFamily="34" charset="0"/>
              <a:buChar char="•"/>
            </a:pPr>
            <a:r>
              <a:rPr lang="en-US" dirty="0"/>
              <a:t>Why is respect important?</a:t>
            </a:r>
          </a:p>
          <a:p>
            <a:pPr marL="342900" lvl="0" indent="-342900" algn="l" rtl="0">
              <a:buFont typeface="Arial" panose="020B0604020202020204" pitchFamily="34" charset="0"/>
              <a:buChar char="•"/>
            </a:pPr>
            <a:r>
              <a:rPr lang="en-US" dirty="0"/>
              <a:t>Who do you respect?  Why?</a:t>
            </a:r>
          </a:p>
          <a:p>
            <a:pPr marL="342900" lvl="0" indent="-342900" algn="l" rtl="0">
              <a:buFont typeface="Arial" panose="020B0604020202020204" pitchFamily="34" charset="0"/>
              <a:buChar char="•"/>
            </a:pPr>
            <a:r>
              <a:rPr lang="en-US" dirty="0"/>
              <a:t>What makes someone worthy of your respect?</a:t>
            </a:r>
          </a:p>
          <a:p>
            <a:pPr marL="342900" lvl="0" indent="-342900" algn="l" rtl="0">
              <a:buFont typeface="Arial" panose="020B0604020202020204" pitchFamily="34" charset="0"/>
              <a:buChar char="•"/>
            </a:pPr>
            <a:r>
              <a:rPr lang="en-US" dirty="0"/>
              <a:t>What might someone do to gain your respect?</a:t>
            </a:r>
          </a:p>
          <a:p>
            <a:pPr marL="342900" lvl="0" indent="-342900" algn="l" rtl="0">
              <a:buFont typeface="Arial" panose="020B0604020202020204" pitchFamily="34" charset="0"/>
              <a:buChar char="•"/>
            </a:pPr>
            <a:r>
              <a:rPr lang="en-US" dirty="0"/>
              <a:t>Do you think that you're well respected by others?  Why?  Why not?</a:t>
            </a:r>
          </a:p>
          <a:p>
            <a:pPr marL="342900" lvl="0" indent="-342900" algn="l" rtl="0">
              <a:buFont typeface="Arial" panose="020B0604020202020204" pitchFamily="34" charset="0"/>
              <a:buChar char="•"/>
            </a:pPr>
            <a:r>
              <a:rPr lang="en-US" dirty="0"/>
              <a:t>What might you do to earn someone's respect?</a:t>
            </a:r>
          </a:p>
          <a:p>
            <a:pPr algn="l" rtl="0"/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xmlns="" val="27410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18011" y="117693"/>
            <a:ext cx="1145612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When asked why the song is so successful, Aretha explained, "Everyone wants to be respected.“</a:t>
            </a:r>
          </a:p>
          <a:p>
            <a:pPr lvl="0" algn="l" rt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dirty="0" smtClean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pPr lvl="0" algn="l" rt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In the second verse, Franklin proclaims to her man that she is about to give him all her money, and that all she's asking is for him to give her "her </a:t>
            </a:r>
            <a:r>
              <a:rPr lang="en-US" sz="3600" dirty="0" err="1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propers</a:t>
            </a:r>
            <a:r>
              <a:rPr lang="en-US" sz="36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," when he gets home. This term would evolve into "props," commonly used in Hip-Hop in the context of proper respect.</a:t>
            </a:r>
          </a:p>
          <a:p>
            <a:pPr lvl="0" algn="l" rt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dirty="0" smtClean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+mj-cs"/>
            </a:endParaRPr>
          </a:p>
          <a:p>
            <a:pPr lvl="0" algn="l" rt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3600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+mj-cs"/>
              </a:rPr>
              <a:t>The lyric "Take care, TCB" is often misheard. "TCB" means "Taking Care of Business."</a:t>
            </a:r>
          </a:p>
          <a:p>
            <a:pPr algn="l" rtl="0">
              <a:spcAft>
                <a:spcPts val="0"/>
              </a:spcAft>
            </a:pPr>
            <a:r>
              <a:rPr lang="en-US" sz="3600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http://www.songfacts.com/detail.php?id=1118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71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460</Words>
  <Application>Microsoft Office PowerPoint</Application>
  <PresentationFormat>Custom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ערכת נושא Office</vt:lpstr>
      <vt:lpstr>Slide 1</vt:lpstr>
      <vt:lpstr>Engaging Ways to Enhance Writing Instruction Michele Ben  mggben@gmail.com</vt:lpstr>
      <vt:lpstr>Poems</vt:lpstr>
      <vt:lpstr>Other Shel Silverstein poems that lend themselves to writing tasks</vt:lpstr>
      <vt:lpstr>Tell Me</vt:lpstr>
      <vt:lpstr>'Parents never say…‘ </vt:lpstr>
      <vt:lpstr>Songs</vt:lpstr>
      <vt:lpstr>Songs</vt:lpstr>
      <vt:lpstr>Slide 9</vt:lpstr>
      <vt:lpstr>Songs</vt:lpstr>
      <vt:lpstr>Pictures Norman Rockwell</vt:lpstr>
      <vt:lpstr>Thank you for your attention and participation!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Teacher</dc:creator>
  <cp:lastModifiedBy>Eliezer Mandalman</cp:lastModifiedBy>
  <cp:revision>16</cp:revision>
  <dcterms:created xsi:type="dcterms:W3CDTF">2016-07-05T18:41:36Z</dcterms:created>
  <dcterms:modified xsi:type="dcterms:W3CDTF">2016-07-15T09:18:53Z</dcterms:modified>
</cp:coreProperties>
</file>