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9" r:id="rId3"/>
    <p:sldId id="290" r:id="rId4"/>
    <p:sldId id="264" r:id="rId5"/>
    <p:sldId id="275" r:id="rId6"/>
    <p:sldId id="291" r:id="rId7"/>
    <p:sldId id="266" r:id="rId8"/>
    <p:sldId id="296" r:id="rId9"/>
    <p:sldId id="297" r:id="rId10"/>
    <p:sldId id="268" r:id="rId11"/>
    <p:sldId id="269" r:id="rId12"/>
    <p:sldId id="271" r:id="rId13"/>
    <p:sldId id="295" r:id="rId14"/>
    <p:sldId id="272" r:id="rId15"/>
    <p:sldId id="273" r:id="rId16"/>
    <p:sldId id="274" r:id="rId17"/>
    <p:sldId id="289" r:id="rId18"/>
    <p:sldId id="276" r:id="rId19"/>
    <p:sldId id="277" r:id="rId20"/>
    <p:sldId id="278" r:id="rId21"/>
    <p:sldId id="279" r:id="rId22"/>
    <p:sldId id="280" r:id="rId23"/>
    <p:sldId id="281" r:id="rId24"/>
    <p:sldId id="284" r:id="rId25"/>
    <p:sldId id="285" r:id="rId26"/>
    <p:sldId id="286" r:id="rId27"/>
    <p:sldId id="287" r:id="rId28"/>
    <p:sldId id="294" r:id="rId29"/>
    <p:sldId id="288" r:id="rId30"/>
    <p:sldId id="293" r:id="rId31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28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0" eaLnBrk="1" hangingPunct="1">
                <a:defRPr/>
              </a:pPr>
              <a:endParaRPr kumimoji="1"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0" eaLnBrk="1" hangingPunct="1">
                <a:defRPr/>
              </a:pPr>
              <a:endParaRPr kumimoji="1" lang="en-US" altLang="en-US" sz="2400" smtClean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276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766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72B90DA9-9A15-44CF-A868-3EF86AAA8F62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15CDA-1CE9-4E0F-A3BF-4EA4F2D9F4FF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B0A46-49E5-40F4-9D33-DB896DC3F182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0B3FA-D7F5-4376-9823-09743E249579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38400-4DAB-4FB5-97FF-7246AAAF26F3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70823-9D5D-4E6F-A341-BA361CB41BE3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6D74B-DE45-434F-BF8A-E38236E1D2A4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19AF2-60ED-48D6-90C3-2CF95271CF38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A6529-1610-4E6A-9F3A-7DD6051B7415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51490-16F7-4435-AF18-8B383046AA57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474E8-D434-463C-8615-ECD72B7ACD2B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66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 rtl="0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CBBD5FA-909A-4551-9BF1-43F3096A2DF8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searcheric.org/digests/ed449120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Developing reflective skills among Arab student teachers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Ruwaida Abu Rass</a:t>
            </a:r>
          </a:p>
          <a:p>
            <a:pPr eaLnBrk="1" hangingPunct="1"/>
            <a:r>
              <a:rPr lang="en-US" altLang="en-US" smtClean="0"/>
              <a:t>July 7,  2015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My role as an agent for change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Empowering</a:t>
            </a:r>
          </a:p>
          <a:p>
            <a:pPr algn="l" rtl="0" eaLnBrk="1" hangingPunct="1"/>
            <a:endParaRPr lang="en-US" altLang="en-US" smtClean="0"/>
          </a:p>
          <a:p>
            <a:pPr algn="l" rtl="0" eaLnBrk="1" hangingPunct="1"/>
            <a:r>
              <a:rPr lang="en-US" altLang="en-US" smtClean="0"/>
              <a:t>Encouraging them to believe in themselves and their abilities</a:t>
            </a:r>
          </a:p>
          <a:p>
            <a:pPr algn="l" rtl="0" eaLnBrk="1" hangingPunct="1"/>
            <a:endParaRPr lang="en-US" altLang="en-US" smtClean="0"/>
          </a:p>
          <a:p>
            <a:pPr algn="l" rtl="0" eaLnBrk="1" hangingPunct="1"/>
            <a:r>
              <a:rPr lang="en-US" altLang="en-US" smtClean="0"/>
              <a:t>Trying to expand their horizons</a:t>
            </a:r>
          </a:p>
          <a:p>
            <a:pPr algn="l" rtl="0" eaLnBrk="1" hangingPunct="1"/>
            <a:r>
              <a:rPr lang="en-US" altLang="en-US" smtClean="0"/>
              <a:t>Supportive, encouraging, welcoming and approachable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Research Questions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2400" smtClean="0"/>
              <a:t>1. </a:t>
            </a:r>
            <a:r>
              <a:rPr lang="en-US" altLang="en-US" smtClean="0"/>
              <a:t>How do the employed strategies and ways of advising the students affect their perception to my role as a pedagogical adviser?</a:t>
            </a:r>
          </a:p>
          <a:p>
            <a:pPr algn="l" rtl="0" eaLnBrk="1" hangingPunct="1"/>
            <a:endParaRPr lang="en-US" altLang="en-US" smtClean="0"/>
          </a:p>
          <a:p>
            <a:pPr algn="l" rtl="0" eaLnBrk="1" hangingPunct="1"/>
            <a:r>
              <a:rPr lang="en-US" altLang="en-US" smtClean="0"/>
              <a:t>2. How does my way of advising the students including providing feedback affect their perception to themselves as independent students who grow and develop professionally?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Subjects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algn="l" rtl="0" eaLnBrk="1" hangingPunct="1"/>
            <a:r>
              <a:rPr lang="en-US" altLang="en-US" smtClean="0"/>
              <a:t>Third-year female Arab students </a:t>
            </a:r>
          </a:p>
          <a:p>
            <a:pPr algn="l" rtl="0" eaLnBrk="1" hangingPunct="1"/>
            <a:r>
              <a:rPr lang="en-US" altLang="en-US" smtClean="0"/>
              <a:t>Majoring in EFL</a:t>
            </a:r>
          </a:p>
          <a:p>
            <a:pPr algn="l" rtl="0" eaLnBrk="1" hangingPunct="1"/>
            <a:r>
              <a:rPr lang="en-US" altLang="en-US" smtClean="0"/>
              <a:t> The Academic Arab Teachers’ Training Institute at College Beit Berl</a:t>
            </a:r>
          </a:p>
          <a:p>
            <a:pPr algn="l" rtl="0" eaLnBrk="1" hangingPunct="1"/>
            <a:r>
              <a:rPr lang="en-US" altLang="en-US" smtClean="0"/>
              <a:t>2010-2011</a:t>
            </a:r>
          </a:p>
          <a:p>
            <a:pPr algn="l" rtl="0" eaLnBrk="1" hangingPunct="1"/>
            <a:r>
              <a:rPr lang="en-US" altLang="en-US" smtClean="0"/>
              <a:t>6 students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Requirements</a:t>
            </a:r>
          </a:p>
        </p:txBody>
      </p:sp>
      <p:sp>
        <p:nvSpPr>
          <p:cNvPr id="1536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altLang="en-US" smtClean="0"/>
              <a:t>Teaching a lesson once a week and five lessons during the intensive practical work week</a:t>
            </a:r>
          </a:p>
          <a:p>
            <a:pPr algn="l" rtl="0"/>
            <a:r>
              <a:rPr lang="en-US" altLang="en-US" smtClean="0"/>
              <a:t>Participating in the Didactic Seminar Course</a:t>
            </a:r>
          </a:p>
          <a:p>
            <a:pPr algn="l" rtl="0"/>
            <a:r>
              <a:rPr lang="en-US" altLang="en-US" smtClean="0"/>
              <a:t> Issues related to EFL theories and methodology are discussed</a:t>
            </a:r>
          </a:p>
          <a:p>
            <a:pPr algn="l" rtl="0"/>
            <a:r>
              <a:rPr lang="en-US" altLang="en-US" smtClean="0"/>
              <a:t>Discussing articles related to professional development at the end of the school year</a:t>
            </a:r>
          </a:p>
          <a:p>
            <a:pPr algn="l" rtl="0"/>
            <a:r>
              <a:rPr lang="en-US" altLang="en-US" smtClean="0"/>
              <a:t>The first day at school</a:t>
            </a:r>
          </a:p>
          <a:p>
            <a:pPr algn="l" rtl="0"/>
            <a:endParaRPr lang="en-US" altLang="en-US" smtClean="0"/>
          </a:p>
          <a:p>
            <a:pPr algn="l" rtl="0"/>
            <a:endParaRPr lang="en-US" alt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Data Collection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229600" cy="44958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endParaRPr lang="en-US" altLang="en-US" smtClean="0"/>
          </a:p>
          <a:p>
            <a:pPr algn="l" rtl="0" eaLnBrk="1" hangingPunct="1">
              <a:lnSpc>
                <a:spcPct val="90000"/>
              </a:lnSpc>
            </a:pPr>
            <a:endParaRPr lang="en-US" altLang="en-US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Three portfolios: </a:t>
            </a:r>
            <a:endParaRPr lang="en-US" altLang="en-US" sz="2000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a) Lesson plans: Alternative Task &amp; Reflection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b) three reflections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c) the observation notes of the student teachers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en-US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My observation notes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a) notes of observed lessons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b) staff meetings and individual conferences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en-US" smtClean="0"/>
          </a:p>
          <a:p>
            <a:pPr algn="l" rtl="0"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Data Collection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Two questionnaires</a:t>
            </a:r>
          </a:p>
          <a:p>
            <a:pPr algn="l" rtl="0" eaLnBrk="1" hangingPunct="1"/>
            <a:endParaRPr lang="en-US" altLang="en-US" smtClean="0"/>
          </a:p>
          <a:p>
            <a:pPr algn="l" rtl="0" eaLnBrk="1" hangingPunct="1"/>
            <a:r>
              <a:rPr lang="en-US" altLang="en-US" smtClean="0"/>
              <a:t>Interviews</a:t>
            </a:r>
          </a:p>
          <a:p>
            <a:pPr algn="l" rtl="0" eaLnBrk="1" hangingPunct="1"/>
            <a:endParaRPr lang="en-US" altLang="en-US" smtClean="0"/>
          </a:p>
          <a:p>
            <a:pPr algn="l" rtl="0" eaLnBrk="1" hangingPunct="1"/>
            <a:r>
              <a:rPr lang="en-US" altLang="en-US" smtClean="0"/>
              <a:t>Video taped lessons</a:t>
            </a:r>
          </a:p>
          <a:p>
            <a:pPr algn="l" rtl="0" eaLnBrk="1" hangingPunct="1"/>
            <a:endParaRPr lang="en-US" altLang="en-US" smtClean="0"/>
          </a:p>
          <a:p>
            <a:pPr algn="l" rtl="0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Data Analysis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2"/>
          </a:solidFill>
          <a:ln>
            <a:solidFill>
              <a:schemeClr val="folHlink"/>
            </a:solidFill>
          </a:ln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mtClean="0">
                <a:solidFill>
                  <a:schemeClr val="hlink"/>
                </a:solidFill>
              </a:rPr>
              <a:t>Collected data - systematically organized, coded and indexed.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mtClean="0">
              <a:solidFill>
                <a:schemeClr val="hlink"/>
              </a:solidFill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mtClean="0">
                <a:solidFill>
                  <a:schemeClr val="hlink"/>
                </a:solidFill>
              </a:rPr>
              <a:t>Grouping and creating categories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mtClean="0">
              <a:solidFill>
                <a:schemeClr val="hlink"/>
              </a:solidFill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mtClean="0">
                <a:solidFill>
                  <a:schemeClr val="hlink"/>
                </a:solidFill>
              </a:rPr>
              <a:t>Chronologically and thematically analyzed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analysis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>
                <a:solidFill>
                  <a:schemeClr val="hlink"/>
                </a:solidFill>
              </a:rPr>
              <a:t>Two types of desired change</a:t>
            </a:r>
          </a:p>
          <a:p>
            <a:pPr algn="l" rtl="0" eaLnBrk="1" hangingPunct="1"/>
            <a:endParaRPr lang="en-US" altLang="en-US" smtClean="0">
              <a:solidFill>
                <a:schemeClr val="hlink"/>
              </a:solidFill>
            </a:endParaRPr>
          </a:p>
          <a:p>
            <a:pPr algn="l" rtl="0" eaLnBrk="1" hangingPunct="1"/>
            <a:r>
              <a:rPr lang="en-US" altLang="en-US" smtClean="0">
                <a:solidFill>
                  <a:schemeClr val="hlink"/>
                </a:solidFill>
              </a:rPr>
              <a:t>a) Developing reflective skills</a:t>
            </a:r>
          </a:p>
          <a:p>
            <a:pPr algn="l" rtl="0" eaLnBrk="1" hangingPunct="1"/>
            <a:endParaRPr lang="en-US" altLang="en-US" smtClean="0">
              <a:solidFill>
                <a:schemeClr val="hlink"/>
              </a:solidFill>
            </a:endParaRPr>
          </a:p>
          <a:p>
            <a:pPr algn="l" rtl="0" eaLnBrk="1" hangingPunct="1"/>
            <a:r>
              <a:rPr lang="en-US" altLang="en-US" smtClean="0">
                <a:solidFill>
                  <a:schemeClr val="hlink"/>
                </a:solidFill>
              </a:rPr>
              <a:t>B) Experiencing trial and error</a:t>
            </a:r>
          </a:p>
          <a:p>
            <a:pPr algn="l" rtl="0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Categories and sub-categories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mtClean="0">
                <a:solidFill>
                  <a:schemeClr val="hlink"/>
                </a:solidFill>
              </a:rPr>
              <a:t>Developing reflective skills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chemeClr val="hlink"/>
                </a:solidFill>
              </a:rPr>
              <a:t>a) Critical self-evaluation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chemeClr val="hlink"/>
                </a:solidFill>
              </a:rPr>
              <a:t>b) Accepting comments from the pedagogical adviser and the trainers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chemeClr val="hlink"/>
                </a:solidFill>
              </a:rPr>
              <a:t>c) Objective evaluation &amp;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z="2400" smtClean="0">
              <a:solidFill>
                <a:schemeClr val="hlink"/>
              </a:solidFill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mtClean="0">
                <a:solidFill>
                  <a:schemeClr val="hlink"/>
                </a:solidFill>
              </a:rPr>
              <a:t>Experiencing trial and error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chemeClr val="hlink"/>
                </a:solidFill>
              </a:rPr>
              <a:t>a) Employing different strategies, techniques…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chemeClr val="hlink"/>
                </a:solidFill>
              </a:rPr>
              <a:t>b) Being exposed to different settings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chemeClr val="hlink"/>
                </a:solidFill>
              </a:rPr>
              <a:t>c) Making mistakes and learning from them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z="2400" smtClean="0">
              <a:solidFill>
                <a:schemeClr val="hlink"/>
              </a:solidFill>
            </a:endParaRPr>
          </a:p>
          <a:p>
            <a:pPr algn="l" rtl="0" eaLnBrk="1" hangingPunct="1">
              <a:lnSpc>
                <a:spcPct val="80000"/>
              </a:lnSpc>
            </a:pPr>
            <a:endParaRPr lang="en-US" altLang="en-US" sz="10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Developing Reflective Skills</a:t>
            </a:r>
          </a:p>
          <a:p>
            <a:pPr algn="l" rtl="0" eaLnBrk="1" hangingPunct="1"/>
            <a:r>
              <a:rPr lang="en-US" altLang="en-US" smtClean="0"/>
              <a:t>Some improvement/ varied</a:t>
            </a:r>
          </a:p>
          <a:p>
            <a:pPr algn="l" rtl="0" eaLnBrk="1" hangingPunct="1"/>
            <a:endParaRPr lang="en-US" altLang="en-US" smtClean="0"/>
          </a:p>
          <a:p>
            <a:pPr algn="l" rtl="0" eaLnBrk="1" hangingPunct="1"/>
            <a:r>
              <a:rPr lang="en-US" altLang="en-US" smtClean="0"/>
              <a:t>Daboul &amp; Nola- provided rationale for their choices,  (D) the need to be more creative</a:t>
            </a:r>
          </a:p>
          <a:p>
            <a:pPr algn="l" rtl="0" eaLnBrk="1" hangingPunct="1"/>
            <a:r>
              <a:rPr lang="en-US" altLang="en-US" smtClean="0"/>
              <a:t> (D) Contradictions- having enough experience</a:t>
            </a:r>
          </a:p>
          <a:p>
            <a:pPr algn="l" rtl="0" eaLnBrk="1" hangingPunct="1"/>
            <a:r>
              <a:rPr lang="en-US" altLang="en-US" smtClean="0"/>
              <a:t>Didn’t consider the alternative task seriously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Influence of prior learning experiences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Memorization &amp; Learning by heart 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en-US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Transmission of material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en-US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Authoritative instructors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en-US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Students’ expectations-ready made recipes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en-US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Teacher’s guide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en-US" sz="32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Zuzu &amp; Dobi- some improvement</a:t>
            </a:r>
          </a:p>
          <a:p>
            <a:pPr algn="l" rtl="0" eaLnBrk="1" hangingPunct="1"/>
            <a:endParaRPr lang="en-US" altLang="en-US" smtClean="0"/>
          </a:p>
          <a:p>
            <a:pPr algn="l" rtl="0" eaLnBrk="1" hangingPunct="1"/>
            <a:r>
              <a:rPr lang="en-US" altLang="en-US" smtClean="0"/>
              <a:t>At the beginning of the school year- focused more on the activities, their performance and blaming the pupils for not cooperating</a:t>
            </a:r>
          </a:p>
          <a:p>
            <a:pPr algn="l" rtl="0" eaLnBrk="1" hangingPunct="1"/>
            <a:endParaRPr lang="en-US" altLang="en-US" smtClean="0"/>
          </a:p>
          <a:p>
            <a:pPr algn="l" rtl="0" eaLnBrk="1" hangingPunct="1"/>
            <a:r>
              <a:rPr lang="en-US" altLang="en-US" smtClean="0"/>
              <a:t>By the end of the school year- focused more on the activities, students’ interaction and involvement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Salim &amp; Cool</a:t>
            </a:r>
          </a:p>
          <a:p>
            <a:pPr algn="l" rtl="0" eaLnBrk="1" hangingPunct="1"/>
            <a:r>
              <a:rPr lang="en-US" altLang="en-US" smtClean="0"/>
              <a:t>Improved the least</a:t>
            </a:r>
          </a:p>
          <a:p>
            <a:pPr algn="l" rtl="0" eaLnBrk="1" hangingPunct="1"/>
            <a:r>
              <a:rPr lang="en-US" altLang="en-US" smtClean="0"/>
              <a:t>Brevity “good”, “useful”, “helpful”</a:t>
            </a:r>
          </a:p>
          <a:p>
            <a:pPr algn="l" rtl="0" eaLnBrk="1" hangingPunct="1"/>
            <a:r>
              <a:rPr lang="en-US" altLang="en-US" smtClean="0"/>
              <a:t>Lack of consistency </a:t>
            </a:r>
          </a:p>
          <a:p>
            <a:pPr algn="l" rtl="0" eaLnBrk="1" hangingPunct="1"/>
            <a:r>
              <a:rPr lang="en-US" altLang="en-US" smtClean="0"/>
              <a:t>Conflicting messages</a:t>
            </a:r>
          </a:p>
          <a:p>
            <a:pPr algn="l" rtl="0" eaLnBrk="1" hangingPunct="1"/>
            <a:r>
              <a:rPr lang="en-US" altLang="en-US" smtClean="0"/>
              <a:t>Salim: Demanding adviser (1</a:t>
            </a:r>
            <a:r>
              <a:rPr lang="en-US" altLang="en-US" baseline="30000" smtClean="0"/>
              <a:t>st</a:t>
            </a:r>
            <a:r>
              <a:rPr lang="en-US" altLang="en-US" smtClean="0"/>
              <a:t> questionnaire)</a:t>
            </a:r>
          </a:p>
          <a:p>
            <a:pPr algn="l" rtl="0" eaLnBrk="1" hangingPunct="1"/>
            <a:r>
              <a:rPr lang="en-US" altLang="en-US" sz="3200" smtClean="0"/>
              <a:t> </a:t>
            </a:r>
            <a:r>
              <a:rPr lang="en-US" altLang="en-US" smtClean="0"/>
              <a:t>2</a:t>
            </a:r>
            <a:r>
              <a:rPr lang="en-US" altLang="en-US" baseline="30000" smtClean="0"/>
              <a:t>nd</a:t>
            </a:r>
            <a:r>
              <a:rPr lang="en-US" altLang="en-US" smtClean="0"/>
              <a:t> year-enough experience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3200" i="1" smtClean="0"/>
              <a:t>Critically evaluating their performance through reasoning choices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mtClean="0"/>
              <a:t>Avoiding reporting about less pleasant experiences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z="3200" smtClean="0"/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3200" smtClean="0"/>
              <a:t>Very defensive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mtClean="0"/>
              <a:t>Differences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mtClean="0"/>
              <a:t>Daboul provided reasoning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mtClean="0"/>
              <a:t>Dobi expressed her satisfaction- employing different strategies for teaching vocabulary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Dobi &amp; Zuzu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Positive as well as negative</a:t>
            </a:r>
            <a:r>
              <a:rPr lang="he-IL" altLang="en-US" smtClean="0"/>
              <a:t>  </a:t>
            </a:r>
            <a:r>
              <a:rPr lang="en-US" altLang="en-US" smtClean="0"/>
              <a:t> experiences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Appreciating</a:t>
            </a:r>
            <a:r>
              <a:rPr lang="he-IL" altLang="en-US" smtClean="0"/>
              <a:t> </a:t>
            </a:r>
            <a:r>
              <a:rPr lang="en-US" altLang="en-US" smtClean="0"/>
              <a:t> employing different ways of teaching including games, listening texts, video segments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Salim &amp; Cool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Their reflections and answers didn’t show deep thinking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i="1" smtClean="0"/>
              <a:t>Experiencing trial and error</a:t>
            </a:r>
            <a:endParaRPr lang="en-US" altLang="en-US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Hesitantly varied their ways at the beginning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Felt safe to follow the teacher’s guide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Frontal and traditional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en-US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Shift </a:t>
            </a:r>
            <a:endParaRPr lang="he-IL" altLang="en-US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Eager to apply activities related to the topics of their seminar papers</a:t>
            </a:r>
            <a:endParaRPr lang="en-US" altLang="en-US" i="1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mtClean="0"/>
              <a:t>Repeated calls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mtClean="0"/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mtClean="0"/>
              <a:t>Started to realize the importance of varying their methods and activities at the end of the school year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mtClean="0"/>
              <a:t>Satisfied, but felt the need of having more experience to be fully competent and confident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mtClean="0"/>
              <a:t>Salim &amp; Cool-</a:t>
            </a:r>
            <a:r>
              <a:rPr lang="he-IL" altLang="en-US" smtClean="0"/>
              <a:t> </a:t>
            </a:r>
            <a:r>
              <a:rPr lang="en-US" altLang="en-US" smtClean="0"/>
              <a:t> “important”, “helpful”, “useful”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i="1" smtClean="0"/>
              <a:t>Showing resistance to being exposed to different settings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Rejected the idea of accompanying different teacher trainers (educators) totally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en-US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Compromise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Still reluctant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Contradicting opinions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Conclusions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Shaping beliefs is a long process</a:t>
            </a:r>
          </a:p>
          <a:p>
            <a:pPr algn="l" rtl="0" eaLnBrk="1" hangingPunct="1"/>
            <a:endParaRPr lang="en-US" altLang="en-US" smtClean="0"/>
          </a:p>
          <a:p>
            <a:pPr algn="l" rtl="0" eaLnBrk="1" hangingPunct="1"/>
            <a:endParaRPr lang="en-US" altLang="en-US" smtClean="0"/>
          </a:p>
          <a:p>
            <a:pPr algn="l" rtl="0" eaLnBrk="1" hangingPunct="1"/>
            <a:r>
              <a:rPr lang="en-US" altLang="en-US" smtClean="0"/>
              <a:t>One year is not sufficient to help EFL trainee make conceptual change, develop professionally and be more autonomous</a:t>
            </a:r>
          </a:p>
          <a:p>
            <a:pPr algn="l" rtl="0" eaLnBrk="1" hangingPunct="1"/>
            <a:endParaRPr lang="en-US" altLang="en-US" sz="32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Conclusions</a:t>
            </a:r>
          </a:p>
        </p:txBody>
      </p:sp>
      <p:sp>
        <p:nvSpPr>
          <p:cNvPr id="3072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altLang="en-US" smtClean="0"/>
              <a:t>Preparing a three-stage program</a:t>
            </a:r>
          </a:p>
          <a:p>
            <a:pPr algn="l" rtl="0"/>
            <a:r>
              <a:rPr lang="en-US" altLang="en-US" smtClean="0"/>
              <a:t>A. The lesson plan in the first year should include only two sections: Describing the lesson and providing self-evaluation</a:t>
            </a:r>
          </a:p>
          <a:p>
            <a:pPr algn="l" rtl="0"/>
            <a:endParaRPr lang="en-US" altLang="en-US" smtClean="0"/>
          </a:p>
          <a:p>
            <a:pPr algn="l" rtl="0"/>
            <a:r>
              <a:rPr lang="en-US" altLang="en-US" smtClean="0"/>
              <a:t>Adding the alternative task section in the second year</a:t>
            </a:r>
          </a:p>
          <a:p>
            <a:pPr algn="l" rtl="0"/>
            <a:r>
              <a:rPr lang="en-US" altLang="en-US" smtClean="0"/>
              <a:t>Adding the self-reflective section in the third year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Conclusions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More attention should be paid to the influence of the first culture, patterns of thinking and behavior in teacher education</a:t>
            </a:r>
          </a:p>
          <a:p>
            <a:pPr algn="l" rtl="0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Living in two worlds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Exposure to the Jewish culture</a:t>
            </a:r>
            <a:r>
              <a:rPr lang="en-US" altLang="en-US" sz="2400" smtClean="0"/>
              <a:t> </a:t>
            </a:r>
            <a:r>
              <a:rPr lang="en-US" altLang="en-US" sz="1200" smtClean="0"/>
              <a:t>(Eilam, 2002) 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en-US" sz="2400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Individualism, criticism &amp; creative thinking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1200" smtClean="0"/>
              <a:t>(Al-Haj, 1999; Azaiza &amp; Ben Ari, 1997; Eilam, 2002)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en-US" sz="1200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Society and culture-collectivism &amp; tradition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Family system- hierarchical &amp; patriarchal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Changes- opportunities for advancement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smtClean="0"/>
              <a:t>(Torn &amp; Iliyan, 2008)</a:t>
            </a:r>
            <a:r>
              <a:rPr lang="en-US" altLang="en-US" sz="2400" smtClean="0"/>
              <a:t> 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en-US" sz="240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References</a:t>
            </a:r>
          </a:p>
        </p:txBody>
      </p:sp>
      <p:sp>
        <p:nvSpPr>
          <p:cNvPr id="32771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af-ZA" dirty="0" smtClean="0">
                <a:latin typeface="Times New Roman"/>
                <a:ea typeface="Times New Roman"/>
              </a:rPr>
              <a:t> </a:t>
            </a:r>
            <a:endParaRPr lang="en-US" sz="4000" dirty="0" smtClean="0">
              <a:latin typeface="Times New Roman"/>
              <a:ea typeface="Times New Roman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af-ZA" sz="1000" dirty="0" smtClean="0">
                <a:latin typeface="Times New Roman"/>
                <a:ea typeface="Times New Roman"/>
              </a:rPr>
              <a:t>Al-Haj, M. 1999. </a:t>
            </a:r>
            <a:r>
              <a:rPr lang="af-ZA" sz="1000" i="1" dirty="0" smtClean="0">
                <a:latin typeface="Times New Roman"/>
                <a:ea typeface="Times New Roman"/>
              </a:rPr>
              <a:t>Higher education among the Arabs in Israel: Situation, needs and recommendations</a:t>
            </a:r>
            <a:r>
              <a:rPr lang="af-ZA" sz="1000" dirty="0" smtClean="0">
                <a:latin typeface="Times New Roman"/>
                <a:ea typeface="Times New Roman"/>
              </a:rPr>
              <a:t>. Haifa, Israel: Univeristy of Haifa, Center for Multiculturalism and Educational Research.</a:t>
            </a:r>
            <a:endParaRPr lang="en-US" sz="1000" dirty="0" smtClean="0">
              <a:latin typeface="Times New Roman"/>
              <a:ea typeface="Times New Roman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000" dirty="0" smtClean="0">
                <a:latin typeface="Times New Roman"/>
                <a:ea typeface="Times New Roman"/>
              </a:rPr>
              <a:t> </a:t>
            </a: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000" dirty="0" err="1" smtClean="0">
                <a:latin typeface="Times New Roman"/>
                <a:ea typeface="Times New Roman"/>
              </a:rPr>
              <a:t>Eilam</a:t>
            </a:r>
            <a:r>
              <a:rPr lang="en-US" sz="1000" dirty="0" smtClean="0">
                <a:latin typeface="Times New Roman"/>
                <a:ea typeface="Times New Roman"/>
              </a:rPr>
              <a:t>, B. 2002. 'Passing through a western-democratic teacher education: The case of Israeli Arab Teachers'. </a:t>
            </a:r>
            <a:r>
              <a:rPr lang="en-US" sz="1000" i="1" dirty="0" smtClean="0">
                <a:latin typeface="Times New Roman"/>
                <a:ea typeface="Times New Roman"/>
              </a:rPr>
              <a:t>Teachers College Record, 104 (8), </a:t>
            </a:r>
            <a:r>
              <a:rPr lang="en-US" sz="1000" dirty="0" smtClean="0">
                <a:latin typeface="Times New Roman"/>
                <a:ea typeface="Times New Roman"/>
              </a:rPr>
              <a:t>1656-1701.</a:t>
            </a: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000" dirty="0" smtClean="0">
                <a:latin typeface="Times New Roman"/>
                <a:ea typeface="Times New Roman"/>
              </a:rPr>
              <a:t> </a:t>
            </a: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000" dirty="0" smtClean="0">
                <a:latin typeface="Times New Roman"/>
                <a:ea typeface="Times New Roman"/>
              </a:rPr>
              <a:t>Emmanuel, D. 2005. </a:t>
            </a:r>
            <a:r>
              <a:rPr lang="en-US" sz="1000" i="1" dirty="0" smtClean="0">
                <a:latin typeface="Times New Roman"/>
                <a:ea typeface="Times New Roman"/>
              </a:rPr>
              <a:t>Role perception of the pedagogical advisor from three points of view: A renewed look at the program for specialization in pedagogical advice.</a:t>
            </a:r>
            <a:r>
              <a:rPr lang="en-US" sz="1000" dirty="0" smtClean="0">
                <a:latin typeface="Times New Roman"/>
                <a:ea typeface="Times New Roman"/>
              </a:rPr>
              <a:t> Position Paper 2. Tel Aviv: MOFET (in Hebrew).</a:t>
            </a: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000" dirty="0" smtClean="0">
                <a:latin typeface="Times New Roman"/>
                <a:ea typeface="Times New Roman"/>
              </a:rPr>
              <a:t>Ferraro, J. M. (2000). Reflective practice and professional development. Retrieved from </a:t>
            </a:r>
            <a:r>
              <a:rPr lang="en-US" sz="1000" u="sng" dirty="0" smtClean="0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http://searcheric.org/digests/ed449120.html</a:t>
            </a:r>
            <a:endParaRPr lang="en-US" sz="1000" u="sng" dirty="0" smtClean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L="0" algn="l" rtl="0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 smtClean="0">
              <a:latin typeface="Times New Roman"/>
              <a:ea typeface="Times New Roman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af-ZA" sz="1000" dirty="0" smtClean="0">
                <a:latin typeface="Times New Roman"/>
                <a:ea typeface="Times New Roman"/>
              </a:rPr>
              <a:t>Gebhard, J. G., Gaitan, S., &amp; Oprandy, R. (1999). </a:t>
            </a:r>
            <a:r>
              <a:rPr lang="af-ZA" sz="1000" i="1" dirty="0" smtClean="0">
                <a:latin typeface="Times New Roman"/>
                <a:ea typeface="Times New Roman"/>
              </a:rPr>
              <a:t>Reflecting through a teaching journal</a:t>
            </a:r>
            <a:r>
              <a:rPr lang="af-ZA" sz="1000" dirty="0" smtClean="0">
                <a:latin typeface="Times New Roman"/>
                <a:ea typeface="Times New Roman"/>
              </a:rPr>
              <a:t>. New York: Cambridge University Press.</a:t>
            </a: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000" dirty="0" smtClean="0">
              <a:latin typeface="Times New Roman"/>
              <a:ea typeface="Times New Roman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000" dirty="0" smtClean="0">
                <a:latin typeface="Times New Roman"/>
                <a:ea typeface="Times New Roman"/>
              </a:rPr>
              <a:t>Kegan, R. (1994). </a:t>
            </a:r>
            <a:r>
              <a:rPr lang="en-US" sz="1000" i="1" dirty="0" smtClean="0">
                <a:latin typeface="Times New Roman"/>
                <a:ea typeface="Times New Roman"/>
              </a:rPr>
              <a:t>In over our heads: The mental demands of modern life. </a:t>
            </a:r>
            <a:r>
              <a:rPr lang="en-US" sz="1000" dirty="0" smtClean="0">
                <a:latin typeface="Times New Roman"/>
                <a:ea typeface="Times New Roman"/>
              </a:rPr>
              <a:t>Cambridge, MA: Harvard University Press.</a:t>
            </a: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af-ZA" sz="1000" dirty="0" smtClean="0">
                <a:latin typeface="Times New Roman"/>
                <a:ea typeface="Times New Roman"/>
              </a:rPr>
              <a:t>Mori, R. (2003). Knowledge/personhood dichotomy in TESOL. </a:t>
            </a:r>
            <a:r>
              <a:rPr lang="af-ZA" sz="1000" i="1" dirty="0" smtClean="0">
                <a:latin typeface="Times New Roman"/>
                <a:ea typeface="Times New Roman"/>
              </a:rPr>
              <a:t>The Language Teacher</a:t>
            </a:r>
            <a:r>
              <a:rPr lang="af-ZA" sz="1000" dirty="0" smtClean="0">
                <a:latin typeface="Times New Roman"/>
                <a:ea typeface="Times New Roman"/>
              </a:rPr>
              <a:t>, 27 (4), 14-15</a:t>
            </a:r>
            <a:r>
              <a:rPr lang="af-ZA" dirty="0" smtClean="0">
                <a:latin typeface="Times New Roman"/>
                <a:ea typeface="Times New Roman"/>
              </a:rPr>
              <a:t>.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af-ZA" sz="1000" dirty="0" smtClean="0">
                <a:latin typeface="Times New Roman"/>
                <a:ea typeface="Times New Roman"/>
              </a:rPr>
              <a:t>Perry, W. (1999). </a:t>
            </a:r>
            <a:r>
              <a:rPr lang="af-ZA" sz="1000" i="1" dirty="0" smtClean="0">
                <a:latin typeface="Times New Roman"/>
                <a:ea typeface="Times New Roman"/>
              </a:rPr>
              <a:t>Forms of ethical and intellectual development in the college years: A scheme</a:t>
            </a:r>
            <a:r>
              <a:rPr lang="af-ZA" sz="1000" dirty="0" smtClean="0">
                <a:latin typeface="Times New Roman"/>
                <a:ea typeface="Times New Roman"/>
              </a:rPr>
              <a:t>. San Fransisco: Jossey-Bass. (Original work published 1968).</a:t>
            </a:r>
            <a:endParaRPr lang="en-US" sz="1000" dirty="0" smtClean="0">
              <a:latin typeface="Times New Roman"/>
              <a:ea typeface="Times New Roman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000" dirty="0" smtClean="0">
              <a:latin typeface="Times New Roman"/>
              <a:ea typeface="Times New Roman"/>
            </a:endParaRPr>
          </a:p>
          <a:p>
            <a:pPr marL="457200" indent="-457200" algn="l">
              <a:spcBef>
                <a:spcPts val="0"/>
              </a:spcBef>
              <a:spcAft>
                <a:spcPts val="0"/>
              </a:spcAft>
              <a:defRPr/>
            </a:pPr>
            <a:r>
              <a:rPr lang="af-ZA" sz="1000" dirty="0" smtClean="0">
                <a:latin typeface="Times New Roman"/>
                <a:ea typeface="Times New Roman"/>
              </a:rPr>
              <a:t>Toren, Z., &amp; Iliyan, S. (2008). The problems of the beginning teacher in the Arab schools in Israel. </a:t>
            </a:r>
            <a:r>
              <a:rPr lang="af-ZA" sz="1000" i="1" dirty="0" smtClean="0">
                <a:latin typeface="Times New Roman"/>
                <a:ea typeface="Times New Roman"/>
              </a:rPr>
              <a:t>Teaching and Teacher Education, 24</a:t>
            </a:r>
            <a:r>
              <a:rPr lang="af-ZA" sz="1000" dirty="0" smtClean="0">
                <a:latin typeface="Times New Roman"/>
                <a:ea typeface="Times New Roman"/>
              </a:rPr>
              <a:t>: 1041-1056.</a:t>
            </a:r>
            <a:endParaRPr lang="en-US" sz="1000" dirty="0" smtClean="0">
              <a:latin typeface="Times New Roman"/>
              <a:ea typeface="Times New Roman"/>
            </a:endParaRPr>
          </a:p>
          <a:p>
            <a:pPr algn="l" rtl="0">
              <a:defRPr/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Conceptual Change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mtClean="0"/>
              <a:t>A process rather than an end</a:t>
            </a:r>
          </a:p>
          <a:p>
            <a:pPr eaLnBrk="1" hangingPunct="1">
              <a:lnSpc>
                <a:spcPct val="80000"/>
              </a:lnSpc>
            </a:pPr>
            <a:endParaRPr lang="en-US" altLang="en-US" smtClean="0"/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mtClean="0"/>
              <a:t>A developmental process</a:t>
            </a:r>
          </a:p>
          <a:p>
            <a:pPr eaLnBrk="1" hangingPunct="1">
              <a:lnSpc>
                <a:spcPct val="80000"/>
              </a:lnSpc>
            </a:pPr>
            <a:endParaRPr lang="en-US" altLang="en-US" smtClean="0"/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mtClean="0"/>
              <a:t>Trial, error &amp; inquiry</a:t>
            </a:r>
          </a:p>
          <a:p>
            <a:pPr eaLnBrk="1" hangingPunct="1">
              <a:lnSpc>
                <a:spcPct val="80000"/>
              </a:lnSpc>
            </a:pPr>
            <a:endParaRPr lang="en-US" altLang="en-US" smtClean="0"/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mtClean="0"/>
              <a:t>A wide variety of methods, activities, games, stories, songs…</a:t>
            </a:r>
          </a:p>
          <a:p>
            <a:pPr eaLnBrk="1" hangingPunct="1">
              <a:lnSpc>
                <a:spcPct val="80000"/>
              </a:lnSpc>
            </a:pPr>
            <a:endParaRPr lang="en-US" altLang="en-US" smtClean="0"/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mtClean="0"/>
              <a:t>Individual as well as co-teaching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Conceptual Change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Three dimensions: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1. Socio-psychological: Providing emotional support 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2. Professional &amp; pedagogical support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3. Reflective- developing reflective skills for evaluating their developmental process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l" rtl="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f-ZA" dirty="0" smtClean="0">
                <a:latin typeface="Times New Roman"/>
                <a:ea typeface="Times New Roman"/>
              </a:rPr>
              <a:t>Developing reflective thinking means helping student teachers think about their experiences, analyze their beliefs, values or knowledge in relation to these experiences and consider options or alternatives for action </a:t>
            </a:r>
            <a:r>
              <a:rPr lang="en-US" sz="1400" dirty="0" smtClean="0">
                <a:latin typeface="Times New Roman"/>
                <a:ea typeface="Times New Roman"/>
              </a:rPr>
              <a:t>(Ferraro, 2000).</a:t>
            </a:r>
          </a:p>
          <a:p>
            <a:pPr algn="l" rtl="0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Promoting Autonomy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endParaRPr lang="en-US" altLang="en-US" sz="2400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Autonomy-supportive education is constructive and developmental in nature </a:t>
            </a:r>
            <a:r>
              <a:rPr lang="en-US" altLang="en-US" sz="1800" smtClean="0"/>
              <a:t>(Perry, 1999). </a:t>
            </a:r>
            <a:endParaRPr lang="en-US" altLang="en-US" sz="2400" smtClean="0"/>
          </a:p>
          <a:p>
            <a:pPr algn="l" rtl="0" eaLnBrk="1" hangingPunct="1">
              <a:lnSpc>
                <a:spcPct val="90000"/>
              </a:lnSpc>
            </a:pPr>
            <a:endParaRPr lang="en-US" altLang="en-US" sz="2400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The advisor’s role: Agent for change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Helping trainees develop critical thinking skills</a:t>
            </a:r>
            <a:r>
              <a:rPr lang="en-US" altLang="en-US" sz="2400" smtClean="0"/>
              <a:t> (</a:t>
            </a:r>
            <a:r>
              <a:rPr lang="en-US" altLang="en-US" sz="1600" smtClean="0"/>
              <a:t>Emanuel, 2005).</a:t>
            </a:r>
            <a:endParaRPr lang="en-US" altLang="en-US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Promoting Autonomy</a:t>
            </a:r>
          </a:p>
        </p:txBody>
      </p:sp>
      <p:sp>
        <p:nvSpPr>
          <p:cNvPr id="1024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l" rtl="0">
              <a:spcBef>
                <a:spcPct val="0"/>
              </a:spcBef>
            </a:pPr>
            <a:r>
              <a:rPr lang="af-ZA" altLang="en-US" smtClean="0">
                <a:latin typeface="Times New Roman" pitchFamily="18" charset="0"/>
                <a:cs typeface="Times New Roman" pitchFamily="18" charset="0"/>
              </a:rPr>
              <a:t>Encouraging ample opportunities for practice, inquiry and reflection and challenging students to take responsibilities for making decisions and choices </a:t>
            </a:r>
            <a:r>
              <a:rPr lang="af-ZA" altLang="en-US" sz="1800" smtClean="0">
                <a:latin typeface="Times New Roman" pitchFamily="18" charset="0"/>
                <a:cs typeface="Times New Roman" pitchFamily="18" charset="0"/>
              </a:rPr>
              <a:t>(Kegan, 1994; Perry, 1999) </a:t>
            </a:r>
          </a:p>
          <a:p>
            <a:pPr marL="0" algn="l" rtl="0">
              <a:spcBef>
                <a:spcPct val="0"/>
              </a:spcBef>
            </a:pPr>
            <a:r>
              <a:rPr lang="af-ZA" altLang="en-US" smtClean="0">
                <a:latin typeface="Times New Roman" pitchFamily="18" charset="0"/>
                <a:cs typeface="Times New Roman" pitchFamily="18" charset="0"/>
              </a:rPr>
              <a:t>Processes of exploration, interpretation, and negotiation through which pre-service teachers investigate the sources of their knowledge and beliefs </a:t>
            </a:r>
            <a:r>
              <a:rPr lang="af-ZA" altLang="en-US" sz="1800" smtClean="0">
                <a:latin typeface="Times New Roman" pitchFamily="18" charset="0"/>
                <a:cs typeface="Times New Roman" pitchFamily="18" charset="0"/>
              </a:rPr>
              <a:t>(Mori, 2003) </a:t>
            </a:r>
            <a:endParaRPr lang="en-US" altLang="en-US" sz="1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Promoting Autonomy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defRPr/>
            </a:pPr>
            <a:r>
              <a:rPr lang="af-ZA" dirty="0">
                <a:solidFill>
                  <a:srgbClr val="003366"/>
                </a:solidFill>
                <a:latin typeface="Times New Roman"/>
                <a:ea typeface="Times New Roman"/>
              </a:rPr>
              <a:t>Supervising and evaluation of teacher learning should be nonjugemental to encourage student teachers take risks </a:t>
            </a:r>
            <a:r>
              <a:rPr lang="af-ZA" sz="1800" dirty="0">
                <a:solidFill>
                  <a:srgbClr val="003366"/>
                </a:solidFill>
                <a:latin typeface="Times New Roman"/>
                <a:ea typeface="Times New Roman"/>
              </a:rPr>
              <a:t>(Gebhard &amp; Oprandy, 1999</a:t>
            </a:r>
            <a:r>
              <a:rPr lang="af-ZA" sz="1800" dirty="0" smtClean="0">
                <a:solidFill>
                  <a:srgbClr val="003366"/>
                </a:solidFill>
                <a:latin typeface="Times New Roman"/>
                <a:ea typeface="Times New Roman"/>
              </a:rPr>
              <a:t>)</a:t>
            </a:r>
            <a:endParaRPr lang="en-US" sz="1800" dirty="0">
              <a:solidFill>
                <a:srgbClr val="003366"/>
              </a:solidFill>
              <a:latin typeface="Times New Roman"/>
              <a:ea typeface="Times New Roman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533</TotalTime>
  <Words>992</Words>
  <Application>Microsoft Office PowerPoint</Application>
  <PresentationFormat>On-screen Show (4:3)</PresentationFormat>
  <Paragraphs>203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Wingdings</vt:lpstr>
      <vt:lpstr>Calibri</vt:lpstr>
      <vt:lpstr>Times New Roman</vt:lpstr>
      <vt:lpstr>Capsules</vt:lpstr>
      <vt:lpstr>Developing reflective skills among Arab student teachers</vt:lpstr>
      <vt:lpstr>The Influence of prior learning experiences</vt:lpstr>
      <vt:lpstr>Living in two worlds</vt:lpstr>
      <vt:lpstr>Conceptual Change</vt:lpstr>
      <vt:lpstr>Conceptual Change</vt:lpstr>
      <vt:lpstr>Definition</vt:lpstr>
      <vt:lpstr>Promoting Autonomy</vt:lpstr>
      <vt:lpstr>Promoting Autonomy</vt:lpstr>
      <vt:lpstr>Promoting Autonomy</vt:lpstr>
      <vt:lpstr>My role as an agent for change</vt:lpstr>
      <vt:lpstr>Research Questions</vt:lpstr>
      <vt:lpstr>Subjects</vt:lpstr>
      <vt:lpstr>Requirements</vt:lpstr>
      <vt:lpstr>Data Collection</vt:lpstr>
      <vt:lpstr>Data Collection</vt:lpstr>
      <vt:lpstr>Data Analysis</vt:lpstr>
      <vt:lpstr>Data analysis</vt:lpstr>
      <vt:lpstr>Categories and sub-categories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Conclusions</vt:lpstr>
      <vt:lpstr>Conclusions</vt:lpstr>
      <vt:lpstr>Conclusions</vt:lpstr>
      <vt:lpstr>References</vt:lpstr>
    </vt:vector>
  </TitlesOfParts>
  <Company>bgu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Change</dc:title>
  <dc:creator>bgu</dc:creator>
  <cp:lastModifiedBy>Eliezer Mandalman</cp:lastModifiedBy>
  <cp:revision>112</cp:revision>
  <dcterms:created xsi:type="dcterms:W3CDTF">2009-02-27T15:24:09Z</dcterms:created>
  <dcterms:modified xsi:type="dcterms:W3CDTF">2015-07-27T11:45:56Z</dcterms:modified>
</cp:coreProperties>
</file>