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62" r:id="rId4"/>
    <p:sldId id="261" r:id="rId5"/>
    <p:sldId id="265" r:id="rId6"/>
    <p:sldId id="258" r:id="rId7"/>
    <p:sldId id="259" r:id="rId8"/>
    <p:sldId id="264" r:id="rId9"/>
    <p:sldId id="282" r:id="rId10"/>
    <p:sldId id="266" r:id="rId11"/>
    <p:sldId id="276" r:id="rId12"/>
    <p:sldId id="278" r:id="rId13"/>
    <p:sldId id="269" r:id="rId14"/>
    <p:sldId id="270" r:id="rId15"/>
    <p:sldId id="272" r:id="rId16"/>
    <p:sldId id="274" r:id="rId17"/>
    <p:sldId id="279" r:id="rId18"/>
    <p:sldId id="260" r:id="rId19"/>
    <p:sldId id="283" r:id="rId2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D22E6C"/>
    <a:srgbClr val="E159DB"/>
    <a:srgbClr val="F4A10C"/>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06B80744-D597-456D-8709-1ED1D60899D9}" type="datetimeFigureOut">
              <a:rPr lang="he-IL" smtClean="0"/>
              <a:pPr/>
              <a:t>ח'/תמוז/תשע"ו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22B3391-21AF-4089-B20D-B0A6B1B0932E}" type="slidenum">
              <a:rPr lang="he-IL" smtClean="0"/>
              <a:pPr/>
              <a:t>‹#›</a:t>
            </a:fld>
            <a:endParaRPr lang="he-IL"/>
          </a:p>
        </p:txBody>
      </p:sp>
    </p:spTree>
    <p:extLst>
      <p:ext uri="{BB962C8B-B14F-4D97-AF65-F5344CB8AC3E}">
        <p14:creationId xmlns:p14="http://schemas.microsoft.com/office/powerpoint/2010/main" xmlns="" val="206233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06B80744-D597-456D-8709-1ED1D60899D9}" type="datetimeFigureOut">
              <a:rPr lang="he-IL" smtClean="0"/>
              <a:pPr/>
              <a:t>ח'/תמוז/תשע"ו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22B3391-21AF-4089-B20D-B0A6B1B0932E}" type="slidenum">
              <a:rPr lang="he-IL" smtClean="0"/>
              <a:pPr/>
              <a:t>‹#›</a:t>
            </a:fld>
            <a:endParaRPr lang="he-IL"/>
          </a:p>
        </p:txBody>
      </p:sp>
    </p:spTree>
    <p:extLst>
      <p:ext uri="{BB962C8B-B14F-4D97-AF65-F5344CB8AC3E}">
        <p14:creationId xmlns:p14="http://schemas.microsoft.com/office/powerpoint/2010/main" xmlns="" val="206089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06B80744-D597-456D-8709-1ED1D60899D9}" type="datetimeFigureOut">
              <a:rPr lang="he-IL" smtClean="0"/>
              <a:pPr/>
              <a:t>ח'/תמוז/תשע"ו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22B3391-21AF-4089-B20D-B0A6B1B0932E}" type="slidenum">
              <a:rPr lang="he-IL" smtClean="0"/>
              <a:pPr/>
              <a:t>‹#›</a:t>
            </a:fld>
            <a:endParaRPr lang="he-IL"/>
          </a:p>
        </p:txBody>
      </p:sp>
    </p:spTree>
    <p:extLst>
      <p:ext uri="{BB962C8B-B14F-4D97-AF65-F5344CB8AC3E}">
        <p14:creationId xmlns:p14="http://schemas.microsoft.com/office/powerpoint/2010/main" xmlns="" val="1376947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06B80744-D597-456D-8709-1ED1D60899D9}" type="datetimeFigureOut">
              <a:rPr lang="he-IL" smtClean="0"/>
              <a:pPr/>
              <a:t>ח'/תמוז/תשע"ו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22B3391-21AF-4089-B20D-B0A6B1B0932E}" type="slidenum">
              <a:rPr lang="he-IL" smtClean="0"/>
              <a:pPr/>
              <a:t>‹#›</a:t>
            </a:fld>
            <a:endParaRPr lang="he-IL"/>
          </a:p>
        </p:txBody>
      </p:sp>
    </p:spTree>
    <p:extLst>
      <p:ext uri="{BB962C8B-B14F-4D97-AF65-F5344CB8AC3E}">
        <p14:creationId xmlns:p14="http://schemas.microsoft.com/office/powerpoint/2010/main" xmlns="" val="312096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06B80744-D597-456D-8709-1ED1D60899D9}" type="datetimeFigureOut">
              <a:rPr lang="he-IL" smtClean="0"/>
              <a:pPr/>
              <a:t>ח'/תמוז/תשע"ו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22B3391-21AF-4089-B20D-B0A6B1B0932E}" type="slidenum">
              <a:rPr lang="he-IL" smtClean="0"/>
              <a:pPr/>
              <a:t>‹#›</a:t>
            </a:fld>
            <a:endParaRPr lang="he-IL"/>
          </a:p>
        </p:txBody>
      </p:sp>
    </p:spTree>
    <p:extLst>
      <p:ext uri="{BB962C8B-B14F-4D97-AF65-F5344CB8AC3E}">
        <p14:creationId xmlns:p14="http://schemas.microsoft.com/office/powerpoint/2010/main" xmlns="" val="182373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06B80744-D597-456D-8709-1ED1D60899D9}" type="datetimeFigureOut">
              <a:rPr lang="he-IL" smtClean="0"/>
              <a:pPr/>
              <a:t>ח'/תמוז/תשע"ו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22B3391-21AF-4089-B20D-B0A6B1B0932E}" type="slidenum">
              <a:rPr lang="he-IL" smtClean="0"/>
              <a:pPr/>
              <a:t>‹#›</a:t>
            </a:fld>
            <a:endParaRPr lang="he-IL"/>
          </a:p>
        </p:txBody>
      </p:sp>
    </p:spTree>
    <p:extLst>
      <p:ext uri="{BB962C8B-B14F-4D97-AF65-F5344CB8AC3E}">
        <p14:creationId xmlns:p14="http://schemas.microsoft.com/office/powerpoint/2010/main" xmlns="" val="225759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06B80744-D597-456D-8709-1ED1D60899D9}" type="datetimeFigureOut">
              <a:rPr lang="he-IL" smtClean="0"/>
              <a:pPr/>
              <a:t>ח'/תמוז/תשע"ו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322B3391-21AF-4089-B20D-B0A6B1B0932E}" type="slidenum">
              <a:rPr lang="he-IL" smtClean="0"/>
              <a:pPr/>
              <a:t>‹#›</a:t>
            </a:fld>
            <a:endParaRPr lang="he-IL"/>
          </a:p>
        </p:txBody>
      </p:sp>
    </p:spTree>
    <p:extLst>
      <p:ext uri="{BB962C8B-B14F-4D97-AF65-F5344CB8AC3E}">
        <p14:creationId xmlns:p14="http://schemas.microsoft.com/office/powerpoint/2010/main" xmlns="" val="223766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06B80744-D597-456D-8709-1ED1D60899D9}" type="datetimeFigureOut">
              <a:rPr lang="he-IL" smtClean="0"/>
              <a:pPr/>
              <a:t>ח'/תמוז/תשע"ו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322B3391-21AF-4089-B20D-B0A6B1B0932E}" type="slidenum">
              <a:rPr lang="he-IL" smtClean="0"/>
              <a:pPr/>
              <a:t>‹#›</a:t>
            </a:fld>
            <a:endParaRPr lang="he-IL"/>
          </a:p>
        </p:txBody>
      </p:sp>
    </p:spTree>
    <p:extLst>
      <p:ext uri="{BB962C8B-B14F-4D97-AF65-F5344CB8AC3E}">
        <p14:creationId xmlns:p14="http://schemas.microsoft.com/office/powerpoint/2010/main" xmlns="" val="3067701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80744-D597-456D-8709-1ED1D60899D9}" type="datetimeFigureOut">
              <a:rPr lang="he-IL" smtClean="0"/>
              <a:pPr/>
              <a:t>ח'/תמוז/תשע"ו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322B3391-21AF-4089-B20D-B0A6B1B0932E}" type="slidenum">
              <a:rPr lang="he-IL" smtClean="0"/>
              <a:pPr/>
              <a:t>‹#›</a:t>
            </a:fld>
            <a:endParaRPr lang="he-IL"/>
          </a:p>
        </p:txBody>
      </p:sp>
    </p:spTree>
    <p:extLst>
      <p:ext uri="{BB962C8B-B14F-4D97-AF65-F5344CB8AC3E}">
        <p14:creationId xmlns:p14="http://schemas.microsoft.com/office/powerpoint/2010/main" xmlns="" val="4258389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06B80744-D597-456D-8709-1ED1D60899D9}" type="datetimeFigureOut">
              <a:rPr lang="he-IL" smtClean="0"/>
              <a:pPr/>
              <a:t>ח'/תמוז/תשע"ו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22B3391-21AF-4089-B20D-B0A6B1B0932E}" type="slidenum">
              <a:rPr lang="he-IL" smtClean="0"/>
              <a:pPr/>
              <a:t>‹#›</a:t>
            </a:fld>
            <a:endParaRPr lang="he-IL"/>
          </a:p>
        </p:txBody>
      </p:sp>
    </p:spTree>
    <p:extLst>
      <p:ext uri="{BB962C8B-B14F-4D97-AF65-F5344CB8AC3E}">
        <p14:creationId xmlns:p14="http://schemas.microsoft.com/office/powerpoint/2010/main" xmlns="" val="332563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06B80744-D597-456D-8709-1ED1D60899D9}" type="datetimeFigureOut">
              <a:rPr lang="he-IL" smtClean="0"/>
              <a:pPr/>
              <a:t>ח'/תמוז/תשע"ו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22B3391-21AF-4089-B20D-B0A6B1B0932E}" type="slidenum">
              <a:rPr lang="he-IL" smtClean="0"/>
              <a:pPr/>
              <a:t>‹#›</a:t>
            </a:fld>
            <a:endParaRPr lang="he-IL"/>
          </a:p>
        </p:txBody>
      </p:sp>
    </p:spTree>
    <p:extLst>
      <p:ext uri="{BB962C8B-B14F-4D97-AF65-F5344CB8AC3E}">
        <p14:creationId xmlns:p14="http://schemas.microsoft.com/office/powerpoint/2010/main" xmlns="" val="139053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80744-D597-456D-8709-1ED1D60899D9}" type="datetimeFigureOut">
              <a:rPr lang="he-IL" smtClean="0"/>
              <a:pPr/>
              <a:t>ח'/תמוז/תשע"ו</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B3391-21AF-4089-B20D-B0A6B1B0932E}" type="slidenum">
              <a:rPr lang="he-IL" smtClean="0"/>
              <a:pPr/>
              <a:t>‹#›</a:t>
            </a:fld>
            <a:endParaRPr lang="he-IL"/>
          </a:p>
        </p:txBody>
      </p:sp>
    </p:spTree>
    <p:extLst>
      <p:ext uri="{BB962C8B-B14F-4D97-AF65-F5344CB8AC3E}">
        <p14:creationId xmlns:p14="http://schemas.microsoft.com/office/powerpoint/2010/main" xmlns="" val="1187987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gravatar.com/shuruqj"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karvonen@dyellin.ac.il"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hyperlink" Target="http://dyengbookclub.wordpres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a:bodyPr>
          <a:lstStyle/>
          <a:p>
            <a:r>
              <a:rPr lang="en-US" b="1" dirty="0" smtClean="0">
                <a:solidFill>
                  <a:srgbClr val="0070C0"/>
                </a:solidFill>
                <a:effectLst>
                  <a:outerShdw blurRad="38100" dist="38100" dir="2700000" algn="tl">
                    <a:srgbClr val="000000">
                      <a:alpha val="43137"/>
                    </a:srgbClr>
                  </a:outerShdw>
                </a:effectLst>
                <a:latin typeface="Comic Sans MS" panose="030F0702030302020204" pitchFamily="66" charset="0"/>
              </a:rPr>
              <a:t>The David </a:t>
            </a:r>
            <a:r>
              <a:rPr lang="en-US" b="1" dirty="0" err="1" smtClean="0">
                <a:solidFill>
                  <a:srgbClr val="0070C0"/>
                </a:solidFill>
                <a:effectLst>
                  <a:outerShdw blurRad="38100" dist="38100" dir="2700000" algn="tl">
                    <a:srgbClr val="000000">
                      <a:alpha val="43137"/>
                    </a:srgbClr>
                  </a:outerShdw>
                </a:effectLst>
                <a:latin typeface="Comic Sans MS" panose="030F0702030302020204" pitchFamily="66" charset="0"/>
              </a:rPr>
              <a:t>Yellin</a:t>
            </a:r>
            <a:r>
              <a:rPr lang="en-US" b="1" dirty="0" smtClean="0">
                <a:solidFill>
                  <a:srgbClr val="0070C0"/>
                </a:solidFill>
                <a:effectLst>
                  <a:outerShdw blurRad="38100" dist="38100" dir="2700000" algn="tl">
                    <a:srgbClr val="000000">
                      <a:alpha val="43137"/>
                    </a:srgbClr>
                  </a:outerShdw>
                </a:effectLst>
                <a:latin typeface="Comic Sans MS" panose="030F0702030302020204" pitchFamily="66" charset="0"/>
              </a:rPr>
              <a:t> College</a:t>
            </a:r>
            <a:br>
              <a:rPr lang="en-US" b="1" dirty="0" smtClean="0">
                <a:solidFill>
                  <a:srgbClr val="0070C0"/>
                </a:solidFill>
                <a:effectLst>
                  <a:outerShdw blurRad="38100" dist="38100" dir="2700000" algn="tl">
                    <a:srgbClr val="000000">
                      <a:alpha val="43137"/>
                    </a:srgbClr>
                  </a:outerShdw>
                </a:effectLst>
                <a:latin typeface="Comic Sans MS" panose="030F0702030302020204" pitchFamily="66" charset="0"/>
              </a:rPr>
            </a:br>
            <a:r>
              <a:rPr lang="en-US" b="1" dirty="0" smtClean="0">
                <a:solidFill>
                  <a:srgbClr val="0070C0"/>
                </a:solidFill>
                <a:effectLst>
                  <a:outerShdw blurRad="38100" dist="38100" dir="2700000" algn="tl">
                    <a:srgbClr val="000000">
                      <a:alpha val="43137"/>
                    </a:srgbClr>
                  </a:outerShdw>
                </a:effectLst>
                <a:latin typeface="Comic Sans MS" panose="030F0702030302020204" pitchFamily="66" charset="0"/>
              </a:rPr>
              <a:t>English Book Club</a:t>
            </a:r>
            <a:endParaRPr lang="he-IL" b="1" dirty="0">
              <a:solidFill>
                <a:srgbClr val="0070C0"/>
              </a:solidFill>
              <a:effectLst>
                <a:outerShdw blurRad="38100" dist="38100" dir="2700000" algn="tl">
                  <a:srgbClr val="000000">
                    <a:alpha val="43137"/>
                  </a:srgbClr>
                </a:outerShdw>
              </a:effectLst>
              <a:latin typeface="Comic Sans MS" panose="030F0702030302020204" pitchFamily="66" charset="0"/>
            </a:endParaRPr>
          </a:p>
        </p:txBody>
      </p:sp>
      <p:sp>
        <p:nvSpPr>
          <p:cNvPr id="3" name="כותרת משנה 2"/>
          <p:cNvSpPr>
            <a:spLocks noGrp="1"/>
          </p:cNvSpPr>
          <p:nvPr>
            <p:ph type="subTitle" idx="1"/>
          </p:nvPr>
        </p:nvSpPr>
        <p:spPr>
          <a:xfrm>
            <a:off x="1524000" y="4851400"/>
            <a:ext cx="9144000" cy="876300"/>
          </a:xfrm>
        </p:spPr>
        <p:txBody>
          <a:bodyPr/>
          <a:lstStyle/>
          <a:p>
            <a:pPr algn="r" rtl="0"/>
            <a:r>
              <a:rPr lang="en-US" dirty="0" smtClean="0"/>
              <a:t>	</a:t>
            </a:r>
            <a:r>
              <a:rPr lang="en-US" dirty="0" smtClean="0">
                <a:solidFill>
                  <a:srgbClr val="D60093"/>
                </a:solidFill>
              </a:rPr>
              <a:t>	</a:t>
            </a:r>
            <a:r>
              <a:rPr lang="en-US" sz="2800" b="1" dirty="0" smtClean="0">
                <a:solidFill>
                  <a:srgbClr val="D60093"/>
                </a:solidFill>
                <a:effectLst>
                  <a:outerShdw blurRad="38100" dist="38100" dir="2700000" algn="tl">
                    <a:srgbClr val="000000">
                      <a:alpha val="43137"/>
                    </a:srgbClr>
                  </a:outerShdw>
                </a:effectLst>
                <a:latin typeface="Comic Sans MS" panose="030F0702030302020204" pitchFamily="66" charset="0"/>
              </a:rPr>
              <a:t>Elizabeth </a:t>
            </a:r>
            <a:r>
              <a:rPr lang="en-US" sz="2800" b="1" dirty="0" err="1" smtClean="0">
                <a:solidFill>
                  <a:srgbClr val="D60093"/>
                </a:solidFill>
                <a:effectLst>
                  <a:outerShdw blurRad="38100" dist="38100" dir="2700000" algn="tl">
                    <a:srgbClr val="000000">
                      <a:alpha val="43137"/>
                    </a:srgbClr>
                  </a:outerShdw>
                </a:effectLst>
                <a:latin typeface="Comic Sans MS" panose="030F0702030302020204" pitchFamily="66" charset="0"/>
              </a:rPr>
              <a:t>Karvonen</a:t>
            </a:r>
            <a:r>
              <a:rPr lang="en-US" sz="2800" b="1" dirty="0" smtClean="0">
                <a:solidFill>
                  <a:srgbClr val="D60093"/>
                </a:solidFill>
                <a:effectLst>
                  <a:outerShdw blurRad="38100" dist="38100" dir="2700000" algn="tl">
                    <a:srgbClr val="000000">
                      <a:alpha val="43137"/>
                    </a:srgbClr>
                  </a:outerShdw>
                </a:effectLst>
                <a:latin typeface="Comic Sans MS" panose="030F0702030302020204" pitchFamily="66" charset="0"/>
              </a:rPr>
              <a:t>  PhD</a:t>
            </a:r>
            <a:endParaRPr lang="he-IL" sz="2800" b="1" dirty="0">
              <a:solidFill>
                <a:srgbClr val="D60093"/>
              </a:solidFill>
              <a:effectLst>
                <a:outerShdw blurRad="38100" dist="38100" dir="2700000" algn="tl">
                  <a:srgbClr val="000000">
                    <a:alpha val="43137"/>
                  </a:srgbClr>
                </a:outerShdw>
              </a:effectLst>
              <a:latin typeface="Comic Sans MS" panose="030F0702030302020204" pitchFamily="66" charset="0"/>
            </a:endParaRPr>
          </a:p>
        </p:txBody>
      </p:sp>
      <p:pic>
        <p:nvPicPr>
          <p:cNvPr id="4" name="תמונה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9300" y="4057759"/>
            <a:ext cx="3073400" cy="2225566"/>
          </a:xfrm>
          <a:prstGeom prst="rect">
            <a:avLst/>
          </a:prstGeom>
        </p:spPr>
      </p:pic>
    </p:spTree>
    <p:extLst>
      <p:ext uri="{BB962C8B-B14F-4D97-AF65-F5344CB8AC3E}">
        <p14:creationId xmlns:p14="http://schemas.microsoft.com/office/powerpoint/2010/main" xmlns="" val="50918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285804"/>
          </a:xfrm>
        </p:spPr>
        <p:txBody>
          <a:bodyPr>
            <a:normAutofit/>
          </a:bodyPr>
          <a:lstStyle/>
          <a:p>
            <a:pPr algn="ctr"/>
            <a:r>
              <a:rPr lang="en-US" sz="900" dirty="0">
                <a:solidFill>
                  <a:schemeClr val="accent1">
                    <a:lumMod val="60000"/>
                    <a:lumOff val="40000"/>
                  </a:schemeClr>
                </a:solidFill>
                <a:latin typeface="Comic Sans MS" panose="030F0702030302020204" pitchFamily="66" charset="0"/>
              </a:rPr>
              <a:t>.</a:t>
            </a:r>
          </a:p>
        </p:txBody>
      </p:sp>
      <p:sp>
        <p:nvSpPr>
          <p:cNvPr id="3" name="מציין מיקום תוכן 2"/>
          <p:cNvSpPr>
            <a:spLocks noGrp="1"/>
          </p:cNvSpPr>
          <p:nvPr>
            <p:ph idx="1"/>
          </p:nvPr>
        </p:nvSpPr>
        <p:spPr>
          <a:xfrm>
            <a:off x="838200" y="550190"/>
            <a:ext cx="10515600" cy="5977610"/>
          </a:xfrm>
        </p:spPr>
        <p:txBody>
          <a:bodyPr>
            <a:normAutofit fontScale="85000" lnSpcReduction="20000"/>
          </a:bodyPr>
          <a:lstStyle/>
          <a:p>
            <a:pPr marL="0" indent="0" algn="l" rtl="0">
              <a:buNone/>
            </a:pPr>
            <a:r>
              <a:rPr lang="en-US" sz="3000" u="sng" dirty="0" smtClean="0">
                <a:solidFill>
                  <a:srgbClr val="C00000"/>
                </a:solidFill>
                <a:latin typeface="Comic Sans MS" panose="030F0702030302020204" pitchFamily="66" charset="0"/>
              </a:rPr>
              <a:t>Student B  on ‘</a:t>
            </a:r>
            <a:r>
              <a:rPr lang="en-US" sz="3000" u="sng" dirty="0" err="1" smtClean="0">
                <a:solidFill>
                  <a:srgbClr val="C00000"/>
                </a:solidFill>
                <a:latin typeface="Comic Sans MS" panose="030F0702030302020204" pitchFamily="66" charset="0"/>
              </a:rPr>
              <a:t>Seedfolks</a:t>
            </a:r>
            <a:r>
              <a:rPr lang="en-US" sz="3000" u="sng" dirty="0" smtClean="0">
                <a:solidFill>
                  <a:srgbClr val="C00000"/>
                </a:solidFill>
                <a:latin typeface="Comic Sans MS" panose="030F0702030302020204" pitchFamily="66" charset="0"/>
              </a:rPr>
              <a:t>’</a:t>
            </a:r>
          </a:p>
          <a:p>
            <a:pPr marL="0" indent="0" algn="l" rtl="0">
              <a:buNone/>
            </a:pPr>
            <a:r>
              <a:rPr lang="en-US" sz="3000" u="sng" dirty="0" smtClean="0">
                <a:solidFill>
                  <a:srgbClr val="C00000"/>
                </a:solidFill>
                <a:latin typeface="Comic Sans MS" panose="030F0702030302020204" pitchFamily="66" charset="0"/>
              </a:rPr>
              <a:t>   </a:t>
            </a:r>
            <a:r>
              <a:rPr lang="en-US" sz="3000" dirty="0" smtClean="0">
                <a:solidFill>
                  <a:srgbClr val="C00000"/>
                </a:solidFill>
                <a:latin typeface="Comic Sans MS" panose="030F0702030302020204" pitchFamily="66" charset="0"/>
              </a:rPr>
              <a:t>I </a:t>
            </a:r>
            <a:r>
              <a:rPr lang="en-US" sz="3000" dirty="0">
                <a:solidFill>
                  <a:srgbClr val="C00000"/>
                </a:solidFill>
                <a:latin typeface="Comic Sans MS" panose="030F0702030302020204" pitchFamily="66" charset="0"/>
              </a:rPr>
              <a:t>liked the book. I think the main idea of the book was that you never know what one small act on your behalf can do to another person – or in this case – an entire neighborhood. I think it makes you think of everything you do in life – for </a:t>
            </a:r>
            <a:r>
              <a:rPr lang="en-US" sz="3000" dirty="0" err="1">
                <a:solidFill>
                  <a:srgbClr val="C00000"/>
                </a:solidFill>
                <a:latin typeface="Comic Sans MS" panose="030F0702030302020204" pitchFamily="66" charset="0"/>
              </a:rPr>
              <a:t>bettrer</a:t>
            </a:r>
            <a:r>
              <a:rPr lang="en-US" sz="3000" dirty="0">
                <a:solidFill>
                  <a:srgbClr val="C00000"/>
                </a:solidFill>
                <a:latin typeface="Comic Sans MS" panose="030F0702030302020204" pitchFamily="66" charset="0"/>
              </a:rPr>
              <a:t> or worse. The affect your actions have on others may be good or bad and every person must realize that everything he does changes the world in some way.</a:t>
            </a:r>
            <a:br>
              <a:rPr lang="en-US" sz="3000" dirty="0">
                <a:solidFill>
                  <a:srgbClr val="C00000"/>
                </a:solidFill>
                <a:latin typeface="Comic Sans MS" panose="030F0702030302020204" pitchFamily="66" charset="0"/>
              </a:rPr>
            </a:br>
            <a:r>
              <a:rPr lang="en-US" sz="3000" dirty="0">
                <a:solidFill>
                  <a:srgbClr val="C00000"/>
                </a:solidFill>
                <a:latin typeface="Comic Sans MS" panose="030F0702030302020204" pitchFamily="66" charset="0"/>
              </a:rPr>
              <a:t>It also helps a person not lose hope and not think of themselves as small and meaningless. Even a big change starts with the smallest action, and anyone can make the change – even a little girl.</a:t>
            </a:r>
            <a:br>
              <a:rPr lang="en-US" sz="3000" dirty="0">
                <a:solidFill>
                  <a:srgbClr val="C00000"/>
                </a:solidFill>
                <a:latin typeface="Comic Sans MS" panose="030F0702030302020204" pitchFamily="66" charset="0"/>
              </a:rPr>
            </a:br>
            <a:r>
              <a:rPr lang="en-US" sz="3000" dirty="0">
                <a:solidFill>
                  <a:srgbClr val="C00000"/>
                </a:solidFill>
                <a:latin typeface="Comic Sans MS" panose="030F0702030302020204" pitchFamily="66" charset="0"/>
              </a:rPr>
              <a:t>There is a saying in Hebrew – “</a:t>
            </a:r>
            <a:r>
              <a:rPr lang="he-IL" sz="3000" dirty="0">
                <a:solidFill>
                  <a:srgbClr val="C00000"/>
                </a:solidFill>
                <a:latin typeface="Comic Sans MS" panose="030F0702030302020204" pitchFamily="66" charset="0"/>
              </a:rPr>
              <a:t>מעט מן האור דוחה הרבה מן החושך</a:t>
            </a:r>
            <a:r>
              <a:rPr lang="en-US" sz="3000" dirty="0">
                <a:solidFill>
                  <a:srgbClr val="C00000"/>
                </a:solidFill>
                <a:latin typeface="Comic Sans MS" panose="030F0702030302020204" pitchFamily="66" charset="0"/>
              </a:rPr>
              <a:t>” – I think this </a:t>
            </a:r>
            <a:r>
              <a:rPr lang="en-US" sz="3000" dirty="0" err="1">
                <a:solidFill>
                  <a:srgbClr val="C00000"/>
                </a:solidFill>
                <a:latin typeface="Comic Sans MS" panose="030F0702030302020204" pitchFamily="66" charset="0"/>
              </a:rPr>
              <a:t>storey</a:t>
            </a:r>
            <a:r>
              <a:rPr lang="en-US" sz="3000" dirty="0">
                <a:solidFill>
                  <a:srgbClr val="C00000"/>
                </a:solidFill>
                <a:latin typeface="Comic Sans MS" panose="030F0702030302020204" pitchFamily="66" charset="0"/>
              </a:rPr>
              <a:t> truly depicts this saying – the smallest deed of planting little lima beans added light to the dark lot and eventually turned it around</a:t>
            </a:r>
            <a:r>
              <a:rPr lang="en-US" sz="3000" dirty="0" smtClean="0">
                <a:solidFill>
                  <a:srgbClr val="C00000"/>
                </a:solidFill>
                <a:latin typeface="Comic Sans MS" panose="030F0702030302020204" pitchFamily="66" charset="0"/>
              </a:rPr>
              <a:t>.</a:t>
            </a:r>
            <a:r>
              <a:rPr lang="en-US" dirty="0">
                <a:solidFill>
                  <a:srgbClr val="C00000"/>
                </a:solidFill>
                <a:latin typeface="Comic Sans MS" panose="030F0702030302020204" pitchFamily="66" charset="0"/>
              </a:rPr>
              <a:t> </a:t>
            </a:r>
            <a:endParaRPr lang="en-US" dirty="0" smtClean="0">
              <a:solidFill>
                <a:srgbClr val="C00000"/>
              </a:solidFill>
              <a:latin typeface="Comic Sans MS" panose="030F0702030302020204" pitchFamily="66" charset="0"/>
            </a:endParaRPr>
          </a:p>
          <a:p>
            <a:pPr marL="0" indent="0" algn="l" rtl="0">
              <a:buNone/>
            </a:pPr>
            <a:endParaRPr lang="en-US" dirty="0"/>
          </a:p>
          <a:p>
            <a:pPr marL="0" indent="0" algn="l" rtl="0">
              <a:buNone/>
            </a:pPr>
            <a:r>
              <a:rPr lang="en-US" dirty="0" smtClean="0">
                <a:solidFill>
                  <a:schemeClr val="accent4">
                    <a:lumMod val="50000"/>
                  </a:schemeClr>
                </a:solidFill>
              </a:rPr>
              <a:t>Lara : You’ve </a:t>
            </a:r>
            <a:r>
              <a:rPr lang="en-US" dirty="0">
                <a:solidFill>
                  <a:schemeClr val="accent4">
                    <a:lumMod val="50000"/>
                  </a:schemeClr>
                </a:solidFill>
              </a:rPr>
              <a:t>summed up the book nicely! I agree, the message of how our actions can affect others is an important one. Glad you enjoyed the book!</a:t>
            </a:r>
          </a:p>
          <a:p>
            <a:pPr marL="0" indent="0" algn="l" rtl="0">
              <a:buNone/>
            </a:pPr>
            <a:endParaRPr lang="en-US" sz="3000" dirty="0" smtClean="0">
              <a:latin typeface="Comic Sans MS" panose="030F0702030302020204" pitchFamily="66" charset="0"/>
            </a:endParaRPr>
          </a:p>
          <a:p>
            <a:pPr algn="l" rtl="0"/>
            <a:endParaRPr lang="en-US" dirty="0"/>
          </a:p>
        </p:txBody>
      </p:sp>
    </p:spTree>
    <p:extLst>
      <p:ext uri="{BB962C8B-B14F-4D97-AF65-F5344CB8AC3E}">
        <p14:creationId xmlns:p14="http://schemas.microsoft.com/office/powerpoint/2010/main" xmlns="" val="2511617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474324"/>
          </a:xfrm>
        </p:spPr>
        <p:txBody>
          <a:bodyPr>
            <a:normAutofit fontScale="90000"/>
          </a:bodyPr>
          <a:lstStyle/>
          <a:p>
            <a:r>
              <a:rPr lang="en-US" sz="2800" dirty="0" smtClean="0">
                <a:solidFill>
                  <a:schemeClr val="accent1">
                    <a:lumMod val="60000"/>
                    <a:lumOff val="40000"/>
                  </a:schemeClr>
                </a:solidFill>
                <a:latin typeface="Arial" panose="020B0604020202020204" pitchFamily="34" charset="0"/>
                <a:cs typeface="Arial" panose="020B0604020202020204" pitchFamily="34" charset="0"/>
              </a:rPr>
              <a:t>.</a:t>
            </a:r>
            <a:endParaRPr lang="en-US" sz="28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a:off x="838200" y="719528"/>
            <a:ext cx="10515600" cy="5457435"/>
          </a:xfrm>
          <a:ln w="38100">
            <a:solidFill>
              <a:schemeClr val="accent4">
                <a:lumMod val="60000"/>
                <a:lumOff val="40000"/>
              </a:schemeClr>
            </a:solidFill>
          </a:ln>
        </p:spPr>
        <p:txBody>
          <a:bodyPr>
            <a:normAutofit fontScale="92500" lnSpcReduction="20000"/>
          </a:bodyPr>
          <a:lstStyle/>
          <a:p>
            <a:pPr marL="0" indent="0" algn="l" rtl="0">
              <a:buNone/>
            </a:pPr>
            <a:endParaRPr lang="en-US" i="1" dirty="0" smtClean="0"/>
          </a:p>
          <a:p>
            <a:pPr marL="0" indent="0" algn="l" rtl="0">
              <a:buNone/>
            </a:pPr>
            <a:r>
              <a:rPr lang="en-US" i="1" dirty="0" smtClean="0"/>
              <a:t>WONDER</a:t>
            </a:r>
            <a:endParaRPr lang="en-US" dirty="0"/>
          </a:p>
          <a:p>
            <a:pPr marL="0" lvl="0" indent="0" algn="l" rtl="0">
              <a:buNone/>
            </a:pPr>
            <a:r>
              <a:rPr lang="en-US" i="1" u="sng" dirty="0" smtClean="0">
                <a:hlinkClick r:id="rId2"/>
              </a:rPr>
              <a:t>Student C</a:t>
            </a:r>
            <a:r>
              <a:rPr lang="en-US" dirty="0" smtClean="0"/>
              <a:t> </a:t>
            </a:r>
            <a:r>
              <a:rPr lang="en-US" dirty="0"/>
              <a:t>says: </a:t>
            </a:r>
          </a:p>
          <a:p>
            <a:pPr marL="0" indent="0" algn="l" rtl="0">
              <a:buNone/>
            </a:pPr>
            <a:r>
              <a:rPr lang="en-US" dirty="0"/>
              <a:t>This book will teach you how to act and how not to act when you see people who are “different”, it will also teach you that’s OK to be weirded out because that’s what we are as humans. </a:t>
            </a:r>
          </a:p>
          <a:p>
            <a:pPr marL="0" indent="0" algn="l" rtl="0">
              <a:buNone/>
            </a:pPr>
            <a:r>
              <a:rPr lang="en-US" dirty="0" err="1"/>
              <a:t>Auggie</a:t>
            </a:r>
            <a:r>
              <a:rPr lang="en-US" dirty="0"/>
              <a:t> reminded me of what every child in special education feels like. I saw the world from his eyes, their eyes as well. It made me think, “Have I ever taken the second look like his teachers did? Have I ever given then the “look” ? Was I ever mean to then unintentionally? All these questions and million other went through my mind while reading this book. </a:t>
            </a:r>
          </a:p>
          <a:p>
            <a:pPr marL="0" indent="0" algn="l" rtl="0">
              <a:buNone/>
            </a:pPr>
            <a:r>
              <a:rPr lang="en-US" dirty="0"/>
              <a:t>Wonder shows the story from the other side. It doesn’t present August’s life only, but the whole surroundings. This makes deeper meaning of events. This made me connect with everyone, specially the parents. Never have I read a story that pictured life with a special needs child so different, honest, positive and hopeful! It brought me joy.</a:t>
            </a:r>
          </a:p>
          <a:p>
            <a:pPr marL="0" indent="0" algn="l" rtl="0">
              <a:buNone/>
            </a:pPr>
            <a:endParaRPr lang="en-US" dirty="0"/>
          </a:p>
        </p:txBody>
      </p:sp>
    </p:spTree>
    <p:extLst>
      <p:ext uri="{BB962C8B-B14F-4D97-AF65-F5344CB8AC3E}">
        <p14:creationId xmlns:p14="http://schemas.microsoft.com/office/powerpoint/2010/main" xmlns="" val="40212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sz="3200" u="sng" dirty="0" smtClean="0"/>
              <a:t>Student D  on ‘Letter from an Unknown Woman</a:t>
            </a:r>
            <a:endParaRPr lang="en-US" sz="3200" u="sng" dirty="0"/>
          </a:p>
        </p:txBody>
      </p:sp>
      <p:sp>
        <p:nvSpPr>
          <p:cNvPr id="3" name="מציין מיקום תוכן 2"/>
          <p:cNvSpPr>
            <a:spLocks noGrp="1"/>
          </p:cNvSpPr>
          <p:nvPr>
            <p:ph idx="1"/>
          </p:nvPr>
        </p:nvSpPr>
        <p:spPr>
          <a:ln w="57150">
            <a:solidFill>
              <a:schemeClr val="accent3">
                <a:lumMod val="50000"/>
              </a:schemeClr>
            </a:solidFill>
          </a:ln>
        </p:spPr>
        <p:txBody>
          <a:bodyPr>
            <a:normAutofit/>
          </a:bodyPr>
          <a:lstStyle/>
          <a:p>
            <a:pPr marL="0" indent="0" algn="l">
              <a:buNone/>
            </a:pPr>
            <a:endParaRPr lang="en-US" sz="3200" i="1" dirty="0" smtClean="0">
              <a:latin typeface="Arial Narrow" panose="020B0606020202030204" pitchFamily="34" charset="0"/>
            </a:endParaRPr>
          </a:p>
          <a:p>
            <a:pPr marL="0" indent="0" algn="l">
              <a:buNone/>
            </a:pPr>
            <a:r>
              <a:rPr lang="en-US" sz="3200" i="1" dirty="0" smtClean="0">
                <a:latin typeface="Arial Narrow" panose="020B0606020202030204" pitchFamily="34" charset="0"/>
              </a:rPr>
              <a:t>This </a:t>
            </a:r>
            <a:r>
              <a:rPr lang="en-US" sz="3200" i="1" dirty="0">
                <a:latin typeface="Arial Narrow" panose="020B0606020202030204" pitchFamily="34" charset="0"/>
              </a:rPr>
              <a:t>is probably the first book I’ve read and absolutely hated! I couldn’t relate to the ‘heroine’ of the story in any way, not that I didn’t try. I found her to be childish throughout the entire story, buried in some romantic </a:t>
            </a:r>
            <a:r>
              <a:rPr lang="en-US" sz="3200" i="1" dirty="0" err="1">
                <a:latin typeface="Arial Narrow" panose="020B0606020202030204" pitchFamily="34" charset="0"/>
              </a:rPr>
              <a:t>fantacy</a:t>
            </a:r>
            <a:r>
              <a:rPr lang="en-US" sz="3200" i="1" dirty="0">
                <a:latin typeface="Arial Narrow" panose="020B0606020202030204" pitchFamily="34" charset="0"/>
              </a:rPr>
              <a:t> that has nothing to do with the reality around her. She is also selfish. Because of her childish dreams, she deprived her son of a father and the man from knowing his son. I didn’t feel any sympathy for her </a:t>
            </a:r>
            <a:r>
              <a:rPr lang="en-US" sz="3200" i="1" dirty="0" smtClean="0">
                <a:latin typeface="Arial Narrow" panose="020B0606020202030204" pitchFamily="34" charset="0"/>
              </a:rPr>
              <a:t>because…. </a:t>
            </a:r>
            <a:endParaRPr lang="en-US" sz="3200" i="1" dirty="0">
              <a:latin typeface="Arial Narrow" panose="020B0606020202030204" pitchFamily="34" charset="0"/>
            </a:endParaRPr>
          </a:p>
        </p:txBody>
      </p:sp>
    </p:spTree>
    <p:extLst>
      <p:ext uri="{BB962C8B-B14F-4D97-AF65-F5344CB8AC3E}">
        <p14:creationId xmlns:p14="http://schemas.microsoft.com/office/powerpoint/2010/main" xmlns="" val="3121583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5"/>
            <a:ext cx="10515600" cy="1069975"/>
          </a:xfrm>
        </p:spPr>
        <p:txBody>
          <a:bodyPr>
            <a:normAutofit/>
          </a:bodyPr>
          <a:lstStyle/>
          <a:p>
            <a:r>
              <a:rPr lang="en-US" sz="2800" b="1" u="sng" dirty="0" smtClean="0">
                <a:latin typeface="Comic Sans MS" panose="030F0702030302020204" pitchFamily="66" charset="0"/>
              </a:rPr>
              <a:t>Student Feedback</a:t>
            </a:r>
            <a:endParaRPr lang="he-IL" sz="2800" b="1" u="sng" dirty="0">
              <a:latin typeface="Comic Sans MS" panose="030F0702030302020204" pitchFamily="66" charset="0"/>
            </a:endParaRPr>
          </a:p>
        </p:txBody>
      </p:sp>
      <p:sp>
        <p:nvSpPr>
          <p:cNvPr id="3" name="מציין מיקום תוכן 2"/>
          <p:cNvSpPr>
            <a:spLocks noGrp="1"/>
          </p:cNvSpPr>
          <p:nvPr>
            <p:ph idx="1"/>
          </p:nvPr>
        </p:nvSpPr>
        <p:spPr>
          <a:xfrm>
            <a:off x="838200" y="1435100"/>
            <a:ext cx="10515600" cy="4741863"/>
          </a:xfrm>
          <a:ln w="57150">
            <a:solidFill>
              <a:schemeClr val="accent1">
                <a:lumMod val="60000"/>
                <a:lumOff val="40000"/>
              </a:schemeClr>
            </a:solidFill>
          </a:ln>
        </p:spPr>
        <p:txBody>
          <a:bodyPr>
            <a:normAutofit fontScale="92500"/>
          </a:bodyPr>
          <a:lstStyle/>
          <a:p>
            <a:pPr marL="0" indent="0" algn="l" rtl="0">
              <a:buNone/>
            </a:pPr>
            <a:r>
              <a:rPr lang="en-US" dirty="0" smtClean="0"/>
              <a:t>	</a:t>
            </a:r>
            <a:r>
              <a:rPr lang="en-US" dirty="0" smtClean="0">
                <a:latin typeface="Comic Sans MS" panose="030F0702030302020204" pitchFamily="66" charset="0"/>
              </a:rPr>
              <a:t>								June 2015</a:t>
            </a:r>
          </a:p>
          <a:p>
            <a:pPr marL="0" indent="0" algn="l" rtl="0">
              <a:buNone/>
            </a:pPr>
            <a:r>
              <a:rPr lang="en-US" dirty="0" smtClean="0">
                <a:latin typeface="Comic Sans MS" panose="030F0702030302020204" pitchFamily="66" charset="0"/>
              </a:rPr>
              <a:t>Taking </a:t>
            </a:r>
            <a:r>
              <a:rPr lang="en-US" dirty="0">
                <a:latin typeface="Comic Sans MS" panose="030F0702030302020204" pitchFamily="66" charset="0"/>
              </a:rPr>
              <a:t>part in the Book Club was a great experience for me. I love reading, but don't always have the time to do so. The Book Club encouraged me to read, gave me a time frame for each book, and the best part - I had people to talk to about my thoughts on each book. The reading itself and the discussions we had together, gave me a lot of ideas for things to do inside a classroom, ideas I will definitely bring to life in the future. I am really glad I had this opportunity to learn a course in a different way. I believe a lot of the learning we had during this course wouldn't be possible in a regular structured class.  </a:t>
            </a:r>
            <a:endParaRPr lang="en-US" sz="3600" dirty="0">
              <a:latin typeface="Comic Sans MS" panose="030F0702030302020204" pitchFamily="66" charset="0"/>
            </a:endParaRPr>
          </a:p>
          <a:p>
            <a:pPr marL="0" indent="0" algn="l">
              <a:buNone/>
            </a:pPr>
            <a:r>
              <a:rPr lang="en-US" dirty="0" smtClean="0">
                <a:latin typeface="Comic Sans MS" panose="030F0702030302020204" pitchFamily="66" charset="0"/>
              </a:rPr>
              <a:t> </a:t>
            </a:r>
            <a:endParaRPr lang="he-IL" dirty="0">
              <a:latin typeface="Comic Sans MS" panose="030F0702030302020204" pitchFamily="66" charset="0"/>
            </a:endParaRPr>
          </a:p>
        </p:txBody>
      </p:sp>
    </p:spTree>
    <p:extLst>
      <p:ext uri="{BB962C8B-B14F-4D97-AF65-F5344CB8AC3E}">
        <p14:creationId xmlns:p14="http://schemas.microsoft.com/office/powerpoint/2010/main" xmlns="" val="2131120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5"/>
            <a:ext cx="10515600" cy="1120775"/>
          </a:xfrm>
        </p:spPr>
        <p:txBody>
          <a:bodyPr>
            <a:normAutofit/>
          </a:bodyPr>
          <a:lstStyle/>
          <a:p>
            <a:r>
              <a:rPr lang="en-US" sz="3200" b="1" dirty="0" smtClean="0">
                <a:latin typeface="Comic Sans MS" panose="030F0702030302020204" pitchFamily="66" charset="0"/>
              </a:rPr>
              <a:t>Student Feedback</a:t>
            </a:r>
            <a:endParaRPr lang="he-IL" sz="3200" b="1" dirty="0">
              <a:latin typeface="Comic Sans MS" panose="030F0702030302020204" pitchFamily="66" charset="0"/>
            </a:endParaRPr>
          </a:p>
        </p:txBody>
      </p:sp>
      <p:sp>
        <p:nvSpPr>
          <p:cNvPr id="3" name="מציין מיקום תוכן 2"/>
          <p:cNvSpPr>
            <a:spLocks noGrp="1"/>
          </p:cNvSpPr>
          <p:nvPr>
            <p:ph idx="1"/>
          </p:nvPr>
        </p:nvSpPr>
        <p:spPr>
          <a:xfrm>
            <a:off x="838200" y="1485900"/>
            <a:ext cx="10515600" cy="5105399"/>
          </a:xfrm>
          <a:ln w="57150">
            <a:solidFill>
              <a:srgbClr val="7030A0"/>
            </a:solidFill>
          </a:ln>
        </p:spPr>
        <p:txBody>
          <a:bodyPr/>
          <a:lstStyle/>
          <a:p>
            <a:pPr marL="0" indent="0" algn="l" rtl="0">
              <a:buNone/>
            </a:pPr>
            <a:r>
              <a:rPr lang="en-US" dirty="0" smtClean="0">
                <a:latin typeface="Comic Sans MS" panose="030F0702030302020204" pitchFamily="66" charset="0"/>
              </a:rPr>
              <a:t>								</a:t>
            </a:r>
            <a:r>
              <a:rPr lang="en-US" i="1" dirty="0" smtClean="0">
                <a:latin typeface="Comic Sans MS" panose="030F0702030302020204" pitchFamily="66" charset="0"/>
              </a:rPr>
              <a:t>June 2015</a:t>
            </a:r>
          </a:p>
          <a:p>
            <a:pPr marL="0" indent="0" algn="l" rtl="0">
              <a:buNone/>
            </a:pPr>
            <a:endParaRPr lang="en-US" i="1" dirty="0" smtClean="0">
              <a:latin typeface="Comic Sans MS" panose="030F0702030302020204" pitchFamily="66" charset="0"/>
            </a:endParaRPr>
          </a:p>
          <a:p>
            <a:pPr marL="0" indent="0" algn="l" rtl="0">
              <a:buNone/>
            </a:pPr>
            <a:r>
              <a:rPr lang="en-US" i="1" dirty="0" smtClean="0">
                <a:latin typeface="Comic Sans MS" panose="030F0702030302020204" pitchFamily="66" charset="0"/>
              </a:rPr>
              <a:t>Last </a:t>
            </a:r>
            <a:r>
              <a:rPr lang="en-US" i="1" dirty="0">
                <a:latin typeface="Comic Sans MS" panose="030F0702030302020204" pitchFamily="66" charset="0"/>
              </a:rPr>
              <a:t>years book club was amazing. It forced me to read books that I would normally pass by without a second glance, and exposed me to different genres, which I surprisingly enjoyed.  In addition, by discussing and sharing opinions and thoughts on the books, there was a chance to rediscover the book from a different and unique point of view. </a:t>
            </a:r>
          </a:p>
          <a:p>
            <a:pPr marL="0" indent="0" algn="l" rtl="0">
              <a:buNone/>
            </a:pPr>
            <a:r>
              <a:rPr lang="en-US" i="1" dirty="0">
                <a:latin typeface="Comic Sans MS" panose="030F0702030302020204" pitchFamily="66" charset="0"/>
              </a:rPr>
              <a:t>I highly recommend continuing the book club. </a:t>
            </a:r>
          </a:p>
          <a:p>
            <a:pPr marL="0" indent="0" algn="l">
              <a:buNone/>
            </a:pPr>
            <a:r>
              <a:rPr lang="en-US" i="1" dirty="0" smtClean="0">
                <a:latin typeface="Comic Sans MS" panose="030F0702030302020204" pitchFamily="66" charset="0"/>
              </a:rPr>
              <a:t> </a:t>
            </a:r>
            <a:endParaRPr lang="he-IL" i="1" dirty="0">
              <a:latin typeface="Comic Sans MS" panose="030F0702030302020204" pitchFamily="66" charset="0"/>
            </a:endParaRPr>
          </a:p>
        </p:txBody>
      </p:sp>
    </p:spTree>
    <p:extLst>
      <p:ext uri="{BB962C8B-B14F-4D97-AF65-F5344CB8AC3E}">
        <p14:creationId xmlns:p14="http://schemas.microsoft.com/office/powerpoint/2010/main" xmlns="" val="2258594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5"/>
            <a:ext cx="10515600" cy="663575"/>
          </a:xfrm>
        </p:spPr>
        <p:txBody>
          <a:bodyPr>
            <a:normAutofit/>
          </a:bodyPr>
          <a:lstStyle/>
          <a:p>
            <a:pPr algn="ctr"/>
            <a:r>
              <a:rPr lang="en-US" sz="2800" b="1" u="sng" dirty="0" smtClean="0">
                <a:effectLst>
                  <a:outerShdw blurRad="38100" dist="38100" dir="2700000" algn="tl">
                    <a:srgbClr val="000000">
                      <a:alpha val="43137"/>
                    </a:srgbClr>
                  </a:outerShdw>
                </a:effectLst>
                <a:latin typeface="Comic Sans MS" panose="030F0702030302020204" pitchFamily="66" charset="0"/>
              </a:rPr>
              <a:t>Student Feedback</a:t>
            </a:r>
            <a:endParaRPr lang="he-IL" sz="2800" b="1" u="sng" dirty="0">
              <a:effectLst>
                <a:outerShdw blurRad="38100" dist="38100" dir="2700000" algn="tl">
                  <a:srgbClr val="000000">
                    <a:alpha val="43137"/>
                  </a:srgbClr>
                </a:outerShdw>
              </a:effectLst>
              <a:latin typeface="Comic Sans MS" panose="030F0702030302020204" pitchFamily="66" charset="0"/>
            </a:endParaRPr>
          </a:p>
        </p:txBody>
      </p:sp>
      <p:sp>
        <p:nvSpPr>
          <p:cNvPr id="3" name="מציין מיקום תוכן 2"/>
          <p:cNvSpPr>
            <a:spLocks noGrp="1"/>
          </p:cNvSpPr>
          <p:nvPr>
            <p:ph idx="1"/>
          </p:nvPr>
        </p:nvSpPr>
        <p:spPr>
          <a:xfrm>
            <a:off x="838200" y="1193800"/>
            <a:ext cx="10515600" cy="5295900"/>
          </a:xfrm>
          <a:ln w="57150">
            <a:solidFill>
              <a:schemeClr val="accent3">
                <a:lumMod val="75000"/>
              </a:schemeClr>
            </a:solidFill>
          </a:ln>
        </p:spPr>
        <p:txBody>
          <a:bodyPr>
            <a:normAutofit fontScale="77500" lnSpcReduction="20000"/>
          </a:bodyPr>
          <a:lstStyle/>
          <a:p>
            <a:pPr marL="0" indent="0" algn="l" rtl="0">
              <a:buNone/>
            </a:pPr>
            <a:r>
              <a:rPr lang="en-US" dirty="0" smtClean="0">
                <a:latin typeface="Comic Sans MS" panose="030F0702030302020204" pitchFamily="66" charset="0"/>
              </a:rPr>
              <a:t>									May 2016</a:t>
            </a:r>
          </a:p>
          <a:p>
            <a:pPr marL="0" indent="0" algn="l" rtl="0">
              <a:buNone/>
            </a:pPr>
            <a:r>
              <a:rPr lang="en-US" dirty="0" smtClean="0">
                <a:latin typeface="Comic Sans MS" panose="030F0702030302020204" pitchFamily="66" charset="0"/>
              </a:rPr>
              <a:t>Hello</a:t>
            </a:r>
            <a:r>
              <a:rPr lang="en-US" dirty="0">
                <a:latin typeface="Comic Sans MS" panose="030F0702030302020204" pitchFamily="66" charset="0"/>
              </a:rPr>
              <a:t>,</a:t>
            </a:r>
          </a:p>
          <a:p>
            <a:pPr marL="0" indent="0" algn="l" rtl="0">
              <a:buNone/>
            </a:pPr>
            <a:r>
              <a:rPr lang="en-US" dirty="0">
                <a:latin typeface="Comic Sans MS" panose="030F0702030302020204" pitchFamily="66" charset="0"/>
              </a:rPr>
              <a:t>I hope you're having a good day. You've asked to write you what I think of the book club, so here it goes.</a:t>
            </a:r>
          </a:p>
          <a:p>
            <a:pPr marL="0" indent="0" algn="l" rtl="0">
              <a:buNone/>
            </a:pPr>
            <a:r>
              <a:rPr lang="en-US" dirty="0">
                <a:latin typeface="Comic Sans MS" panose="030F0702030302020204" pitchFamily="66" charset="0"/>
              </a:rPr>
              <a:t> </a:t>
            </a:r>
            <a:r>
              <a:rPr lang="en-US" dirty="0" smtClean="0">
                <a:latin typeface="Comic Sans MS" panose="030F0702030302020204" pitchFamily="66" charset="0"/>
              </a:rPr>
              <a:t>First </a:t>
            </a:r>
            <a:r>
              <a:rPr lang="en-US" dirty="0">
                <a:latin typeface="Comic Sans MS" panose="030F0702030302020204" pitchFamily="66" charset="0"/>
              </a:rPr>
              <a:t>of all I'm very happy that you told me about the book club, and </a:t>
            </a:r>
            <a:r>
              <a:rPr lang="en-US" dirty="0" smtClean="0">
                <a:latin typeface="Comic Sans MS" panose="030F0702030302020204" pitchFamily="66" charset="0"/>
              </a:rPr>
              <a:t>signed </a:t>
            </a:r>
            <a:r>
              <a:rPr lang="en-US" dirty="0">
                <a:latin typeface="Comic Sans MS" panose="030F0702030302020204" pitchFamily="66" charset="0"/>
              </a:rPr>
              <a:t>me up for </a:t>
            </a:r>
            <a:r>
              <a:rPr lang="en-US" dirty="0" smtClean="0">
                <a:latin typeface="Comic Sans MS" panose="030F0702030302020204" pitchFamily="66" charset="0"/>
              </a:rPr>
              <a:t>it. </a:t>
            </a:r>
            <a:r>
              <a:rPr lang="en-US" dirty="0">
                <a:latin typeface="Comic Sans MS" panose="030F0702030302020204" pitchFamily="66" charset="0"/>
              </a:rPr>
              <a:t>The idea was amazing but I was a bit skeptic about the books themselves.</a:t>
            </a:r>
          </a:p>
          <a:p>
            <a:pPr marL="0" indent="0" algn="l" rtl="0">
              <a:buNone/>
            </a:pPr>
            <a:r>
              <a:rPr lang="en-US" dirty="0">
                <a:latin typeface="Comic Sans MS" panose="030F0702030302020204" pitchFamily="66" charset="0"/>
              </a:rPr>
              <a:t>Are they going to be boring? Hard to read? Too long? And let me tell you no to most of these questions. I </a:t>
            </a:r>
            <a:r>
              <a:rPr lang="en-US" dirty="0" smtClean="0">
                <a:latin typeface="Comic Sans MS" panose="030F0702030302020204" pitchFamily="66" charset="0"/>
              </a:rPr>
              <a:t>only </a:t>
            </a:r>
            <a:r>
              <a:rPr lang="en-US" dirty="0">
                <a:latin typeface="Comic Sans MS" panose="030F0702030302020204" pitchFamily="66" charset="0"/>
              </a:rPr>
              <a:t>thought 1 book is boring out of all. They were fun, </a:t>
            </a:r>
            <a:r>
              <a:rPr lang="en-US" dirty="0" smtClean="0">
                <a:latin typeface="Comic Sans MS" panose="030F0702030302020204" pitchFamily="66" charset="0"/>
              </a:rPr>
              <a:t>and some </a:t>
            </a:r>
            <a:r>
              <a:rPr lang="en-US" dirty="0">
                <a:latin typeface="Comic Sans MS" panose="030F0702030302020204" pitchFamily="66" charset="0"/>
              </a:rPr>
              <a:t>of them were even eye opening. My favorite book so far is Wonder. </a:t>
            </a:r>
          </a:p>
          <a:p>
            <a:pPr marL="0" indent="0" algn="l" rtl="0">
              <a:buNone/>
            </a:pPr>
            <a:r>
              <a:rPr lang="en-US" dirty="0">
                <a:latin typeface="Comic Sans MS" panose="030F0702030302020204" pitchFamily="66" charset="0"/>
              </a:rPr>
              <a:t> </a:t>
            </a:r>
            <a:r>
              <a:rPr lang="en-US" dirty="0" smtClean="0">
                <a:latin typeface="Comic Sans MS" panose="030F0702030302020204" pitchFamily="66" charset="0"/>
              </a:rPr>
              <a:t>The </a:t>
            </a:r>
            <a:r>
              <a:rPr lang="en-US" dirty="0">
                <a:latin typeface="Comic Sans MS" panose="030F0702030302020204" pitchFamily="66" charset="0"/>
              </a:rPr>
              <a:t>discussions were handled professionally and Lara did a great job running the group, and finding the books in hard copies and PDFs to suit everyone.</a:t>
            </a:r>
          </a:p>
          <a:p>
            <a:pPr marL="0" indent="0" algn="l" rtl="0">
              <a:buNone/>
            </a:pPr>
            <a:r>
              <a:rPr lang="en-US" dirty="0">
                <a:latin typeface="Comic Sans MS" panose="030F0702030302020204" pitchFamily="66" charset="0"/>
              </a:rPr>
              <a:t>Its good break from a regular classroom lecture. Basically, I loved the experience.</a:t>
            </a:r>
          </a:p>
          <a:p>
            <a:pPr marL="0" indent="0" algn="l" rtl="0">
              <a:buNone/>
            </a:pPr>
            <a:r>
              <a:rPr lang="en-US" dirty="0">
                <a:latin typeface="Comic Sans MS" panose="030F0702030302020204" pitchFamily="66" charset="0"/>
              </a:rPr>
              <a:t> </a:t>
            </a:r>
            <a:r>
              <a:rPr lang="en-US" dirty="0" smtClean="0">
                <a:latin typeface="Comic Sans MS" panose="030F0702030302020204" pitchFamily="66" charset="0"/>
              </a:rPr>
              <a:t>Regards</a:t>
            </a:r>
            <a:r>
              <a:rPr lang="en-US" dirty="0">
                <a:latin typeface="Comic Sans MS" panose="030F0702030302020204" pitchFamily="66" charset="0"/>
              </a:rPr>
              <a:t>,</a:t>
            </a:r>
          </a:p>
          <a:p>
            <a:pPr algn="l" rtl="0"/>
            <a:endParaRPr lang="he-IL" dirty="0"/>
          </a:p>
        </p:txBody>
      </p:sp>
    </p:spTree>
    <p:extLst>
      <p:ext uri="{BB962C8B-B14F-4D97-AF65-F5344CB8AC3E}">
        <p14:creationId xmlns:p14="http://schemas.microsoft.com/office/powerpoint/2010/main" xmlns="" val="508965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609600"/>
            <a:ext cx="10718800" cy="1081088"/>
          </a:xfrm>
        </p:spPr>
        <p:txBody>
          <a:bodyPr>
            <a:noAutofit/>
          </a:bodyPr>
          <a:lstStyle/>
          <a:p>
            <a:r>
              <a:rPr lang="en-US" sz="3200" b="1" u="sng" dirty="0" smtClean="0">
                <a:effectLst>
                  <a:outerShdw blurRad="38100" dist="38100" dir="2700000" algn="tl">
                    <a:srgbClr val="000000">
                      <a:alpha val="43137"/>
                    </a:srgbClr>
                  </a:outerShdw>
                </a:effectLst>
              </a:rPr>
              <a:t>Conclusion :</a:t>
            </a:r>
            <a:r>
              <a:rPr lang="en-US" sz="3200" b="1" dirty="0" smtClean="0">
                <a:effectLst>
                  <a:outerShdw blurRad="38100" dist="38100" dir="2700000" algn="tl">
                    <a:srgbClr val="000000">
                      <a:alpha val="43137"/>
                    </a:srgbClr>
                  </a:outerShdw>
                </a:effectLst>
              </a:rPr>
              <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Not only do participants enjoy the book club, but it also helps to:</a:t>
            </a:r>
            <a:r>
              <a:rPr lang="he-IL" sz="3200" b="1" dirty="0" smtClean="0">
                <a:effectLst>
                  <a:outerShdw blurRad="38100" dist="38100" dir="2700000" algn="tl">
                    <a:srgbClr val="000000">
                      <a:alpha val="43137"/>
                    </a:srgbClr>
                  </a:outerShdw>
                </a:effectLst>
              </a:rPr>
              <a:t/>
            </a:r>
            <a:br>
              <a:rPr lang="he-IL" sz="3200" b="1" dirty="0" smtClean="0">
                <a:effectLst>
                  <a:outerShdw blurRad="38100" dist="38100" dir="2700000" algn="tl">
                    <a:srgbClr val="000000">
                      <a:alpha val="43137"/>
                    </a:srgbClr>
                  </a:outerShdw>
                </a:effectLst>
              </a:rPr>
            </a:br>
            <a:endParaRPr lang="he-IL" sz="3200" b="1" dirty="0">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838200" y="1918741"/>
            <a:ext cx="10515600" cy="4258222"/>
          </a:xfrm>
        </p:spPr>
        <p:txBody>
          <a:bodyPr/>
          <a:lstStyle/>
          <a:p>
            <a:pPr algn="l" rtl="0"/>
            <a:r>
              <a:rPr lang="en-US" b="1" dirty="0">
                <a:solidFill>
                  <a:srgbClr val="D60093"/>
                </a:solidFill>
                <a:latin typeface="Comic Sans MS" panose="030F0702030302020204" pitchFamily="66" charset="0"/>
              </a:rPr>
              <a:t>d</a:t>
            </a:r>
            <a:r>
              <a:rPr lang="en-US" b="1" dirty="0" smtClean="0">
                <a:solidFill>
                  <a:srgbClr val="D60093"/>
                </a:solidFill>
                <a:latin typeface="Comic Sans MS" panose="030F0702030302020204" pitchFamily="66" charset="0"/>
              </a:rPr>
              <a:t>evelop reading fluency </a:t>
            </a:r>
          </a:p>
          <a:p>
            <a:pPr algn="l" rtl="0"/>
            <a:r>
              <a:rPr lang="en-US" b="1" dirty="0" smtClean="0">
                <a:solidFill>
                  <a:schemeClr val="accent4">
                    <a:lumMod val="75000"/>
                  </a:schemeClr>
                </a:solidFill>
                <a:latin typeface="Comic Sans MS" panose="030F0702030302020204" pitchFamily="66" charset="0"/>
              </a:rPr>
              <a:t>enhance world </a:t>
            </a:r>
            <a:r>
              <a:rPr lang="en-US" b="1" dirty="0">
                <a:solidFill>
                  <a:schemeClr val="accent4">
                    <a:lumMod val="75000"/>
                  </a:schemeClr>
                </a:solidFill>
                <a:latin typeface="Comic Sans MS" panose="030F0702030302020204" pitchFamily="66" charset="0"/>
              </a:rPr>
              <a:t>a</a:t>
            </a:r>
            <a:r>
              <a:rPr lang="en-US" b="1" dirty="0" smtClean="0">
                <a:solidFill>
                  <a:schemeClr val="accent4">
                    <a:lumMod val="75000"/>
                  </a:schemeClr>
                </a:solidFill>
                <a:latin typeface="Comic Sans MS" panose="030F0702030302020204" pitchFamily="66" charset="0"/>
              </a:rPr>
              <a:t>wareness</a:t>
            </a:r>
          </a:p>
          <a:p>
            <a:pPr algn="l" rtl="0"/>
            <a:r>
              <a:rPr lang="en-US" b="1" dirty="0">
                <a:solidFill>
                  <a:schemeClr val="accent1">
                    <a:lumMod val="75000"/>
                  </a:schemeClr>
                </a:solidFill>
                <a:latin typeface="Comic Sans MS" panose="030F0702030302020204" pitchFamily="66" charset="0"/>
              </a:rPr>
              <a:t>i</a:t>
            </a:r>
            <a:r>
              <a:rPr lang="en-US" b="1" dirty="0" smtClean="0">
                <a:solidFill>
                  <a:schemeClr val="accent1">
                    <a:lumMod val="75000"/>
                  </a:schemeClr>
                </a:solidFill>
                <a:latin typeface="Comic Sans MS" panose="030F0702030302020204" pitchFamily="66" charset="0"/>
              </a:rPr>
              <a:t>mpart general knowledge</a:t>
            </a:r>
          </a:p>
          <a:p>
            <a:pPr algn="l" rtl="0"/>
            <a:r>
              <a:rPr lang="en-US" b="1" dirty="0">
                <a:solidFill>
                  <a:srgbClr val="7030A0"/>
                </a:solidFill>
                <a:latin typeface="Comic Sans MS" panose="030F0702030302020204" pitchFamily="66" charset="0"/>
              </a:rPr>
              <a:t>e</a:t>
            </a:r>
            <a:r>
              <a:rPr lang="en-US" b="1" dirty="0" smtClean="0">
                <a:solidFill>
                  <a:srgbClr val="7030A0"/>
                </a:solidFill>
                <a:latin typeface="Comic Sans MS" panose="030F0702030302020204" pitchFamily="66" charset="0"/>
              </a:rPr>
              <a:t>xpose students to different literary genres</a:t>
            </a:r>
          </a:p>
          <a:p>
            <a:pPr algn="l" rtl="0"/>
            <a:r>
              <a:rPr lang="en-US" b="1" dirty="0" smtClean="0">
                <a:solidFill>
                  <a:schemeClr val="accent5">
                    <a:lumMod val="75000"/>
                  </a:schemeClr>
                </a:solidFill>
                <a:latin typeface="Comic Sans MS" panose="030F0702030302020204" pitchFamily="66" charset="0"/>
              </a:rPr>
              <a:t>model organizing a book club or other informal, voluntary activity</a:t>
            </a:r>
          </a:p>
          <a:p>
            <a:pPr algn="l" rtl="0"/>
            <a:r>
              <a:rPr lang="en-US" b="1" dirty="0" smtClean="0">
                <a:solidFill>
                  <a:schemeClr val="accent4">
                    <a:lumMod val="60000"/>
                    <a:lumOff val="40000"/>
                  </a:schemeClr>
                </a:solidFill>
                <a:latin typeface="Comic Sans MS" panose="030F0702030302020204" pitchFamily="66" charset="0"/>
              </a:rPr>
              <a:t>encourage independent study</a:t>
            </a:r>
          </a:p>
          <a:p>
            <a:pPr algn="l" rtl="0"/>
            <a:r>
              <a:rPr lang="en-US" b="1" dirty="0" smtClean="0">
                <a:solidFill>
                  <a:srgbClr val="D60093"/>
                </a:solidFill>
                <a:latin typeface="Comic Sans MS" panose="030F0702030302020204" pitchFamily="66" charset="0"/>
              </a:rPr>
              <a:t>build cross-cultural friendships</a:t>
            </a:r>
            <a:endParaRPr lang="he-IL" b="1" dirty="0">
              <a:solidFill>
                <a:srgbClr val="D60093"/>
              </a:solidFill>
              <a:latin typeface="Comic Sans MS" panose="030F0702030302020204" pitchFamily="66" charset="0"/>
            </a:endParaRPr>
          </a:p>
        </p:txBody>
      </p:sp>
    </p:spTree>
    <p:extLst>
      <p:ext uri="{BB962C8B-B14F-4D97-AF65-F5344CB8AC3E}">
        <p14:creationId xmlns:p14="http://schemas.microsoft.com/office/powerpoint/2010/main" xmlns="" val="2129433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00760" y="798163"/>
            <a:ext cx="9153040" cy="1170122"/>
          </a:xfrm>
        </p:spPr>
        <p:txBody>
          <a:bodyPr>
            <a:normAutofit/>
          </a:bodyPr>
          <a:lstStyle/>
          <a:p>
            <a:r>
              <a:rPr lang="en-US" sz="4800" b="1" i="1" dirty="0" smtClean="0">
                <a:solidFill>
                  <a:srgbClr val="0070C0"/>
                </a:solidFill>
                <a:effectLst>
                  <a:outerShdw blurRad="38100" dist="38100" dir="2700000" algn="tl">
                    <a:srgbClr val="000000">
                      <a:alpha val="43137"/>
                    </a:srgbClr>
                  </a:outerShdw>
                </a:effectLst>
                <a:latin typeface="Comic Sans MS" panose="030F0702030302020204" pitchFamily="66" charset="0"/>
              </a:rPr>
              <a:t>My advice :</a:t>
            </a:r>
            <a:endParaRPr lang="en-US" sz="4800" b="1" i="1" dirty="0">
              <a:solidFill>
                <a:srgbClr val="0070C0"/>
              </a:solidFill>
              <a:effectLst>
                <a:outerShdw blurRad="38100" dist="38100" dir="2700000" algn="tl">
                  <a:srgbClr val="000000">
                    <a:alpha val="43137"/>
                  </a:srgbClr>
                </a:outerShdw>
              </a:effectLst>
              <a:latin typeface="Comic Sans MS" panose="030F0702030302020204" pitchFamily="66" charset="0"/>
            </a:endParaRPr>
          </a:p>
        </p:txBody>
      </p:sp>
      <p:sp>
        <p:nvSpPr>
          <p:cNvPr id="3" name="מציין מיקום תוכן 2"/>
          <p:cNvSpPr>
            <a:spLocks noGrp="1"/>
          </p:cNvSpPr>
          <p:nvPr>
            <p:ph idx="1"/>
          </p:nvPr>
        </p:nvSpPr>
        <p:spPr>
          <a:xfrm>
            <a:off x="838200" y="3735091"/>
            <a:ext cx="10515600" cy="2441871"/>
          </a:xfrm>
        </p:spPr>
        <p:txBody>
          <a:bodyPr/>
          <a:lstStyle/>
          <a:p>
            <a:pPr marL="0" indent="0" algn="l">
              <a:buNone/>
            </a:pPr>
            <a:r>
              <a:rPr lang="en-US" dirty="0" smtClean="0"/>
              <a:t> </a:t>
            </a:r>
            <a:r>
              <a:rPr lang="en-US" sz="5400" b="1" i="1" dirty="0" smtClean="0">
                <a:solidFill>
                  <a:srgbClr val="00B0F0"/>
                </a:solidFill>
                <a:effectLst>
                  <a:outerShdw blurRad="38100" dist="38100" dir="2700000" algn="tl">
                    <a:srgbClr val="000000">
                      <a:alpha val="43137"/>
                    </a:srgbClr>
                  </a:outerShdw>
                </a:effectLst>
                <a:latin typeface="Comic Sans MS" panose="030F0702030302020204" pitchFamily="66" charset="0"/>
              </a:rPr>
              <a:t>Try it for yourselves !</a:t>
            </a:r>
            <a:endParaRPr lang="en-US" sz="5400" b="1" i="1" dirty="0">
              <a:solidFill>
                <a:srgbClr val="00B0F0"/>
              </a:solidFill>
              <a:effectLst>
                <a:outerShdw blurRad="38100" dist="38100" dir="2700000" algn="tl">
                  <a:srgbClr val="000000">
                    <a:alpha val="43137"/>
                  </a:srgbClr>
                </a:outerShdw>
              </a:effectLst>
              <a:latin typeface="Comic Sans MS" panose="030F0702030302020204" pitchFamily="66" charset="0"/>
            </a:endParaRPr>
          </a:p>
        </p:txBody>
      </p:sp>
      <p:pic>
        <p:nvPicPr>
          <p:cNvPr id="4" name="תמונה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0160" y="596685"/>
            <a:ext cx="1836549" cy="2177512"/>
          </a:xfrm>
          <a:prstGeom prst="rect">
            <a:avLst/>
          </a:prstGeom>
        </p:spPr>
      </p:pic>
      <p:pic>
        <p:nvPicPr>
          <p:cNvPr id="5" name="תמונה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477573" y="3351509"/>
            <a:ext cx="2621078" cy="3506491"/>
          </a:xfrm>
          <a:prstGeom prst="rect">
            <a:avLst/>
          </a:prstGeom>
        </p:spPr>
      </p:pic>
      <p:pic>
        <p:nvPicPr>
          <p:cNvPr id="6" name="תמונה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48374" y="663521"/>
            <a:ext cx="1905047" cy="1919853"/>
          </a:xfrm>
          <a:prstGeom prst="rect">
            <a:avLst/>
          </a:prstGeom>
        </p:spPr>
      </p:pic>
    </p:spTree>
    <p:extLst>
      <p:ext uri="{BB962C8B-B14F-4D97-AF65-F5344CB8AC3E}">
        <p14:creationId xmlns:p14="http://schemas.microsoft.com/office/powerpoint/2010/main" xmlns="" val="2370168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199" y="554637"/>
            <a:ext cx="10568553" cy="3513668"/>
          </a:xfrm>
        </p:spPr>
        <p:txBody>
          <a:bodyPr>
            <a:normAutofit fontScale="90000"/>
          </a:bodyPr>
          <a:lstStyle/>
          <a:p>
            <a:pPr>
              <a:lnSpc>
                <a:spcPct val="150000"/>
              </a:lnSpc>
            </a:pPr>
            <a:r>
              <a:rPr lang="en-US" sz="6000" b="1" dirty="0" smtClean="0">
                <a:solidFill>
                  <a:srgbClr val="D60093"/>
                </a:solidFill>
                <a:effectLst>
                  <a:outerShdw blurRad="38100" dist="38100" dir="2700000" algn="tl">
                    <a:srgbClr val="000000">
                      <a:alpha val="43137"/>
                    </a:srgbClr>
                  </a:outerShdw>
                </a:effectLst>
                <a:latin typeface="Harlow Solid Italic" pitchFamily="82" charset="0"/>
                <a:cs typeface="+mn-cs"/>
              </a:rPr>
              <a:t/>
            </a:r>
            <a:br>
              <a:rPr lang="en-US" sz="6000" b="1" dirty="0" smtClean="0">
                <a:solidFill>
                  <a:srgbClr val="D60093"/>
                </a:solidFill>
                <a:effectLst>
                  <a:outerShdw blurRad="38100" dist="38100" dir="2700000" algn="tl">
                    <a:srgbClr val="000000">
                      <a:alpha val="43137"/>
                    </a:srgbClr>
                  </a:outerShdw>
                </a:effectLst>
                <a:latin typeface="Harlow Solid Italic" pitchFamily="82" charset="0"/>
                <a:cs typeface="+mn-cs"/>
              </a:rPr>
            </a:br>
            <a:r>
              <a:rPr lang="en-US" sz="6000" b="1" dirty="0" smtClean="0">
                <a:solidFill>
                  <a:srgbClr val="D60093"/>
                </a:solidFill>
                <a:effectLst>
                  <a:outerShdw blurRad="38100" dist="38100" dir="2700000" algn="tl">
                    <a:srgbClr val="000000">
                      <a:alpha val="43137"/>
                    </a:srgbClr>
                  </a:outerShdw>
                </a:effectLst>
                <a:latin typeface="Harlow Solid Italic" pitchFamily="82" charset="0"/>
                <a:cs typeface="+mn-cs"/>
              </a:rPr>
              <a:t>Thank you for your interest !</a:t>
            </a:r>
            <a:r>
              <a:rPr lang="en-US" sz="6000" b="1" dirty="0" smtClean="0">
                <a:solidFill>
                  <a:srgbClr val="D60093"/>
                </a:solidFill>
                <a:effectLst>
                  <a:outerShdw blurRad="38100" dist="38100" dir="2700000" algn="tl">
                    <a:srgbClr val="000000">
                      <a:alpha val="43137"/>
                    </a:srgbClr>
                  </a:outerShdw>
                </a:effectLst>
                <a:latin typeface="Bradley Hand ITC" panose="03070402050302030203" pitchFamily="66" charset="0"/>
                <a:cs typeface="+mn-cs"/>
              </a:rPr>
              <a:t/>
            </a:r>
            <a:br>
              <a:rPr lang="en-US" sz="6000" b="1" dirty="0" smtClean="0">
                <a:solidFill>
                  <a:srgbClr val="D60093"/>
                </a:solidFill>
                <a:effectLst>
                  <a:outerShdw blurRad="38100" dist="38100" dir="2700000" algn="tl">
                    <a:srgbClr val="000000">
                      <a:alpha val="43137"/>
                    </a:srgbClr>
                  </a:outerShdw>
                </a:effectLst>
                <a:latin typeface="Bradley Hand ITC" panose="03070402050302030203" pitchFamily="66" charset="0"/>
                <a:cs typeface="+mn-cs"/>
              </a:rPr>
            </a:br>
            <a:r>
              <a:rPr lang="en-US" sz="5300" b="1" dirty="0" smtClean="0">
                <a:solidFill>
                  <a:srgbClr val="D60093"/>
                </a:solidFill>
                <a:effectLst>
                  <a:outerShdw blurRad="38100" dist="38100" dir="2700000" algn="tl">
                    <a:srgbClr val="000000">
                      <a:alpha val="43137"/>
                    </a:srgbClr>
                  </a:outerShdw>
                </a:effectLst>
                <a:latin typeface="Harlow Solid Italic" pitchFamily="82" charset="0"/>
                <a:cs typeface="+mn-cs"/>
              </a:rPr>
              <a:t>                                            Elizabeth</a:t>
            </a:r>
            <a:r>
              <a:rPr lang="en-US" sz="6000" b="1" dirty="0" smtClean="0">
                <a:solidFill>
                  <a:schemeClr val="accent1">
                    <a:lumMod val="60000"/>
                    <a:lumOff val="40000"/>
                  </a:schemeClr>
                </a:solidFill>
                <a:effectLst>
                  <a:outerShdw blurRad="38100" dist="38100" dir="2700000" algn="tl">
                    <a:srgbClr val="000000">
                      <a:alpha val="43137"/>
                    </a:srgbClr>
                  </a:outerShdw>
                </a:effectLst>
                <a:latin typeface="Informal Roman" panose="030604020304060B0204" pitchFamily="66" charset="0"/>
                <a:cs typeface="+mn-cs"/>
              </a:rPr>
              <a:t/>
            </a:r>
            <a:br>
              <a:rPr lang="en-US" sz="6000" b="1" dirty="0" smtClean="0">
                <a:solidFill>
                  <a:schemeClr val="accent1">
                    <a:lumMod val="60000"/>
                    <a:lumOff val="40000"/>
                  </a:schemeClr>
                </a:solidFill>
                <a:effectLst>
                  <a:outerShdw blurRad="38100" dist="38100" dir="2700000" algn="tl">
                    <a:srgbClr val="000000">
                      <a:alpha val="43137"/>
                    </a:srgbClr>
                  </a:outerShdw>
                </a:effectLst>
                <a:latin typeface="Informal Roman" panose="030604020304060B0204" pitchFamily="66" charset="0"/>
                <a:cs typeface="+mn-cs"/>
              </a:rPr>
            </a:br>
            <a:r>
              <a:rPr lang="en-US" sz="6000" b="1" dirty="0" smtClean="0">
                <a:solidFill>
                  <a:schemeClr val="accent1">
                    <a:lumMod val="60000"/>
                    <a:lumOff val="40000"/>
                  </a:schemeClr>
                </a:solidFill>
                <a:effectLst>
                  <a:outerShdw blurRad="38100" dist="38100" dir="2700000" algn="tl">
                    <a:srgbClr val="000000">
                      <a:alpha val="43137"/>
                    </a:srgbClr>
                  </a:outerShdw>
                </a:effectLst>
                <a:latin typeface="Informal Roman" panose="030604020304060B0204" pitchFamily="66" charset="0"/>
                <a:cs typeface="+mn-cs"/>
              </a:rPr>
              <a:t>                       </a:t>
            </a:r>
            <a:r>
              <a:rPr lang="en-US" sz="4000" b="1" dirty="0" smtClean="0">
                <a:solidFill>
                  <a:srgbClr val="00B050"/>
                </a:solidFill>
                <a:effectLst>
                  <a:outerShdw blurRad="38100" dist="38100" dir="2700000" algn="tl">
                    <a:srgbClr val="000000">
                      <a:alpha val="43137"/>
                    </a:srgbClr>
                  </a:outerShdw>
                </a:effectLst>
                <a:latin typeface="Arial" pitchFamily="34" charset="0"/>
                <a:cs typeface="Arial" pitchFamily="34" charset="0"/>
                <a:hlinkClick r:id="rId2"/>
              </a:rPr>
              <a:t>karvonen@dyellin.ac.il</a:t>
            </a:r>
            <a:r>
              <a:rPr lang="en-US" sz="40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4000" b="1" dirty="0" smtClean="0">
                <a:solidFill>
                  <a:srgbClr val="00B050"/>
                </a:solidFill>
                <a:effectLst>
                  <a:outerShdw blurRad="38100" dist="38100" dir="2700000" algn="tl">
                    <a:srgbClr val="000000">
                      <a:alpha val="43137"/>
                    </a:srgbClr>
                  </a:outerShdw>
                </a:effectLst>
                <a:latin typeface="Informal Roman" panose="030604020304060B0204" pitchFamily="66" charset="0"/>
                <a:cs typeface="+mn-cs"/>
              </a:rPr>
              <a:t>       </a:t>
            </a:r>
            <a:endParaRPr lang="he-IL" sz="4000" b="1" dirty="0">
              <a:solidFill>
                <a:srgbClr val="00B050"/>
              </a:solidFill>
              <a:effectLst>
                <a:outerShdw blurRad="38100" dist="38100" dir="2700000" algn="tl">
                  <a:srgbClr val="000000">
                    <a:alpha val="43137"/>
                  </a:srgbClr>
                </a:outerShdw>
              </a:effectLst>
              <a:latin typeface="Informal Roman" panose="030604020304060B0204" pitchFamily="66" charset="0"/>
              <a:cs typeface="+mn-cs"/>
            </a:endParaRPr>
          </a:p>
        </p:txBody>
      </p:sp>
      <p:pic>
        <p:nvPicPr>
          <p:cNvPr id="4" name="מציין מיקום תוכן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40963" y="4335895"/>
            <a:ext cx="2797444" cy="2150144"/>
          </a:xfrm>
          <a:prstGeom prst="rect">
            <a:avLst/>
          </a:prstGeom>
        </p:spPr>
      </p:pic>
      <p:pic>
        <p:nvPicPr>
          <p:cNvPr id="3" name="תמונה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263387" y="4696876"/>
            <a:ext cx="2269046" cy="1788008"/>
          </a:xfrm>
          <a:prstGeom prst="rect">
            <a:avLst/>
          </a:prstGeom>
        </p:spPr>
      </p:pic>
      <p:pic>
        <p:nvPicPr>
          <p:cNvPr id="6" name="תמונה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245014" y="234381"/>
            <a:ext cx="1698865" cy="1642820"/>
          </a:xfrm>
          <a:prstGeom prst="rect">
            <a:avLst/>
          </a:prstGeom>
        </p:spPr>
      </p:pic>
      <p:pic>
        <p:nvPicPr>
          <p:cNvPr id="7" name="תמונה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308678" y="4665102"/>
            <a:ext cx="1813302" cy="1880897"/>
          </a:xfrm>
          <a:prstGeom prst="rect">
            <a:avLst/>
          </a:prstGeom>
        </p:spPr>
      </p:pic>
    </p:spTree>
    <p:extLst>
      <p:ext uri="{BB962C8B-B14F-4D97-AF65-F5344CB8AC3E}">
        <p14:creationId xmlns:p14="http://schemas.microsoft.com/office/powerpoint/2010/main" xmlns="" val="613351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715965"/>
            <a:ext cx="10515600" cy="1701800"/>
          </a:xfrm>
        </p:spPr>
        <p:txBody>
          <a:bodyPr/>
          <a:lstStyle/>
          <a:p>
            <a:pPr algn="ctr"/>
            <a:r>
              <a:rPr lang="en-US" b="1" dirty="0" smtClean="0">
                <a:solidFill>
                  <a:srgbClr val="7030A0"/>
                </a:solidFill>
                <a:effectLst>
                  <a:outerShdw blurRad="38100" dist="38100" dir="2700000" algn="tl">
                    <a:srgbClr val="000000">
                      <a:alpha val="43137"/>
                    </a:srgbClr>
                  </a:outerShdw>
                </a:effectLst>
                <a:latin typeface="Comic Sans MS" panose="030F0702030302020204" pitchFamily="66" charset="0"/>
              </a:rPr>
              <a:t>Instigator and coordinator</a:t>
            </a:r>
            <a:r>
              <a:rPr lang="en-US" b="1" dirty="0" smtClean="0">
                <a:solidFill>
                  <a:srgbClr val="7030A0"/>
                </a:solidFill>
                <a:latin typeface="Comic Sans MS" panose="030F0702030302020204" pitchFamily="66" charset="0"/>
              </a:rPr>
              <a:t>:</a:t>
            </a:r>
            <a:endParaRPr lang="he-IL" b="1" dirty="0">
              <a:solidFill>
                <a:srgbClr val="7030A0"/>
              </a:solidFill>
              <a:latin typeface="Comic Sans MS" panose="030F0702030302020204" pitchFamily="66" charset="0"/>
            </a:endParaRPr>
          </a:p>
        </p:txBody>
      </p:sp>
      <p:sp>
        <p:nvSpPr>
          <p:cNvPr id="3" name="מציין מיקום תוכן 2"/>
          <p:cNvSpPr>
            <a:spLocks noGrp="1"/>
          </p:cNvSpPr>
          <p:nvPr>
            <p:ph idx="1"/>
          </p:nvPr>
        </p:nvSpPr>
        <p:spPr>
          <a:xfrm>
            <a:off x="838200" y="2417765"/>
            <a:ext cx="10515600" cy="3759198"/>
          </a:xfrm>
        </p:spPr>
        <p:txBody>
          <a:bodyPr>
            <a:normAutofit/>
          </a:bodyPr>
          <a:lstStyle/>
          <a:p>
            <a:pPr marL="0" indent="0" algn="ctr">
              <a:buNone/>
            </a:pPr>
            <a:r>
              <a:rPr lang="en-US" sz="9600" b="1" dirty="0" smtClean="0">
                <a:solidFill>
                  <a:srgbClr val="D60093"/>
                </a:solidFill>
                <a:effectLst>
                  <a:outerShdw blurRad="38100" dist="38100" dir="2700000" algn="tl">
                    <a:srgbClr val="000000">
                      <a:alpha val="43137"/>
                    </a:srgbClr>
                  </a:outerShdw>
                </a:effectLst>
                <a:latin typeface="Comic Sans MS" panose="030F0702030302020204" pitchFamily="66" charset="0"/>
              </a:rPr>
              <a:t>Lara </a:t>
            </a:r>
            <a:r>
              <a:rPr lang="en-US" sz="9600" b="1" dirty="0" err="1" smtClean="0">
                <a:solidFill>
                  <a:srgbClr val="D60093"/>
                </a:solidFill>
                <a:effectLst>
                  <a:outerShdw blurRad="38100" dist="38100" dir="2700000" algn="tl">
                    <a:srgbClr val="000000">
                      <a:alpha val="43137"/>
                    </a:srgbClr>
                  </a:outerShdw>
                </a:effectLst>
                <a:latin typeface="Comic Sans MS" panose="030F0702030302020204" pitchFamily="66" charset="0"/>
              </a:rPr>
              <a:t>Mor</a:t>
            </a:r>
            <a:endParaRPr lang="en-US" sz="9600" b="1" dirty="0" smtClean="0">
              <a:solidFill>
                <a:srgbClr val="D60093"/>
              </a:solidFill>
              <a:effectLst>
                <a:outerShdw blurRad="38100" dist="38100" dir="2700000" algn="tl">
                  <a:srgbClr val="000000">
                    <a:alpha val="43137"/>
                  </a:srgbClr>
                </a:outerShdw>
              </a:effectLst>
              <a:latin typeface="Comic Sans MS" panose="030F0702030302020204" pitchFamily="66" charset="0"/>
            </a:endParaRPr>
          </a:p>
          <a:p>
            <a:pPr marL="0" indent="0" algn="ctr">
              <a:buNone/>
            </a:pPr>
            <a:endParaRPr lang="he-IL" b="1" dirty="0">
              <a:solidFill>
                <a:srgbClr val="D60093"/>
              </a:solidFill>
              <a:effectLst>
                <a:outerShdw blurRad="38100" dist="38100" dir="2700000" algn="tl">
                  <a:srgbClr val="000000">
                    <a:alpha val="43137"/>
                  </a:srgbClr>
                </a:outerShdw>
              </a:effectLst>
              <a:latin typeface="Comic Sans MS" panose="030F0702030302020204" pitchFamily="66" charset="0"/>
            </a:endParaRPr>
          </a:p>
        </p:txBody>
      </p:sp>
      <p:pic>
        <p:nvPicPr>
          <p:cNvPr id="4" name="תמונה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6601" y="4226974"/>
            <a:ext cx="2696274" cy="2148426"/>
          </a:xfrm>
          <a:prstGeom prst="rect">
            <a:avLst/>
          </a:prstGeom>
        </p:spPr>
      </p:pic>
      <p:pic>
        <p:nvPicPr>
          <p:cNvPr id="5" name="תמונה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09814" y="4079765"/>
            <a:ext cx="3706166" cy="2778236"/>
          </a:xfrm>
          <a:prstGeom prst="rect">
            <a:avLst/>
          </a:prstGeom>
        </p:spPr>
      </p:pic>
    </p:spTree>
    <p:extLst>
      <p:ext uri="{BB962C8B-B14F-4D97-AF65-F5344CB8AC3E}">
        <p14:creationId xmlns:p14="http://schemas.microsoft.com/office/powerpoint/2010/main" xmlns="" val="900813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b="1" dirty="0" smtClean="0">
                <a:solidFill>
                  <a:srgbClr val="D60093"/>
                </a:solidFill>
                <a:effectLst>
                  <a:outerShdw blurRad="38100" dist="38100" dir="2700000" algn="tl">
                    <a:srgbClr val="000000">
                      <a:alpha val="43137"/>
                    </a:srgbClr>
                  </a:outerShdw>
                </a:effectLst>
                <a:latin typeface="Comic Sans MS" panose="030F0702030302020204" pitchFamily="66" charset="0"/>
              </a:rPr>
              <a:t>Purpose of the Book Club :</a:t>
            </a:r>
            <a:endParaRPr lang="he-IL" b="1" dirty="0">
              <a:solidFill>
                <a:srgbClr val="D60093"/>
              </a:solidFill>
              <a:effectLst>
                <a:outerShdw blurRad="38100" dist="38100" dir="2700000" algn="tl">
                  <a:srgbClr val="000000">
                    <a:alpha val="43137"/>
                  </a:srgbClr>
                </a:outerShdw>
              </a:effectLst>
              <a:latin typeface="Comic Sans MS" panose="030F0702030302020204" pitchFamily="66" charset="0"/>
            </a:endParaRPr>
          </a:p>
        </p:txBody>
      </p:sp>
      <p:sp>
        <p:nvSpPr>
          <p:cNvPr id="3" name="מציין מיקום תוכן 2"/>
          <p:cNvSpPr>
            <a:spLocks noGrp="1"/>
          </p:cNvSpPr>
          <p:nvPr>
            <p:ph idx="1"/>
          </p:nvPr>
        </p:nvSpPr>
        <p:spPr/>
        <p:txBody>
          <a:bodyPr>
            <a:normAutofit/>
          </a:bodyPr>
          <a:lstStyle/>
          <a:p>
            <a:pPr marL="0" indent="0" algn="ctr" rtl="0">
              <a:buNone/>
            </a:pPr>
            <a:r>
              <a:rPr lang="en-US" sz="3600" b="1" dirty="0" smtClean="0">
                <a:solidFill>
                  <a:schemeClr val="accent1"/>
                </a:solidFill>
                <a:latin typeface="Comic Sans MS" panose="030F0702030302020204" pitchFamily="66" charset="0"/>
              </a:rPr>
              <a:t>To encourage students to read </a:t>
            </a:r>
          </a:p>
          <a:p>
            <a:pPr marL="0" indent="0" algn="ctr" rtl="0">
              <a:buNone/>
            </a:pPr>
            <a:r>
              <a:rPr lang="en-US" sz="3600" b="1" dirty="0" smtClean="0">
                <a:solidFill>
                  <a:schemeClr val="accent1"/>
                </a:solidFill>
                <a:latin typeface="Comic Sans MS" panose="030F0702030302020204" pitchFamily="66" charset="0"/>
              </a:rPr>
              <a:t>English books freely, for enjoyment</a:t>
            </a:r>
          </a:p>
          <a:p>
            <a:pPr marL="0" indent="0" algn="ctr" rtl="0">
              <a:buNone/>
            </a:pPr>
            <a:endParaRPr lang="en-US" sz="3600" b="1" dirty="0">
              <a:solidFill>
                <a:schemeClr val="accent1"/>
              </a:solidFill>
              <a:latin typeface="Comic Sans MS" panose="030F0702030302020204" pitchFamily="66" charset="0"/>
            </a:endParaRPr>
          </a:p>
          <a:p>
            <a:pPr marL="0" indent="0" algn="ctr" rtl="0">
              <a:buNone/>
            </a:pPr>
            <a:r>
              <a:rPr lang="en-US" sz="3600" b="1" dirty="0" smtClean="0">
                <a:solidFill>
                  <a:schemeClr val="accent1"/>
                </a:solidFill>
                <a:latin typeface="Comic Sans MS" panose="030F0702030302020204" pitchFamily="66" charset="0"/>
              </a:rPr>
              <a:t> </a:t>
            </a:r>
            <a:endParaRPr lang="he-IL" sz="3600" b="1" dirty="0">
              <a:solidFill>
                <a:schemeClr val="accent1"/>
              </a:solidFill>
              <a:latin typeface="Comic Sans MS" panose="030F0702030302020204" pitchFamily="66" charset="0"/>
            </a:endParaRPr>
          </a:p>
        </p:txBody>
      </p:sp>
      <p:pic>
        <p:nvPicPr>
          <p:cNvPr id="4" name="תמונה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3887" y="3873499"/>
            <a:ext cx="3337902" cy="2303463"/>
          </a:xfrm>
          <a:prstGeom prst="rect">
            <a:avLst/>
          </a:prstGeom>
        </p:spPr>
      </p:pic>
      <p:pic>
        <p:nvPicPr>
          <p:cNvPr id="6" name="תמונה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29271" y="4616450"/>
            <a:ext cx="4438650" cy="1695450"/>
          </a:xfrm>
          <a:prstGeom prst="rect">
            <a:avLst/>
          </a:prstGeom>
        </p:spPr>
      </p:pic>
      <p:pic>
        <p:nvPicPr>
          <p:cNvPr id="7" name="תמונה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55403" y="3446463"/>
            <a:ext cx="3102841" cy="2730500"/>
          </a:xfrm>
          <a:prstGeom prst="rect">
            <a:avLst/>
          </a:prstGeom>
        </p:spPr>
      </p:pic>
    </p:spTree>
    <p:extLst>
      <p:ext uri="{BB962C8B-B14F-4D97-AF65-F5344CB8AC3E}">
        <p14:creationId xmlns:p14="http://schemas.microsoft.com/office/powerpoint/2010/main" xmlns="" val="2694423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5"/>
            <a:ext cx="10515600" cy="1069975"/>
          </a:xfrm>
        </p:spPr>
        <p:txBody>
          <a:bodyPr>
            <a:normAutofit/>
          </a:bodyPr>
          <a:lstStyle/>
          <a:p>
            <a:r>
              <a:rPr lang="en-US" sz="3600" b="1" u="sng" dirty="0" smtClean="0">
                <a:solidFill>
                  <a:srgbClr val="D60093"/>
                </a:solidFill>
                <a:effectLst>
                  <a:outerShdw blurRad="38100" dist="38100" dir="2700000" algn="tl">
                    <a:srgbClr val="000000">
                      <a:alpha val="43137"/>
                    </a:srgbClr>
                  </a:outerShdw>
                </a:effectLst>
                <a:latin typeface="Comic Sans MS" panose="030F0702030302020204" pitchFamily="66" charset="0"/>
              </a:rPr>
              <a:t>What happens in the Book Club?</a:t>
            </a:r>
            <a:endParaRPr lang="he-IL" sz="3600" b="1" u="sng" dirty="0">
              <a:solidFill>
                <a:srgbClr val="D60093"/>
              </a:solidFill>
              <a:effectLst>
                <a:outerShdw blurRad="38100" dist="38100" dir="2700000" algn="tl">
                  <a:srgbClr val="000000">
                    <a:alpha val="43137"/>
                  </a:srgbClr>
                </a:outerShdw>
              </a:effectLst>
              <a:latin typeface="Comic Sans MS" panose="030F0702030302020204" pitchFamily="66" charset="0"/>
            </a:endParaRPr>
          </a:p>
        </p:txBody>
      </p:sp>
      <p:sp>
        <p:nvSpPr>
          <p:cNvPr id="3" name="מציין מיקום תוכן 2"/>
          <p:cNvSpPr>
            <a:spLocks noGrp="1"/>
          </p:cNvSpPr>
          <p:nvPr>
            <p:ph idx="1"/>
          </p:nvPr>
        </p:nvSpPr>
        <p:spPr>
          <a:xfrm>
            <a:off x="838200" y="1663700"/>
            <a:ext cx="10515600" cy="4513263"/>
          </a:xfrm>
        </p:spPr>
        <p:txBody>
          <a:bodyPr>
            <a:normAutofit/>
          </a:bodyPr>
          <a:lstStyle/>
          <a:p>
            <a:pPr marL="0" indent="0" algn="l" rtl="0">
              <a:buNone/>
            </a:pPr>
            <a:r>
              <a:rPr lang="en-US" b="1" dirty="0">
                <a:solidFill>
                  <a:srgbClr val="FF0000"/>
                </a:solidFill>
                <a:latin typeface="Comic Sans MS" panose="030F0702030302020204" pitchFamily="66" charset="0"/>
              </a:rPr>
              <a:t>Students read a book a month </a:t>
            </a:r>
            <a:r>
              <a:rPr lang="en-US" b="1" dirty="0" smtClean="0">
                <a:solidFill>
                  <a:srgbClr val="FF0000"/>
                </a:solidFill>
                <a:latin typeface="Comic Sans MS" panose="030F0702030302020204" pitchFamily="66" charset="0"/>
              </a:rPr>
              <a:t>throughout </a:t>
            </a:r>
            <a:r>
              <a:rPr lang="en-US" b="1" dirty="0">
                <a:solidFill>
                  <a:srgbClr val="FF0000"/>
                </a:solidFill>
                <a:latin typeface="Comic Sans MS" panose="030F0702030302020204" pitchFamily="66" charset="0"/>
              </a:rPr>
              <a:t>the </a:t>
            </a:r>
            <a:r>
              <a:rPr lang="en-US" b="1" dirty="0" smtClean="0">
                <a:solidFill>
                  <a:srgbClr val="FF0000"/>
                </a:solidFill>
                <a:latin typeface="Comic Sans MS" panose="030F0702030302020204" pitchFamily="66" charset="0"/>
              </a:rPr>
              <a:t>year</a:t>
            </a:r>
          </a:p>
          <a:p>
            <a:pPr marL="0" indent="0" algn="l" rtl="0">
              <a:buNone/>
            </a:pPr>
            <a:r>
              <a:rPr lang="en-US" b="1" dirty="0" smtClean="0">
                <a:solidFill>
                  <a:srgbClr val="FF0000"/>
                </a:solidFill>
                <a:latin typeface="Comic Sans MS" panose="030F0702030302020204" pitchFamily="66" charset="0"/>
              </a:rPr>
              <a:t>They share their opinions on the books through :</a:t>
            </a:r>
          </a:p>
          <a:p>
            <a:pPr marL="0" indent="0" algn="l" rtl="0">
              <a:buNone/>
            </a:pPr>
            <a:endParaRPr lang="en-US" b="1" dirty="0" smtClean="0">
              <a:solidFill>
                <a:srgbClr val="FF0000"/>
              </a:solidFill>
              <a:latin typeface="Comic Sans MS" panose="030F0702030302020204" pitchFamily="66" charset="0"/>
            </a:endParaRPr>
          </a:p>
          <a:p>
            <a:pPr marL="914400" lvl="1" indent="-457200" algn="l" rtl="0">
              <a:lnSpc>
                <a:spcPct val="150000"/>
              </a:lnSpc>
              <a:buFont typeface="+mj-lt"/>
              <a:buAutoNum type="arabicPeriod"/>
            </a:pPr>
            <a:r>
              <a:rPr lang="en-US" sz="2800" b="1" dirty="0" smtClean="0">
                <a:latin typeface="Comic Sans MS" panose="030F0702030302020204" pitchFamily="66" charset="0"/>
              </a:rPr>
              <a:t>The Book Club Blog</a:t>
            </a:r>
          </a:p>
          <a:p>
            <a:pPr marL="457200" lvl="1" indent="0" algn="l" rtl="0">
              <a:lnSpc>
                <a:spcPct val="150000"/>
              </a:lnSpc>
              <a:buNone/>
            </a:pPr>
            <a:r>
              <a:rPr lang="en-US" sz="2800" b="1" dirty="0" smtClean="0">
                <a:latin typeface="Comic Sans MS" panose="030F0702030302020204" pitchFamily="66" charset="0"/>
              </a:rPr>
              <a:t>    </a:t>
            </a:r>
            <a:r>
              <a:rPr lang="en-US" sz="2800" b="1" dirty="0" smtClean="0">
                <a:latin typeface="Comic Sans MS" panose="030F0702030302020204" pitchFamily="66" charset="0"/>
                <a:hlinkClick r:id="rId2"/>
              </a:rPr>
              <a:t>http://dyengbookclub.wordpress.com</a:t>
            </a:r>
            <a:endParaRPr lang="en-US" sz="2800" b="1" dirty="0" smtClean="0">
              <a:latin typeface="Comic Sans MS" panose="030F0702030302020204" pitchFamily="66" charset="0"/>
            </a:endParaRPr>
          </a:p>
          <a:p>
            <a:pPr marL="457200" lvl="1" indent="0" algn="l" rtl="0">
              <a:lnSpc>
                <a:spcPct val="150000"/>
              </a:lnSpc>
              <a:buNone/>
            </a:pPr>
            <a:r>
              <a:rPr lang="en-US" sz="2800" b="1" dirty="0" smtClean="0">
                <a:latin typeface="Comic Sans MS" panose="030F0702030302020204" pitchFamily="66" charset="0"/>
              </a:rPr>
              <a:t>2. A </a:t>
            </a:r>
            <a:r>
              <a:rPr lang="en-US" sz="2800" b="1" dirty="0" smtClean="0">
                <a:solidFill>
                  <a:srgbClr val="7030A0"/>
                </a:solidFill>
                <a:latin typeface="Comic Sans MS" panose="030F0702030302020204" pitchFamily="66" charset="0"/>
              </a:rPr>
              <a:t>WhatsApp</a:t>
            </a:r>
            <a:r>
              <a:rPr lang="en-US" sz="2800" b="1" dirty="0" smtClean="0">
                <a:latin typeface="Comic Sans MS" panose="030F0702030302020204" pitchFamily="66" charset="0"/>
              </a:rPr>
              <a:t> group</a:t>
            </a:r>
          </a:p>
          <a:p>
            <a:pPr marL="457200" lvl="1" indent="0" algn="l" rtl="0">
              <a:lnSpc>
                <a:spcPct val="150000"/>
              </a:lnSpc>
              <a:buNone/>
            </a:pPr>
            <a:r>
              <a:rPr lang="en-US" sz="2800" b="1" dirty="0" smtClean="0">
                <a:latin typeface="Comic Sans MS" panose="030F0702030302020204" pitchFamily="66" charset="0"/>
              </a:rPr>
              <a:t>3. Monthly face-to-face discussions</a:t>
            </a:r>
          </a:p>
        </p:txBody>
      </p:sp>
    </p:spTree>
    <p:extLst>
      <p:ext uri="{BB962C8B-B14F-4D97-AF65-F5344CB8AC3E}">
        <p14:creationId xmlns:p14="http://schemas.microsoft.com/office/powerpoint/2010/main" xmlns="" val="64489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sz="2800" b="1" u="sng" dirty="0" smtClean="0">
                <a:latin typeface="Arial" panose="020B0604020202020204" pitchFamily="34" charset="0"/>
                <a:cs typeface="Arial" panose="020B0604020202020204" pitchFamily="34" charset="0"/>
              </a:rPr>
              <a:t>Officially a ‘course’ with its own Moodle Page </a:t>
            </a:r>
            <a:endParaRPr lang="en-US" sz="2800" b="1" u="sng" dirty="0">
              <a:latin typeface="Arial" panose="020B0604020202020204" pitchFamily="34" charset="0"/>
              <a:cs typeface="Arial" panose="020B0604020202020204" pitchFamily="34" charset="0"/>
            </a:endParaRPr>
          </a:p>
        </p:txBody>
      </p:sp>
      <p:pic>
        <p:nvPicPr>
          <p:cNvPr id="4" name="מציין מיקום תוכן 3"/>
          <p:cNvPicPr>
            <a:picLocks noGrp="1"/>
          </p:cNvPicPr>
          <p:nvPr>
            <p:ph idx="1"/>
          </p:nvPr>
        </p:nvPicPr>
        <p:blipFill>
          <a:blip r:embed="rId2" cstate="print"/>
          <a:stretch>
            <a:fillRect/>
          </a:stretch>
        </p:blipFill>
        <p:spPr>
          <a:xfrm>
            <a:off x="2226255" y="1825625"/>
            <a:ext cx="7739489" cy="4351338"/>
          </a:xfrm>
          <a:prstGeom prst="rect">
            <a:avLst/>
          </a:prstGeom>
        </p:spPr>
      </p:pic>
    </p:spTree>
    <p:extLst>
      <p:ext uri="{BB962C8B-B14F-4D97-AF65-F5344CB8AC3E}">
        <p14:creationId xmlns:p14="http://schemas.microsoft.com/office/powerpoint/2010/main" xmlns="" val="3099093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685800"/>
            <a:ext cx="10515600" cy="1104900"/>
          </a:xfrm>
        </p:spPr>
        <p:txBody>
          <a:bodyPr>
            <a:normAutofit fontScale="90000"/>
          </a:bodyPr>
          <a:lstStyle/>
          <a:p>
            <a:pPr>
              <a:lnSpc>
                <a:spcPct val="200000"/>
              </a:lnSpc>
            </a:pPr>
            <a:r>
              <a:rPr lang="en-US" dirty="0" smtClean="0"/>
              <a:t> </a:t>
            </a:r>
            <a:r>
              <a:rPr lang="en-US" b="1" u="sng" dirty="0" smtClean="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Student-run with minimal staff support</a:t>
            </a:r>
            <a:endParaRPr lang="he-IL" b="1" u="sng"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3" name="מציין מיקום תוכן 2"/>
          <p:cNvSpPr>
            <a:spLocks noGrp="1"/>
          </p:cNvSpPr>
          <p:nvPr>
            <p:ph idx="1"/>
          </p:nvPr>
        </p:nvSpPr>
        <p:spPr>
          <a:xfrm>
            <a:off x="838200" y="2332495"/>
            <a:ext cx="10515600" cy="3844467"/>
          </a:xfrm>
        </p:spPr>
        <p:txBody>
          <a:bodyPr>
            <a:normAutofit/>
          </a:bodyPr>
          <a:lstStyle/>
          <a:p>
            <a:pPr marL="914400" lvl="2" indent="0" algn="l" rtl="0">
              <a:buNone/>
            </a:pPr>
            <a:r>
              <a:rPr lang="en-US" sz="2800" dirty="0" smtClean="0">
                <a:latin typeface="Comic Sans MS" panose="030F0702030302020204" pitchFamily="66" charset="0"/>
              </a:rPr>
              <a:t>My involvement (as Head of Department) is only to: </a:t>
            </a:r>
          </a:p>
          <a:p>
            <a:pPr lvl="2" algn="l" rtl="0"/>
            <a:endParaRPr lang="en-US" sz="3200" b="1" dirty="0">
              <a:latin typeface="Comic Sans MS" panose="030F0702030302020204" pitchFamily="66" charset="0"/>
            </a:endParaRPr>
          </a:p>
          <a:p>
            <a:pPr lvl="2" algn="l" rtl="0"/>
            <a:r>
              <a:rPr lang="en-US" sz="2800" b="1" dirty="0" smtClean="0">
                <a:solidFill>
                  <a:srgbClr val="FF0000"/>
                </a:solidFill>
                <a:latin typeface="Comic Sans MS" panose="030F0702030302020204" pitchFamily="66" charset="0"/>
              </a:rPr>
              <a:t>Choose the students</a:t>
            </a:r>
          </a:p>
          <a:p>
            <a:pPr lvl="2" algn="l" rtl="0"/>
            <a:r>
              <a:rPr lang="en-US" sz="2800" b="1" dirty="0" smtClean="0">
                <a:solidFill>
                  <a:schemeClr val="accent1">
                    <a:lumMod val="60000"/>
                    <a:lumOff val="40000"/>
                  </a:schemeClr>
                </a:solidFill>
                <a:latin typeface="Comic Sans MS" panose="030F0702030302020204" pitchFamily="66" charset="0"/>
              </a:rPr>
              <a:t>Register students </a:t>
            </a:r>
          </a:p>
          <a:p>
            <a:pPr lvl="2" algn="l" rtl="0"/>
            <a:r>
              <a:rPr lang="en-US" sz="2800" b="1" dirty="0" smtClean="0">
                <a:solidFill>
                  <a:srgbClr val="F4A10C"/>
                </a:solidFill>
                <a:latin typeface="Comic Sans MS" panose="030F0702030302020204" pitchFamily="66" charset="0"/>
              </a:rPr>
              <a:t>Put up notices and the books on Moodle</a:t>
            </a:r>
          </a:p>
          <a:p>
            <a:pPr lvl="2" algn="l" rtl="0"/>
            <a:r>
              <a:rPr lang="en-US" sz="2800" b="1" dirty="0" smtClean="0">
                <a:solidFill>
                  <a:schemeClr val="accent4">
                    <a:lumMod val="60000"/>
                    <a:lumOff val="40000"/>
                  </a:schemeClr>
                </a:solidFill>
                <a:latin typeface="Comic Sans MS" panose="030F0702030302020204" pitchFamily="66" charset="0"/>
              </a:rPr>
              <a:t>Watch, follow and lurk  unobtrusively</a:t>
            </a:r>
          </a:p>
          <a:p>
            <a:pPr lvl="2" algn="l" rtl="0"/>
            <a:r>
              <a:rPr lang="en-US" sz="2800" b="1" dirty="0">
                <a:solidFill>
                  <a:schemeClr val="accent5">
                    <a:lumMod val="75000"/>
                  </a:schemeClr>
                </a:solidFill>
                <a:latin typeface="Comic Sans MS" panose="030F0702030302020204" pitchFamily="66" charset="0"/>
              </a:rPr>
              <a:t>Submit grades (pass/ fail</a:t>
            </a:r>
            <a:r>
              <a:rPr lang="en-US" sz="2800" b="1" dirty="0" smtClean="0">
                <a:solidFill>
                  <a:schemeClr val="accent5">
                    <a:lumMod val="75000"/>
                  </a:schemeClr>
                </a:solidFill>
                <a:latin typeface="Comic Sans MS" panose="030F0702030302020204" pitchFamily="66" charset="0"/>
              </a:rPr>
              <a:t>) at the end</a:t>
            </a:r>
            <a:endParaRPr lang="en-US" sz="2800" b="1" dirty="0">
              <a:solidFill>
                <a:schemeClr val="accent5">
                  <a:lumMod val="75000"/>
                </a:schemeClr>
              </a:solidFill>
              <a:latin typeface="Comic Sans MS" panose="030F0702030302020204" pitchFamily="66" charset="0"/>
            </a:endParaRPr>
          </a:p>
          <a:p>
            <a:pPr lvl="2" algn="l" rtl="0"/>
            <a:endParaRPr lang="en-US" sz="2800" b="1" dirty="0" smtClean="0">
              <a:latin typeface="Comic Sans MS" panose="030F0702030302020204" pitchFamily="66" charset="0"/>
            </a:endParaRPr>
          </a:p>
          <a:p>
            <a:pPr lvl="2" algn="l" rtl="0"/>
            <a:endParaRPr lang="he-IL" sz="3200" b="1" dirty="0">
              <a:latin typeface="Comic Sans MS" panose="030F0702030302020204" pitchFamily="66" charset="0"/>
            </a:endParaRPr>
          </a:p>
        </p:txBody>
      </p:sp>
    </p:spTree>
    <p:extLst>
      <p:ext uri="{BB962C8B-B14F-4D97-AF65-F5344CB8AC3E}">
        <p14:creationId xmlns:p14="http://schemas.microsoft.com/office/powerpoint/2010/main" xmlns="" val="1733424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914400"/>
            <a:ext cx="10515600" cy="1143000"/>
          </a:xfrm>
        </p:spPr>
        <p:txBody>
          <a:bodyPr>
            <a:normAutofit/>
          </a:bodyPr>
          <a:lstStyle/>
          <a:p>
            <a:pPr algn="ctr"/>
            <a:r>
              <a:rPr lang="en-US" sz="3200" b="1" u="sng" dirty="0" smtClean="0">
                <a:latin typeface="Comic Sans MS" panose="030F0702030302020204" pitchFamily="66" charset="0"/>
              </a:rPr>
              <a:t>The Participants </a:t>
            </a:r>
            <a:endParaRPr lang="he-IL" sz="3200" b="1" u="sng" dirty="0">
              <a:latin typeface="Comic Sans MS" panose="030F0702030302020204" pitchFamily="66" charset="0"/>
            </a:endParaRPr>
          </a:p>
        </p:txBody>
      </p:sp>
      <p:sp>
        <p:nvSpPr>
          <p:cNvPr id="3" name="מציין מיקום תוכן 2"/>
          <p:cNvSpPr>
            <a:spLocks noGrp="1"/>
          </p:cNvSpPr>
          <p:nvPr>
            <p:ph idx="1"/>
          </p:nvPr>
        </p:nvSpPr>
        <p:spPr>
          <a:xfrm>
            <a:off x="838200" y="2222501"/>
            <a:ext cx="10769600" cy="3954462"/>
          </a:xfrm>
        </p:spPr>
        <p:txBody>
          <a:bodyPr/>
          <a:lstStyle/>
          <a:p>
            <a:pPr marL="0" indent="0" algn="l" rtl="0">
              <a:buNone/>
            </a:pPr>
            <a:r>
              <a:rPr lang="en-US" b="1" dirty="0" smtClean="0">
                <a:latin typeface="Comic Sans MS" panose="030F0702030302020204" pitchFamily="66" charset="0"/>
              </a:rPr>
              <a:t>Limited to 10 hand-picked students in their final year.</a:t>
            </a:r>
          </a:p>
          <a:p>
            <a:pPr marL="0" indent="0" algn="l" rtl="0">
              <a:buNone/>
            </a:pPr>
            <a:r>
              <a:rPr lang="en-US" b="1" dirty="0" smtClean="0">
                <a:latin typeface="Comic Sans MS" panose="030F0702030302020204" pitchFamily="66" charset="0"/>
              </a:rPr>
              <a:t>Criteria for being ‘chosen’ </a:t>
            </a:r>
            <a:r>
              <a:rPr lang="en-US" dirty="0" smtClean="0">
                <a:latin typeface="Comic Sans MS" panose="030F0702030302020204" pitchFamily="66" charset="0"/>
              </a:rPr>
              <a:t>:</a:t>
            </a:r>
          </a:p>
          <a:p>
            <a:pPr marL="0" indent="0" algn="l" rtl="0">
              <a:buNone/>
            </a:pPr>
            <a:endParaRPr lang="en-US" b="1" dirty="0" smtClean="0">
              <a:latin typeface="Comic Sans MS" panose="030F0702030302020204" pitchFamily="66" charset="0"/>
            </a:endParaRPr>
          </a:p>
          <a:p>
            <a:pPr algn="l" rtl="0"/>
            <a:r>
              <a:rPr lang="en-US" b="1" dirty="0" smtClean="0">
                <a:solidFill>
                  <a:srgbClr val="00B0F0"/>
                </a:solidFill>
                <a:latin typeface="Comic Sans MS" panose="030F0702030302020204" pitchFamily="66" charset="0"/>
              </a:rPr>
              <a:t>   Very good English</a:t>
            </a:r>
          </a:p>
          <a:p>
            <a:pPr algn="l" rtl="0"/>
            <a:r>
              <a:rPr lang="en-US" b="1" dirty="0" smtClean="0">
                <a:latin typeface="Comic Sans MS" panose="030F0702030302020204" pitchFamily="66" charset="0"/>
              </a:rPr>
              <a:t>   </a:t>
            </a:r>
            <a:r>
              <a:rPr lang="en-US" b="1" dirty="0" smtClean="0">
                <a:solidFill>
                  <a:srgbClr val="D60093"/>
                </a:solidFill>
                <a:latin typeface="Comic Sans MS" panose="030F0702030302020204" pitchFamily="66" charset="0"/>
              </a:rPr>
              <a:t>Responsible, self discipline</a:t>
            </a:r>
          </a:p>
          <a:p>
            <a:pPr algn="l" rtl="0"/>
            <a:r>
              <a:rPr lang="en-US" b="1" dirty="0" smtClean="0">
                <a:solidFill>
                  <a:schemeClr val="accent2">
                    <a:lumMod val="75000"/>
                  </a:schemeClr>
                </a:solidFill>
                <a:latin typeface="Comic Sans MS" panose="030F0702030302020204" pitchFamily="66" charset="0"/>
              </a:rPr>
              <a:t>   (Need just one extra credit to complete their studies)</a:t>
            </a:r>
          </a:p>
          <a:p>
            <a:pPr marL="0" indent="0" algn="l" rtl="0">
              <a:buNone/>
            </a:pPr>
            <a:endParaRPr lang="he-IL" dirty="0"/>
          </a:p>
        </p:txBody>
      </p:sp>
    </p:spTree>
    <p:extLst>
      <p:ext uri="{BB962C8B-B14F-4D97-AF65-F5344CB8AC3E}">
        <p14:creationId xmlns:p14="http://schemas.microsoft.com/office/powerpoint/2010/main" xmlns="" val="380423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1091715"/>
          </a:xfrm>
        </p:spPr>
        <p:txBody>
          <a:bodyPr>
            <a:normAutofit/>
          </a:bodyPr>
          <a:lstStyle/>
          <a:p>
            <a:pPr algn="ctr"/>
            <a:r>
              <a:rPr lang="en-US" sz="4800" b="1" u="sng" dirty="0" smtClean="0">
                <a:solidFill>
                  <a:schemeClr val="accent1">
                    <a:lumMod val="60000"/>
                    <a:lumOff val="40000"/>
                  </a:schemeClr>
                </a:solidFill>
                <a:effectLst>
                  <a:outerShdw blurRad="38100" dist="38100" dir="2700000" algn="tl">
                    <a:srgbClr val="000000">
                      <a:alpha val="43137"/>
                    </a:srgbClr>
                  </a:outerShdw>
                </a:effectLst>
                <a:latin typeface="Comic Sans MS" panose="030F0702030302020204" pitchFamily="66" charset="0"/>
              </a:rPr>
              <a:t>The Books</a:t>
            </a:r>
            <a:endParaRPr lang="en-US" sz="4800" b="1" u="sng" dirty="0">
              <a:solidFill>
                <a:schemeClr val="accent1">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3" name="מציין מיקום תוכן 2"/>
          <p:cNvSpPr>
            <a:spLocks noGrp="1"/>
          </p:cNvSpPr>
          <p:nvPr>
            <p:ph idx="1"/>
          </p:nvPr>
        </p:nvSpPr>
        <p:spPr>
          <a:xfrm>
            <a:off x="838200" y="1619573"/>
            <a:ext cx="10515600" cy="4557390"/>
          </a:xfrm>
        </p:spPr>
        <p:txBody>
          <a:bodyPr>
            <a:normAutofit fontScale="85000" lnSpcReduction="20000"/>
          </a:bodyPr>
          <a:lstStyle/>
          <a:p>
            <a:pPr marL="0" indent="0" algn="l" rtl="0">
              <a:buNone/>
            </a:pPr>
            <a:r>
              <a:rPr lang="en-US" dirty="0" smtClean="0"/>
              <a:t>The first books each year were chosen by the Book Club leader, Lara. </a:t>
            </a:r>
          </a:p>
          <a:p>
            <a:pPr marL="0" indent="0" algn="l" rtl="0">
              <a:buNone/>
            </a:pPr>
            <a:r>
              <a:rPr lang="en-US" dirty="0" smtClean="0"/>
              <a:t>After that, participants gave their own suggestions for which books to read. </a:t>
            </a:r>
          </a:p>
          <a:p>
            <a:pPr marL="0" indent="0" algn="l" rtl="0">
              <a:buNone/>
            </a:pPr>
            <a:r>
              <a:rPr lang="en-US" dirty="0" smtClean="0"/>
              <a:t>These included:</a:t>
            </a:r>
          </a:p>
          <a:p>
            <a:pPr algn="l" rtl="0"/>
            <a:endParaRPr lang="en-US" dirty="0" smtClean="0"/>
          </a:p>
          <a:p>
            <a:pPr algn="l" rtl="0"/>
            <a:r>
              <a:rPr lang="en-US" sz="3300" b="1" dirty="0" err="1" smtClean="0">
                <a:solidFill>
                  <a:srgbClr val="D60093"/>
                </a:solidFill>
              </a:rPr>
              <a:t>Seedfolks</a:t>
            </a:r>
            <a:r>
              <a:rPr lang="en-US" sz="3300" b="1" dirty="0" smtClean="0">
                <a:solidFill>
                  <a:srgbClr val="D60093"/>
                </a:solidFill>
              </a:rPr>
              <a:t> – Paul Fleischman</a:t>
            </a:r>
          </a:p>
          <a:p>
            <a:pPr algn="l" rtl="0"/>
            <a:r>
              <a:rPr lang="en-US" sz="3300" b="1" dirty="0" smtClean="0">
                <a:solidFill>
                  <a:srgbClr val="00B050"/>
                </a:solidFill>
              </a:rPr>
              <a:t>Wonder – R.J. Palacio</a:t>
            </a:r>
          </a:p>
          <a:p>
            <a:pPr algn="l" rtl="0"/>
            <a:r>
              <a:rPr lang="en-US" sz="3300" b="1" dirty="0" smtClean="0">
                <a:solidFill>
                  <a:srgbClr val="FFC000"/>
                </a:solidFill>
              </a:rPr>
              <a:t>Letter from an Unknown Woman – Stefan Zweig</a:t>
            </a:r>
          </a:p>
          <a:p>
            <a:pPr algn="l" rtl="0"/>
            <a:r>
              <a:rPr lang="en-US" sz="3300" b="1" dirty="0" smtClean="0"/>
              <a:t>Little Bee – Chris Cleave</a:t>
            </a:r>
          </a:p>
          <a:p>
            <a:pPr algn="l" rtl="0"/>
            <a:r>
              <a:rPr lang="en-US" sz="3300" b="1" dirty="0" smtClean="0">
                <a:solidFill>
                  <a:srgbClr val="7030A0"/>
                </a:solidFill>
              </a:rPr>
              <a:t>Holes – Louis Sachar</a:t>
            </a:r>
          </a:p>
          <a:p>
            <a:pPr algn="l" rtl="0"/>
            <a:r>
              <a:rPr lang="en-US" sz="3300" b="1" dirty="0" smtClean="0">
                <a:solidFill>
                  <a:schemeClr val="accent5">
                    <a:lumMod val="75000"/>
                  </a:schemeClr>
                </a:solidFill>
              </a:rPr>
              <a:t>Stoner – J.E. Williams &amp; J. McGahern</a:t>
            </a:r>
          </a:p>
          <a:p>
            <a:pPr algn="l" rtl="0"/>
            <a:r>
              <a:rPr lang="en-US" sz="3300" b="1" dirty="0" smtClean="0">
                <a:solidFill>
                  <a:schemeClr val="accent4">
                    <a:lumMod val="60000"/>
                    <a:lumOff val="40000"/>
                  </a:schemeClr>
                </a:solidFill>
              </a:rPr>
              <a:t>The Giver – Lois Lowry</a:t>
            </a:r>
            <a:endParaRPr lang="en-US" sz="3300" b="1" dirty="0">
              <a:solidFill>
                <a:schemeClr val="accent4">
                  <a:lumMod val="60000"/>
                  <a:lumOff val="40000"/>
                </a:schemeClr>
              </a:solidFill>
            </a:endParaRPr>
          </a:p>
        </p:txBody>
      </p:sp>
    </p:spTree>
    <p:extLst>
      <p:ext uri="{BB962C8B-B14F-4D97-AF65-F5344CB8AC3E}">
        <p14:creationId xmlns:p14="http://schemas.microsoft.com/office/powerpoint/2010/main" xmlns="" val="532298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6"/>
            <a:ext cx="10515600" cy="1460500"/>
          </a:xfrm>
        </p:spPr>
        <p:txBody>
          <a:bodyPr>
            <a:normAutofit/>
          </a:bodyPr>
          <a:lstStyle/>
          <a:p>
            <a:pPr algn="ctr"/>
            <a:r>
              <a:rPr lang="en-US" sz="3600" b="1" u="sng" dirty="0" smtClean="0">
                <a:solidFill>
                  <a:schemeClr val="accent1"/>
                </a:solidFill>
                <a:effectLst>
                  <a:outerShdw blurRad="38100" dist="38100" dir="2700000" algn="tl">
                    <a:srgbClr val="000000">
                      <a:alpha val="43137"/>
                    </a:srgbClr>
                  </a:outerShdw>
                </a:effectLst>
              </a:rPr>
              <a:t>Examples of student participation, taken from the blog </a:t>
            </a:r>
            <a:r>
              <a:rPr lang="en-US" sz="3600" b="1" dirty="0" smtClean="0">
                <a:solidFill>
                  <a:schemeClr val="accent1"/>
                </a:solidFill>
                <a:effectLst>
                  <a:outerShdw blurRad="38100" dist="38100" dir="2700000" algn="tl">
                    <a:srgbClr val="000000">
                      <a:alpha val="43137"/>
                    </a:srgbClr>
                  </a:outerShdw>
                </a:effectLst>
              </a:rPr>
              <a:t>(quoted as posted)</a:t>
            </a:r>
            <a:endParaRPr lang="en-US" sz="3600" b="1" dirty="0">
              <a:solidFill>
                <a:schemeClr val="accent1"/>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838200" y="1825624"/>
            <a:ext cx="10515600" cy="4590673"/>
          </a:xfrm>
          <a:ln w="57150">
            <a:solidFill>
              <a:schemeClr val="accent5">
                <a:lumMod val="60000"/>
                <a:lumOff val="40000"/>
              </a:schemeClr>
            </a:solidFill>
          </a:ln>
        </p:spPr>
        <p:txBody>
          <a:bodyPr>
            <a:normAutofit fontScale="92500"/>
          </a:bodyPr>
          <a:lstStyle/>
          <a:p>
            <a:pPr marL="0" indent="0" algn="l" rtl="0">
              <a:buNone/>
            </a:pPr>
            <a:r>
              <a:rPr lang="en-US" i="1" u="sng" dirty="0" smtClean="0">
                <a:solidFill>
                  <a:schemeClr val="accent4">
                    <a:lumMod val="60000"/>
                    <a:lumOff val="40000"/>
                  </a:schemeClr>
                </a:solidFill>
              </a:rPr>
              <a:t>Student A on ‘Wonder’</a:t>
            </a:r>
          </a:p>
          <a:p>
            <a:pPr marL="0" indent="0" algn="l" rtl="0">
              <a:buNone/>
            </a:pPr>
            <a:endParaRPr lang="en-US" i="1" dirty="0" smtClean="0">
              <a:solidFill>
                <a:schemeClr val="accent4">
                  <a:lumMod val="60000"/>
                  <a:lumOff val="40000"/>
                </a:schemeClr>
              </a:solidFill>
            </a:endParaRPr>
          </a:p>
          <a:p>
            <a:pPr marL="0" indent="0" algn="l" rtl="0">
              <a:buNone/>
            </a:pPr>
            <a:r>
              <a:rPr lang="en-US" i="1" dirty="0" smtClean="0">
                <a:solidFill>
                  <a:schemeClr val="accent4">
                    <a:lumMod val="75000"/>
                  </a:schemeClr>
                </a:solidFill>
              </a:rPr>
              <a:t>I </a:t>
            </a:r>
            <a:r>
              <a:rPr lang="en-US" i="1" dirty="0">
                <a:solidFill>
                  <a:schemeClr val="accent4">
                    <a:lumMod val="75000"/>
                  </a:schemeClr>
                </a:solidFill>
              </a:rPr>
              <a:t>really enjoyed reading the book. the writing was light, and the content, funny, sad, and true. I liked the organization of the book- each part is a </a:t>
            </a:r>
            <a:r>
              <a:rPr lang="en-US" i="1" dirty="0" err="1">
                <a:solidFill>
                  <a:schemeClr val="accent4">
                    <a:lumMod val="75000"/>
                  </a:schemeClr>
                </a:solidFill>
              </a:rPr>
              <a:t>diffeent</a:t>
            </a:r>
            <a:r>
              <a:rPr lang="en-US" i="1" dirty="0">
                <a:solidFill>
                  <a:schemeClr val="accent4">
                    <a:lumMod val="75000"/>
                  </a:schemeClr>
                </a:solidFill>
              </a:rPr>
              <a:t> point of view of another character in the book on the situation. </a:t>
            </a:r>
          </a:p>
          <a:p>
            <a:pPr marL="0" indent="0" algn="l" rtl="0">
              <a:buNone/>
            </a:pPr>
            <a:r>
              <a:rPr lang="en-US" i="1" dirty="0">
                <a:solidFill>
                  <a:schemeClr val="accent4">
                    <a:lumMod val="75000"/>
                  </a:schemeClr>
                </a:solidFill>
              </a:rPr>
              <a:t>My favorite character was </a:t>
            </a:r>
            <a:r>
              <a:rPr lang="en-US" i="1" dirty="0" err="1">
                <a:solidFill>
                  <a:schemeClr val="accent4">
                    <a:lumMod val="75000"/>
                  </a:schemeClr>
                </a:solidFill>
              </a:rPr>
              <a:t>Auggie’s</a:t>
            </a:r>
            <a:r>
              <a:rPr lang="en-US" i="1" dirty="0">
                <a:solidFill>
                  <a:schemeClr val="accent4">
                    <a:lumMod val="75000"/>
                  </a:schemeClr>
                </a:solidFill>
              </a:rPr>
              <a:t> sister, via. she is human, understanding, loving grown up, and sincere. </a:t>
            </a:r>
          </a:p>
          <a:p>
            <a:pPr marL="0" indent="0" algn="l" rtl="0">
              <a:buNone/>
            </a:pPr>
            <a:r>
              <a:rPr lang="en-US" i="1" dirty="0">
                <a:solidFill>
                  <a:schemeClr val="accent4">
                    <a:lumMod val="75000"/>
                  </a:schemeClr>
                </a:solidFill>
              </a:rPr>
              <a:t>The only minus was that the ending was really good, and unfortunately it is not similar to reality. of course I understand it is a children book, and it is already something to raise </a:t>
            </a:r>
            <a:r>
              <a:rPr lang="en-US" i="1" dirty="0" err="1">
                <a:solidFill>
                  <a:schemeClr val="accent4">
                    <a:lumMod val="75000"/>
                  </a:schemeClr>
                </a:solidFill>
              </a:rPr>
              <a:t>awarness</a:t>
            </a:r>
            <a:r>
              <a:rPr lang="en-US" i="1" dirty="0">
                <a:solidFill>
                  <a:schemeClr val="accent4">
                    <a:lumMod val="75000"/>
                  </a:schemeClr>
                </a:solidFill>
              </a:rPr>
              <a:t> about accepting and respecting someone who is different than you.</a:t>
            </a:r>
          </a:p>
          <a:p>
            <a:pPr marL="0" indent="0" algn="l">
              <a:buNone/>
            </a:pPr>
            <a:endParaRPr lang="en-US" dirty="0"/>
          </a:p>
        </p:txBody>
      </p:sp>
    </p:spTree>
    <p:extLst>
      <p:ext uri="{BB962C8B-B14F-4D97-AF65-F5344CB8AC3E}">
        <p14:creationId xmlns:p14="http://schemas.microsoft.com/office/powerpoint/2010/main" xmlns="" val="4208865946"/>
      </p:ext>
    </p:extLst>
  </p:cSld>
  <p:clrMapOvr>
    <a:masterClrMapping/>
  </p:clrMapOvr>
</p:sld>
</file>

<file path=ppt/theme/theme1.xml><?xml version="1.0" encoding="utf-8"?>
<a:theme xmlns:a="http://schemas.openxmlformats.org/drawingml/2006/main" name="Office Theme">
  <a:themeElements>
    <a:clrScheme name="ערכת נושא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ערכת נושא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218</TotalTime>
  <Words>819</Words>
  <Application>Microsoft Office PowerPoint</Application>
  <PresentationFormat>Custom</PresentationFormat>
  <Paragraphs>96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David Yellin College English Book Club</vt:lpstr>
      <vt:lpstr>Instigator and coordinator:</vt:lpstr>
      <vt:lpstr>Purpose of the Book Club :</vt:lpstr>
      <vt:lpstr>What happens in the Book Club?</vt:lpstr>
      <vt:lpstr>Officially a ‘course’ with its own Moodle Page </vt:lpstr>
      <vt:lpstr> Student-run with minimal staff support</vt:lpstr>
      <vt:lpstr>The Participants </vt:lpstr>
      <vt:lpstr>The Books</vt:lpstr>
      <vt:lpstr>Examples of student participation, taken from the blog (quoted as posted)</vt:lpstr>
      <vt:lpstr>.</vt:lpstr>
      <vt:lpstr>.</vt:lpstr>
      <vt:lpstr>Student D  on ‘Letter from an Unknown Woman</vt:lpstr>
      <vt:lpstr>Student Feedback</vt:lpstr>
      <vt:lpstr>Student Feedback</vt:lpstr>
      <vt:lpstr>Student Feedback</vt:lpstr>
      <vt:lpstr>Conclusion : Not only do participants enjoy the book club, but it also helps to: </vt:lpstr>
      <vt:lpstr>My advice :</vt:lpstr>
      <vt:lpstr> Thank you for your interest !                                             Elizabeth                        karvonen@dyellin.ac.il        </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David Yellin College English Book Club</dc:title>
  <dc:creator>אליזבת קרוונן</dc:creator>
  <cp:lastModifiedBy>Eliezer Mandalman</cp:lastModifiedBy>
  <cp:revision>55</cp:revision>
  <dcterms:created xsi:type="dcterms:W3CDTF">2016-05-31T05:29:03Z</dcterms:created>
  <dcterms:modified xsi:type="dcterms:W3CDTF">2016-07-14T17:43:08Z</dcterms:modified>
</cp:coreProperties>
</file>