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348" r:id="rId3"/>
    <p:sldId id="349" r:id="rId4"/>
    <p:sldId id="265" r:id="rId5"/>
    <p:sldId id="350" r:id="rId6"/>
    <p:sldId id="351" r:id="rId7"/>
    <p:sldId id="266" r:id="rId8"/>
    <p:sldId id="267" r:id="rId9"/>
    <p:sldId id="352" r:id="rId10"/>
    <p:sldId id="300" r:id="rId11"/>
    <p:sldId id="299" r:id="rId12"/>
    <p:sldId id="354" r:id="rId13"/>
    <p:sldId id="301" r:id="rId14"/>
    <p:sldId id="353" r:id="rId15"/>
    <p:sldId id="336" r:id="rId16"/>
    <p:sldId id="355" r:id="rId17"/>
    <p:sldId id="356" r:id="rId18"/>
    <p:sldId id="330" r:id="rId19"/>
    <p:sldId id="357" r:id="rId20"/>
    <p:sldId id="360" r:id="rId21"/>
    <p:sldId id="358" r:id="rId22"/>
    <p:sldId id="298" r:id="rId23"/>
    <p:sldId id="359" r:id="rId24"/>
    <p:sldId id="347" r:id="rId25"/>
    <p:sldId id="34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08">
          <p15:clr>
            <a:srgbClr val="A4A3A4"/>
          </p15:clr>
        </p15:guide>
        <p15:guide id="2" pos="30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cu Gisbert Aguilar" initials="MG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1" autoAdjust="0"/>
    <p:restoredTop sz="94674"/>
  </p:normalViewPr>
  <p:slideViewPr>
    <p:cSldViewPr snapToObjects="1" showGuides="1">
      <p:cViewPr varScale="1">
        <p:scale>
          <a:sx n="68" d="100"/>
          <a:sy n="68" d="100"/>
        </p:scale>
        <p:origin x="-1482" y="-96"/>
      </p:cViewPr>
      <p:guideLst>
        <p:guide orient="horz" pos="2208"/>
        <p:guide pos="302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77A8A28-5155-1542-B4EC-25D6BD1C8CF1}" type="datetimeFigureOut">
              <a:rPr lang="en-US" smtClean="0"/>
              <a:pPr/>
              <a:t>14/07/2016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EF34D-6261-9946-BBB0-8ABB247D65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A8A28-5155-1542-B4EC-25D6BD1C8CF1}" type="datetimeFigureOut">
              <a:rPr lang="en-US" smtClean="0"/>
              <a:pPr/>
              <a:t>14/07/2016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7EF34D-6261-9946-BBB0-8ABB247D65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macmillandictionary.com/red-word-game/"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www.phrasesinenglish.org/searchBNC.html" TargetMode="External"/><Relationship Id="rId4" Type="http://schemas.openxmlformats.org/officeDocument/2006/relationships/hyperlink" Target="http://www.lextutor.ca/freq/train/"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exicallab.com/category/resources/exploiting-exercises/"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mailto:hugh@londonlanguagelab.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macmillandictionary.com/" TargetMode="External"/><Relationship Id="rId2" Type="http://schemas.openxmlformats.org/officeDocument/2006/relationships/hyperlink" Target="http://www.phrasesinenglish.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p:cNvSpPr>
            <a:spLocks noGrp="1"/>
          </p:cNvSpPr>
          <p:nvPr>
            <p:ph type="subTitle" idx="1"/>
          </p:nvPr>
        </p:nvSpPr>
        <p:spPr>
          <a:xfrm>
            <a:off x="1335088" y="2601913"/>
            <a:ext cx="6472237" cy="1654175"/>
          </a:xfrm>
        </p:spPr>
        <p:txBody>
          <a:bodyPr/>
          <a:lstStyle/>
          <a:p>
            <a:pPr eaLnBrk="1" hangingPunct="1"/>
            <a:r>
              <a:rPr lang="en-US" sz="4400" b="1" dirty="0" smtClean="0">
                <a:solidFill>
                  <a:schemeClr val="tx1"/>
                </a:solidFill>
                <a:latin typeface="TheSerif 5C-Caps" pitchFamily="-109" charset="0"/>
                <a:ea typeface="TheSerif 5C-Caps" pitchFamily="-109" charset="0"/>
                <a:cs typeface="TheSerif 5C-Caps" pitchFamily="-109" charset="0"/>
              </a:rPr>
              <a:t>Language-focused TD</a:t>
            </a:r>
            <a:endParaRPr lang="en-US" b="1" dirty="0" smtClean="0">
              <a:solidFill>
                <a:schemeClr val="tx1"/>
              </a:solidFill>
            </a:endParaRPr>
          </a:p>
        </p:txBody>
      </p:sp>
      <p:pic>
        <p:nvPicPr>
          <p:cNvPr id="6" name="Picture 5"/>
          <p:cNvPicPr>
            <a:picLocks noChangeAspect="1"/>
          </p:cNvPicPr>
          <p:nvPr/>
        </p:nvPicPr>
        <p:blipFill>
          <a:blip r:embed="rId2"/>
          <a:stretch>
            <a:fillRect/>
          </a:stretch>
        </p:blipFill>
        <p:spPr>
          <a:xfrm>
            <a:off x="6477000" y="6123602"/>
            <a:ext cx="2438400" cy="5124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328" y="1268760"/>
            <a:ext cx="6984776" cy="3908762"/>
          </a:xfrm>
          <a:prstGeom prst="rect">
            <a:avLst/>
          </a:prstGeom>
          <a:noFill/>
        </p:spPr>
        <p:txBody>
          <a:bodyPr wrap="square" rtlCol="0">
            <a:spAutoFit/>
          </a:bodyPr>
          <a:lstStyle/>
          <a:p>
            <a:r>
              <a:rPr lang="en-US" sz="2800" b="1" dirty="0" smtClean="0"/>
              <a:t>Cognitive load for responsive methodologies</a:t>
            </a:r>
          </a:p>
          <a:p>
            <a:endParaRPr lang="en-US" sz="2000" dirty="0" smtClean="0"/>
          </a:p>
          <a:p>
            <a:pPr marL="342900" indent="-342900">
              <a:buFont typeface="Arial"/>
              <a:buChar char="•"/>
            </a:pPr>
            <a:r>
              <a:rPr lang="en-US" sz="2000" dirty="0" smtClean="0"/>
              <a:t>Hear the student</a:t>
            </a:r>
          </a:p>
          <a:p>
            <a:pPr marL="342900" indent="-342900">
              <a:buFont typeface="Arial"/>
              <a:buChar char="•"/>
            </a:pPr>
            <a:r>
              <a:rPr lang="en-US" sz="2000" dirty="0" smtClean="0"/>
              <a:t>Understand what they want to say / write</a:t>
            </a:r>
          </a:p>
          <a:p>
            <a:pPr marL="342900" indent="-342900">
              <a:buFont typeface="Arial"/>
              <a:buChar char="•"/>
            </a:pPr>
            <a:r>
              <a:rPr lang="en-US" sz="2000" dirty="0" err="1" smtClean="0"/>
              <a:t>Recognise</a:t>
            </a:r>
            <a:r>
              <a:rPr lang="en-US" sz="2000" dirty="0" smtClean="0"/>
              <a:t> the error or gap in their language</a:t>
            </a:r>
          </a:p>
          <a:p>
            <a:pPr marL="342900" indent="-342900">
              <a:buFont typeface="Arial"/>
              <a:buChar char="•"/>
            </a:pPr>
            <a:r>
              <a:rPr lang="en-US" sz="2000" dirty="0"/>
              <a:t>Give the </a:t>
            </a:r>
            <a:r>
              <a:rPr lang="en-US" sz="2000" dirty="0" smtClean="0"/>
              <a:t>‘correct</a:t>
            </a:r>
            <a:r>
              <a:rPr lang="en-US" sz="2000" dirty="0"/>
              <a:t>’ </a:t>
            </a:r>
            <a:r>
              <a:rPr lang="en-US" sz="2000" dirty="0" smtClean="0"/>
              <a:t>example</a:t>
            </a:r>
          </a:p>
          <a:p>
            <a:pPr marL="342900" indent="-342900">
              <a:buFont typeface="Arial"/>
              <a:buChar char="•"/>
            </a:pPr>
            <a:r>
              <a:rPr lang="en-US" sz="2000" dirty="0" smtClean="0"/>
              <a:t>Explain / check why one is incorrect and the other correct</a:t>
            </a:r>
          </a:p>
          <a:p>
            <a:pPr marL="342900" indent="-342900">
              <a:buFont typeface="Arial"/>
              <a:buChar char="•"/>
            </a:pPr>
            <a:r>
              <a:rPr lang="en-US" sz="2000" dirty="0" smtClean="0"/>
              <a:t>Give further examples of the ‘new’ language</a:t>
            </a:r>
          </a:p>
          <a:p>
            <a:pPr marL="342900" indent="-342900">
              <a:buFont typeface="Arial"/>
              <a:buChar char="•"/>
            </a:pPr>
            <a:r>
              <a:rPr lang="en-US" sz="2000" dirty="0" smtClean="0"/>
              <a:t>Provide some further practice</a:t>
            </a:r>
          </a:p>
          <a:p>
            <a:pPr marL="342900" indent="-342900">
              <a:buFont typeface="Arial"/>
              <a:buChar char="•"/>
            </a:pPr>
            <a:r>
              <a:rPr lang="en-US" sz="2000" dirty="0" smtClean="0"/>
              <a:t>Recall it for revision at a later date</a:t>
            </a:r>
          </a:p>
          <a:p>
            <a:endParaRPr lang="en-US" sz="2000" b="1" dirty="0" smtClean="0"/>
          </a:p>
          <a:p>
            <a:r>
              <a:rPr lang="en-US" sz="2000" b="1" dirty="0" smtClean="0"/>
              <a:t>Do it for all individual students?!</a:t>
            </a:r>
            <a:endParaRPr lang="en-US" sz="3200" b="1" dirty="0"/>
          </a:p>
        </p:txBody>
      </p:sp>
      <p:pic>
        <p:nvPicPr>
          <p:cNvPr id="4" name="Picture 3"/>
          <p:cNvPicPr>
            <a:picLocks noChangeAspect="1"/>
          </p:cNvPicPr>
          <p:nvPr/>
        </p:nvPicPr>
        <p:blipFill>
          <a:blip r:embed="rId2"/>
          <a:stretch>
            <a:fillRect/>
          </a:stretch>
        </p:blipFill>
        <p:spPr>
          <a:xfrm>
            <a:off x="6477000" y="6116996"/>
            <a:ext cx="2438400" cy="51240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ChangeArrowheads="1"/>
          </p:cNvSpPr>
          <p:nvPr/>
        </p:nvSpPr>
        <p:spPr bwMode="auto">
          <a:xfrm>
            <a:off x="1403648" y="2022232"/>
            <a:ext cx="6840760" cy="1938992"/>
          </a:xfrm>
          <a:prstGeom prst="rect">
            <a:avLst/>
          </a:prstGeom>
          <a:noFill/>
          <a:ln w="9525">
            <a:noFill/>
            <a:miter lim="800000"/>
            <a:headEnd/>
            <a:tailEnd/>
          </a:ln>
        </p:spPr>
        <p:txBody>
          <a:bodyPr wrap="square">
            <a:prstTxWarp prst="textNoShape">
              <a:avLst/>
            </a:prstTxWarp>
            <a:spAutoFit/>
          </a:bodyPr>
          <a:lstStyle/>
          <a:p>
            <a:pPr>
              <a:spcBef>
                <a:spcPct val="0"/>
              </a:spcBef>
              <a:buFont typeface="Arial" charset="0"/>
              <a:buNone/>
            </a:pPr>
            <a:r>
              <a:rPr lang="en-US" sz="2400" dirty="0">
                <a:ea typeface="ＭＳ Ｐゴシック" charset="0"/>
                <a:cs typeface="ＭＳ Ｐゴシック" charset="0"/>
              </a:rPr>
              <a:t>The final aim of reduced the juvenile crime is to help also the parents of the sons, because in some times when the boy or girl behave badly is because in </a:t>
            </a:r>
            <a:r>
              <a:rPr lang="en-US" sz="2400" dirty="0" smtClean="0">
                <a:ea typeface="ＭＳ Ｐゴシック" charset="0"/>
                <a:cs typeface="ＭＳ Ｐゴシック" charset="0"/>
              </a:rPr>
              <a:t>his / her </a:t>
            </a:r>
            <a:r>
              <a:rPr lang="en-US" sz="2400" dirty="0">
                <a:ea typeface="ＭＳ Ｐゴシック" charset="0"/>
                <a:cs typeface="ＭＳ Ｐゴシック" charset="0"/>
              </a:rPr>
              <a:t>family he or she is having personal problems like drink, drugs, or mistreat.</a:t>
            </a:r>
          </a:p>
        </p:txBody>
      </p:sp>
      <p:pic>
        <p:nvPicPr>
          <p:cNvPr id="3" name="Picture 2"/>
          <p:cNvPicPr>
            <a:picLocks noChangeAspect="1"/>
          </p:cNvPicPr>
          <p:nvPr/>
        </p:nvPicPr>
        <p:blipFill>
          <a:blip r:embed="rId2"/>
          <a:stretch>
            <a:fillRect/>
          </a:stretch>
        </p:blipFill>
        <p:spPr>
          <a:xfrm>
            <a:off x="6477000" y="6116996"/>
            <a:ext cx="2438400" cy="51240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196752"/>
            <a:ext cx="7128792" cy="3847208"/>
          </a:xfrm>
          <a:prstGeom prst="rect">
            <a:avLst/>
          </a:prstGeom>
          <a:noFill/>
        </p:spPr>
        <p:txBody>
          <a:bodyPr wrap="square" rtlCol="0">
            <a:spAutoFit/>
          </a:bodyPr>
          <a:lstStyle/>
          <a:p>
            <a:r>
              <a:rPr lang="en-US" sz="3200" b="1" dirty="0" smtClean="0"/>
              <a:t>Issues for responsive methodologies</a:t>
            </a:r>
          </a:p>
          <a:p>
            <a:endParaRPr lang="en-US" sz="3200" b="1" dirty="0"/>
          </a:p>
          <a:p>
            <a:pPr marL="285750" indent="-285750">
              <a:buFont typeface="Arial"/>
              <a:buChar char="•"/>
            </a:pPr>
            <a:r>
              <a:rPr lang="en-US" dirty="0" smtClean="0">
                <a:ea typeface="ＭＳ Ｐゴシック" charset="0"/>
                <a:cs typeface="ＭＳ Ｐゴシック" charset="0"/>
              </a:rPr>
              <a:t>We tend to focus on 'errors' that we have been primed to notice: verb phrase grammar and simple errors</a:t>
            </a:r>
          </a:p>
          <a:p>
            <a:pPr marL="285750" indent="-285750">
              <a:buFont typeface="Arial"/>
              <a:buChar char="•"/>
            </a:pPr>
            <a:r>
              <a:rPr lang="en-US" dirty="0" smtClean="0">
                <a:ea typeface="ＭＳ Ｐゴシック" charset="0"/>
                <a:cs typeface="ＭＳ Ｐゴシック" charset="0"/>
              </a:rPr>
              <a:t>We will focus and exemplify things we have seen taught and taught ourselves before: often from </a:t>
            </a:r>
            <a:r>
              <a:rPr lang="en-US" dirty="0" err="1" smtClean="0">
                <a:ea typeface="ＭＳ Ｐゴシック" charset="0"/>
                <a:cs typeface="ＭＳ Ｐゴシック" charset="0"/>
              </a:rPr>
              <a:t>coursebooks</a:t>
            </a:r>
            <a:r>
              <a:rPr lang="en-US" dirty="0" smtClean="0">
                <a:ea typeface="ＭＳ Ｐゴシック" charset="0"/>
                <a:cs typeface="ＭＳ Ｐゴシック" charset="0"/>
              </a:rPr>
              <a:t>!</a:t>
            </a:r>
          </a:p>
          <a:p>
            <a:pPr marL="285750" indent="-285750">
              <a:buFont typeface="Arial"/>
              <a:buChar char="•"/>
            </a:pPr>
            <a:r>
              <a:rPr lang="en-US" dirty="0" smtClean="0">
                <a:ea typeface="ＭＳ Ｐゴシック" charset="0"/>
                <a:cs typeface="ＭＳ Ｐゴシック" charset="0"/>
              </a:rPr>
              <a:t>Our </a:t>
            </a:r>
            <a:r>
              <a:rPr lang="en-US" dirty="0" err="1" smtClean="0">
                <a:ea typeface="ＭＳ Ｐゴシック" charset="0"/>
                <a:cs typeface="ＭＳ Ｐゴシック" charset="0"/>
              </a:rPr>
              <a:t>coursebook</a:t>
            </a:r>
            <a:r>
              <a:rPr lang="en-US" dirty="0" smtClean="0">
                <a:ea typeface="ＭＳ Ｐゴシック" charset="0"/>
                <a:cs typeface="ＭＳ Ｐゴシック" charset="0"/>
              </a:rPr>
              <a:t> writers are often similarly primed</a:t>
            </a:r>
          </a:p>
          <a:p>
            <a:pPr marL="285750" indent="-285750">
              <a:buFont typeface="Arial"/>
              <a:buChar char="•"/>
            </a:pPr>
            <a:r>
              <a:rPr lang="en-US" dirty="0" smtClean="0">
                <a:ea typeface="ＭＳ Ｐゴシック" charset="0"/>
                <a:cs typeface="ＭＳ Ｐゴシック" charset="0"/>
              </a:rPr>
              <a:t>If we believe lexis and exemplifying natural usage is important, we need to attend to it </a:t>
            </a:r>
            <a:r>
              <a:rPr lang="en-US" i="1" dirty="0" smtClean="0">
                <a:ea typeface="ＭＳ Ｐゴシック" charset="0"/>
                <a:cs typeface="ＭＳ Ｐゴシック" charset="0"/>
              </a:rPr>
              <a:t>outside class </a:t>
            </a:r>
            <a:r>
              <a:rPr lang="en-US" dirty="0" smtClean="0">
                <a:ea typeface="ＭＳ Ｐゴシック" charset="0"/>
                <a:cs typeface="ＭＳ Ｐゴシック" charset="0"/>
              </a:rPr>
              <a:t>– as exemplifying is DIFFICULT </a:t>
            </a:r>
          </a:p>
          <a:p>
            <a:pPr marL="285750" indent="-285750">
              <a:buFont typeface="Arial"/>
              <a:buChar char="•"/>
            </a:pPr>
            <a:r>
              <a:rPr lang="en-US" dirty="0" smtClean="0">
                <a:ea typeface="ＭＳ Ｐゴシック" charset="0"/>
                <a:cs typeface="ＭＳ Ｐゴシック" charset="0"/>
              </a:rPr>
              <a:t>Becoming good at 'Dogme' may mean training to use coursebooks better - as well as writing better coursebooks! (</a:t>
            </a:r>
            <a:r>
              <a:rPr lang="en-US" dirty="0" smtClean="0">
                <a:solidFill>
                  <a:srgbClr val="FF0000"/>
                </a:solidFill>
                <a:ea typeface="ＭＳ Ｐゴシック" charset="0"/>
                <a:cs typeface="ＭＳ Ｐゴシック" charset="0"/>
              </a:rPr>
              <a:t>The heavens opened</a:t>
            </a:r>
            <a:r>
              <a:rPr lang="en-US" dirty="0" smtClean="0">
                <a:ea typeface="ＭＳ Ｐゴシック" charset="0"/>
                <a:cs typeface="ＭＳ Ｐゴシック" charset="0"/>
              </a:rPr>
              <a:t>)</a:t>
            </a:r>
          </a:p>
          <a:p>
            <a:endParaRPr lang="en-US" b="1" dirty="0"/>
          </a:p>
        </p:txBody>
      </p:sp>
      <p:pic>
        <p:nvPicPr>
          <p:cNvPr id="4" name="Picture 3"/>
          <p:cNvPicPr>
            <a:picLocks noChangeAspect="1"/>
          </p:cNvPicPr>
          <p:nvPr/>
        </p:nvPicPr>
        <p:blipFill>
          <a:blip r:embed="rId2"/>
          <a:stretch>
            <a:fillRect/>
          </a:stretch>
        </p:blipFill>
        <p:spPr>
          <a:xfrm>
            <a:off x="6477000" y="6116996"/>
            <a:ext cx="2438400" cy="512404"/>
          </a:xfrm>
          <a:prstGeom prst="rect">
            <a:avLst/>
          </a:prstGeom>
        </p:spPr>
      </p:pic>
    </p:spTree>
    <p:extLst>
      <p:ext uri="{BB962C8B-B14F-4D97-AF65-F5344CB8AC3E}">
        <p14:creationId xmlns:p14="http://schemas.microsoft.com/office/powerpoint/2010/main" xmlns="" val="651038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340768"/>
            <a:ext cx="6912768" cy="3877985"/>
          </a:xfrm>
          <a:prstGeom prst="rect">
            <a:avLst/>
          </a:prstGeom>
          <a:noFill/>
        </p:spPr>
        <p:txBody>
          <a:bodyPr wrap="square" rtlCol="0">
            <a:spAutoFit/>
          </a:bodyPr>
          <a:lstStyle/>
          <a:p>
            <a:r>
              <a:rPr lang="en-US" sz="3200" b="1" dirty="0" smtClean="0"/>
              <a:t>Training and development</a:t>
            </a:r>
          </a:p>
          <a:p>
            <a:endParaRPr lang="en-US" sz="2200" b="1" dirty="0" smtClean="0"/>
          </a:p>
          <a:p>
            <a:pPr marL="342900" indent="-342900">
              <a:buFont typeface="Arial"/>
              <a:buChar char="•"/>
            </a:pPr>
            <a:r>
              <a:rPr lang="en-US" sz="2400" dirty="0" smtClean="0"/>
              <a:t>Reflect lexical nature of language</a:t>
            </a:r>
          </a:p>
          <a:p>
            <a:pPr marL="342900" indent="-342900">
              <a:buFont typeface="Arial"/>
              <a:buChar char="•"/>
            </a:pPr>
            <a:r>
              <a:rPr lang="en-US" sz="2400" dirty="0" smtClean="0"/>
              <a:t>Planning focus on lexis</a:t>
            </a:r>
          </a:p>
          <a:p>
            <a:pPr marL="342900" indent="-342900">
              <a:buFont typeface="Arial"/>
              <a:buChar char="•"/>
            </a:pPr>
            <a:r>
              <a:rPr lang="en-US" sz="2400" dirty="0" smtClean="0"/>
              <a:t>Observation focusing on responsiveness and new language – not necessarily only on aims</a:t>
            </a:r>
          </a:p>
          <a:p>
            <a:pPr marL="342900" indent="-342900">
              <a:buFont typeface="Arial"/>
              <a:buChar char="•"/>
            </a:pPr>
            <a:r>
              <a:rPr lang="en-US" sz="2400" dirty="0" smtClean="0"/>
              <a:t>T Development on noticing and exploiting language</a:t>
            </a:r>
          </a:p>
          <a:p>
            <a:r>
              <a:rPr lang="en-US" sz="2400" dirty="0"/>
              <a:t>	- in vocab / grammar exercises</a:t>
            </a:r>
          </a:p>
          <a:p>
            <a:r>
              <a:rPr lang="en-US" sz="2400" dirty="0" smtClean="0"/>
              <a:t>	- </a:t>
            </a:r>
            <a:r>
              <a:rPr lang="en-US" sz="2400" dirty="0"/>
              <a:t>in reading / </a:t>
            </a:r>
            <a:r>
              <a:rPr lang="en-US" sz="2400" dirty="0" smtClean="0"/>
              <a:t>texts</a:t>
            </a:r>
          </a:p>
          <a:p>
            <a:r>
              <a:rPr lang="en-US" sz="2400" dirty="0"/>
              <a:t>	</a:t>
            </a:r>
            <a:r>
              <a:rPr lang="en-US" sz="2400" dirty="0" smtClean="0"/>
              <a:t>- in what students say	</a:t>
            </a:r>
          </a:p>
        </p:txBody>
      </p:sp>
      <p:pic>
        <p:nvPicPr>
          <p:cNvPr id="3" name="Picture 2"/>
          <p:cNvPicPr>
            <a:picLocks noChangeAspect="1"/>
          </p:cNvPicPr>
          <p:nvPr/>
        </p:nvPicPr>
        <p:blipFill>
          <a:blip r:embed="rId2"/>
          <a:stretch>
            <a:fillRect/>
          </a:stretch>
        </p:blipFill>
        <p:spPr>
          <a:xfrm>
            <a:off x="6477000" y="6116996"/>
            <a:ext cx="2438400" cy="51240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77000" y="6116996"/>
            <a:ext cx="2438400" cy="512404"/>
          </a:xfrm>
          <a:prstGeom prst="rect">
            <a:avLst/>
          </a:prstGeom>
        </p:spPr>
      </p:pic>
      <p:sp>
        <p:nvSpPr>
          <p:cNvPr id="3" name="Rectangle 2"/>
          <p:cNvSpPr/>
          <p:nvPr/>
        </p:nvSpPr>
        <p:spPr>
          <a:xfrm>
            <a:off x="2411760" y="2735759"/>
            <a:ext cx="3023592" cy="1785104"/>
          </a:xfrm>
          <a:prstGeom prst="rect">
            <a:avLst/>
          </a:prstGeom>
        </p:spPr>
        <p:txBody>
          <a:bodyPr wrap="square">
            <a:spAutoFit/>
          </a:bodyPr>
          <a:lstStyle/>
          <a:p>
            <a:r>
              <a:rPr lang="en-US" sz="2200" dirty="0" smtClean="0">
                <a:hlinkClick r:id="rId3"/>
              </a:rPr>
              <a:t>Macmillan Dictionary</a:t>
            </a:r>
            <a:endParaRPr lang="en-US" sz="2200" dirty="0" smtClean="0"/>
          </a:p>
          <a:p>
            <a:r>
              <a:rPr lang="en-US" sz="2200" dirty="0" smtClean="0">
                <a:hlinkClick r:id="rId4"/>
              </a:rPr>
              <a:t>Compleat Lexical tutor</a:t>
            </a:r>
            <a:endParaRPr lang="en-US" sz="2200" dirty="0" smtClean="0"/>
          </a:p>
          <a:p>
            <a:r>
              <a:rPr lang="en-US" sz="2200" dirty="0" smtClean="0">
                <a:hlinkClick r:id="rId5"/>
              </a:rPr>
              <a:t>phrasesinenglish.org</a:t>
            </a:r>
            <a:endParaRPr lang="en-US" sz="2200" dirty="0" smtClean="0"/>
          </a:p>
          <a:p>
            <a:endParaRPr lang="en-US" sz="2200" dirty="0"/>
          </a:p>
          <a:p>
            <a:r>
              <a:rPr lang="en-US" sz="2200" dirty="0" smtClean="0"/>
              <a:t>What’s more common?</a:t>
            </a:r>
            <a:endParaRPr lang="en-US" sz="2200" dirty="0"/>
          </a:p>
        </p:txBody>
      </p:sp>
      <p:sp>
        <p:nvSpPr>
          <p:cNvPr id="4" name="TextBox 3"/>
          <p:cNvSpPr txBox="1"/>
          <p:nvPr/>
        </p:nvSpPr>
        <p:spPr>
          <a:xfrm>
            <a:off x="2411760" y="2209800"/>
            <a:ext cx="2438400" cy="430887"/>
          </a:xfrm>
          <a:prstGeom prst="rect">
            <a:avLst/>
          </a:prstGeom>
          <a:noFill/>
        </p:spPr>
        <p:txBody>
          <a:bodyPr wrap="square" rtlCol="0">
            <a:spAutoFit/>
          </a:bodyPr>
          <a:lstStyle/>
          <a:p>
            <a:r>
              <a:rPr lang="en-US" sz="2200" dirty="0" smtClean="0">
                <a:solidFill>
                  <a:srgbClr val="FF0000"/>
                </a:solidFill>
              </a:rPr>
              <a:t>Frequency training</a:t>
            </a:r>
            <a:endParaRPr lang="en-US" sz="2200" dirty="0">
              <a:solidFill>
                <a:srgbClr val="FF0000"/>
              </a:solidFill>
            </a:endParaRPr>
          </a:p>
        </p:txBody>
      </p:sp>
    </p:spTree>
    <p:extLst>
      <p:ext uri="{BB962C8B-B14F-4D97-AF65-F5344CB8AC3E}">
        <p14:creationId xmlns:p14="http://schemas.microsoft.com/office/powerpoint/2010/main" xmlns="" val="53072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764704"/>
            <a:ext cx="7128792" cy="4493537"/>
          </a:xfrm>
          <a:prstGeom prst="rect">
            <a:avLst/>
          </a:prstGeom>
          <a:noFill/>
        </p:spPr>
        <p:txBody>
          <a:bodyPr wrap="square" rtlCol="0">
            <a:spAutoFit/>
          </a:bodyPr>
          <a:lstStyle/>
          <a:p>
            <a:r>
              <a:rPr lang="en-US" sz="2200" b="1" dirty="0" smtClean="0"/>
              <a:t>Vocabulary exercises</a:t>
            </a:r>
            <a:endParaRPr lang="en-US" sz="2200" dirty="0" smtClean="0"/>
          </a:p>
          <a:p>
            <a:endParaRPr lang="en-US" sz="2200" b="1" dirty="0"/>
          </a:p>
          <a:p>
            <a:r>
              <a:rPr lang="en-US" sz="2200" dirty="0" smtClean="0">
                <a:solidFill>
                  <a:srgbClr val="FF0000"/>
                </a:solidFill>
              </a:rPr>
              <a:t>Single-word </a:t>
            </a:r>
            <a:r>
              <a:rPr lang="en-US" sz="2200" dirty="0">
                <a:solidFill>
                  <a:srgbClr val="FF0000"/>
                </a:solidFill>
              </a:rPr>
              <a:t>exercises</a:t>
            </a:r>
          </a:p>
          <a:p>
            <a:pPr marL="342900" indent="-342900">
              <a:buFontTx/>
              <a:buChar char="-"/>
            </a:pPr>
            <a:r>
              <a:rPr lang="en-US" sz="2200" dirty="0"/>
              <a:t>Think of collocations to give / elicit</a:t>
            </a:r>
          </a:p>
          <a:p>
            <a:pPr marL="342900" indent="-342900">
              <a:buFontTx/>
              <a:buChar char="-"/>
            </a:pPr>
            <a:r>
              <a:rPr lang="en-US" sz="2200" dirty="0"/>
              <a:t>Questions to ask vocab</a:t>
            </a:r>
          </a:p>
          <a:p>
            <a:r>
              <a:rPr lang="en-US" sz="2200" dirty="0" smtClean="0">
                <a:solidFill>
                  <a:srgbClr val="FF0000"/>
                </a:solidFill>
              </a:rPr>
              <a:t>Collocation </a:t>
            </a:r>
            <a:r>
              <a:rPr lang="en-US" sz="2200" dirty="0">
                <a:solidFill>
                  <a:srgbClr val="FF0000"/>
                </a:solidFill>
              </a:rPr>
              <a:t>exercises</a:t>
            </a:r>
          </a:p>
          <a:p>
            <a:pPr marL="342900" indent="-342900">
              <a:buFontTx/>
              <a:buChar char="-"/>
            </a:pPr>
            <a:r>
              <a:rPr lang="en-US" sz="2200" dirty="0"/>
              <a:t>Collocates of the </a:t>
            </a:r>
            <a:r>
              <a:rPr lang="en-US" sz="2200" dirty="0" smtClean="0"/>
              <a:t>collocations</a:t>
            </a:r>
          </a:p>
          <a:p>
            <a:pPr marL="342900" indent="-342900">
              <a:buFontTx/>
              <a:buChar char="-"/>
            </a:pPr>
            <a:r>
              <a:rPr lang="en-US" sz="2200" dirty="0" smtClean="0"/>
              <a:t>Example sentences / dialogues</a:t>
            </a:r>
          </a:p>
          <a:p>
            <a:pPr marL="342900" indent="-342900">
              <a:buFontTx/>
              <a:buChar char="-"/>
            </a:pPr>
            <a:r>
              <a:rPr lang="en-US" sz="2200" dirty="0" smtClean="0"/>
              <a:t>Stories based on one or more collocation</a:t>
            </a:r>
            <a:endParaRPr lang="en-US" sz="2200" dirty="0"/>
          </a:p>
          <a:p>
            <a:r>
              <a:rPr lang="en-US" sz="2200" dirty="0" smtClean="0">
                <a:solidFill>
                  <a:srgbClr val="FF0000"/>
                </a:solidFill>
              </a:rPr>
              <a:t>Whole sentence exercises</a:t>
            </a:r>
          </a:p>
          <a:p>
            <a:pPr marL="342900" indent="-342900">
              <a:buFontTx/>
              <a:buChar char="-"/>
            </a:pPr>
            <a:r>
              <a:rPr lang="en-US" sz="2200" dirty="0" smtClean="0"/>
              <a:t>Think of before </a:t>
            </a:r>
            <a:r>
              <a:rPr lang="en-US" sz="2200" dirty="0"/>
              <a:t>/ after </a:t>
            </a:r>
            <a:r>
              <a:rPr lang="en-US" sz="2200" dirty="0" smtClean="0"/>
              <a:t>sentences (When? Why? Who to?)</a:t>
            </a:r>
            <a:endParaRPr lang="en-US" sz="2200" dirty="0"/>
          </a:p>
          <a:p>
            <a:pPr marL="342900" indent="-342900">
              <a:buFontTx/>
              <a:buChar char="-"/>
            </a:pPr>
            <a:r>
              <a:rPr lang="en-US" sz="2200" dirty="0" smtClean="0"/>
              <a:t>Notice grammar or re-usable chunks</a:t>
            </a:r>
          </a:p>
          <a:p>
            <a:pPr marL="342900" indent="-342900">
              <a:buFontTx/>
              <a:buChar char="-"/>
            </a:pPr>
            <a:r>
              <a:rPr lang="en-US" sz="2200" dirty="0" smtClean="0"/>
              <a:t>Notice other useful vocab</a:t>
            </a:r>
          </a:p>
        </p:txBody>
      </p:sp>
      <p:pic>
        <p:nvPicPr>
          <p:cNvPr id="3" name="Picture 2"/>
          <p:cNvPicPr>
            <a:picLocks noChangeAspect="1"/>
          </p:cNvPicPr>
          <p:nvPr/>
        </p:nvPicPr>
        <p:blipFill>
          <a:blip r:embed="rId2"/>
          <a:stretch>
            <a:fillRect/>
          </a:stretch>
        </p:blipFill>
        <p:spPr>
          <a:xfrm>
            <a:off x="6477000" y="6116996"/>
            <a:ext cx="2438400" cy="51240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1484784"/>
            <a:ext cx="6840760" cy="3989040"/>
          </a:xfrm>
        </p:spPr>
        <p:txBody>
          <a:bodyPr>
            <a:normAutofit/>
          </a:bodyPr>
          <a:lstStyle/>
          <a:p>
            <a:pPr marL="0" indent="0">
              <a:buNone/>
            </a:pPr>
            <a:r>
              <a:rPr lang="en-GB" b="1" dirty="0"/>
              <a:t>A </a:t>
            </a:r>
            <a:r>
              <a:rPr lang="en-GB" b="1" dirty="0" smtClean="0"/>
              <a:t>single-word </a:t>
            </a:r>
            <a:r>
              <a:rPr lang="en-GB" b="1" dirty="0"/>
              <a:t>exercise</a:t>
            </a:r>
          </a:p>
          <a:p>
            <a:pPr marL="0" indent="0">
              <a:buNone/>
            </a:pPr>
            <a:endParaRPr lang="en-GB" sz="2400" dirty="0" smtClean="0"/>
          </a:p>
          <a:p>
            <a:pPr marL="0" indent="0">
              <a:buNone/>
            </a:pPr>
            <a:r>
              <a:rPr lang="en-GB" sz="2400" dirty="0" smtClean="0"/>
              <a:t>- rebuild / reconstruct / remake / </a:t>
            </a:r>
            <a:r>
              <a:rPr lang="en-GB" sz="2400" strike="sngStrike" dirty="0" smtClean="0"/>
              <a:t>re-erect</a:t>
            </a:r>
          </a:p>
          <a:p>
            <a:pPr marL="0" indent="0">
              <a:buNone/>
            </a:pPr>
            <a:r>
              <a:rPr lang="en-GB" sz="2400" dirty="0" smtClean="0"/>
              <a:t>- reconsider / </a:t>
            </a:r>
            <a:r>
              <a:rPr lang="en-GB" sz="2400" strike="sngStrike" dirty="0" err="1" smtClean="0"/>
              <a:t>recontemplate</a:t>
            </a:r>
            <a:r>
              <a:rPr lang="en-GB" sz="2400" dirty="0" smtClean="0"/>
              <a:t> / re-examine / rethink </a:t>
            </a:r>
          </a:p>
          <a:p>
            <a:pPr marL="0" indent="0">
              <a:buNone/>
            </a:pPr>
            <a:r>
              <a:rPr lang="en-GB" sz="2400" dirty="0" smtClean="0"/>
              <a:t>- </a:t>
            </a:r>
            <a:r>
              <a:rPr lang="en-GB" sz="2400" strike="sngStrike" dirty="0" smtClean="0"/>
              <a:t>recopy</a:t>
            </a:r>
            <a:r>
              <a:rPr lang="en-GB" sz="2400" dirty="0" smtClean="0"/>
              <a:t> / redraft / reword / rewrite</a:t>
            </a:r>
          </a:p>
          <a:p>
            <a:pPr>
              <a:buFontTx/>
              <a:buChar char="-"/>
            </a:pPr>
            <a:endParaRPr lang="en-GB" dirty="0"/>
          </a:p>
          <a:p>
            <a:pPr marL="0" indent="0">
              <a:buNone/>
            </a:pPr>
            <a:r>
              <a:rPr lang="en-GB" sz="2800" dirty="0" smtClean="0">
                <a:solidFill>
                  <a:srgbClr val="FF0000"/>
                </a:solidFill>
              </a:rPr>
              <a:t>Think of collocations for the words.</a:t>
            </a:r>
            <a:endParaRPr lang="en-GB" sz="2400" dirty="0"/>
          </a:p>
        </p:txBody>
      </p:sp>
      <p:pic>
        <p:nvPicPr>
          <p:cNvPr id="4" name="Picture 3"/>
          <p:cNvPicPr>
            <a:picLocks noChangeAspect="1"/>
          </p:cNvPicPr>
          <p:nvPr/>
        </p:nvPicPr>
        <p:blipFill>
          <a:blip r:embed="rId2"/>
          <a:stretch>
            <a:fillRect/>
          </a:stretch>
        </p:blipFill>
        <p:spPr>
          <a:xfrm>
            <a:off x="6477000" y="6123602"/>
            <a:ext cx="2438400" cy="512404"/>
          </a:xfrm>
          <a:prstGeom prst="rect">
            <a:avLst/>
          </a:prstGeom>
        </p:spPr>
      </p:pic>
    </p:spTree>
    <p:extLst>
      <p:ext uri="{BB962C8B-B14F-4D97-AF65-F5344CB8AC3E}">
        <p14:creationId xmlns:p14="http://schemas.microsoft.com/office/powerpoint/2010/main" xmlns="" val="1567854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484784"/>
            <a:ext cx="6696744" cy="3989040"/>
          </a:xfrm>
        </p:spPr>
        <p:txBody>
          <a:bodyPr>
            <a:normAutofit fontScale="85000" lnSpcReduction="20000"/>
          </a:bodyPr>
          <a:lstStyle/>
          <a:p>
            <a:pPr marL="0" indent="0">
              <a:buNone/>
            </a:pPr>
            <a:r>
              <a:rPr lang="en-GB" b="1" dirty="0"/>
              <a:t>A </a:t>
            </a:r>
            <a:r>
              <a:rPr lang="en-GB" b="1" dirty="0" smtClean="0"/>
              <a:t>collocation exercise</a:t>
            </a:r>
            <a:endParaRPr lang="en-GB" b="1" dirty="0"/>
          </a:p>
          <a:p>
            <a:pPr marL="0" indent="0">
              <a:buNone/>
            </a:pPr>
            <a:endParaRPr lang="en-GB" sz="2400" dirty="0" smtClean="0"/>
          </a:p>
          <a:p>
            <a:pPr marL="0" indent="0">
              <a:buNone/>
            </a:pPr>
            <a:r>
              <a:rPr lang="en-GB" sz="2600" dirty="0" smtClean="0"/>
              <a:t>swimming pool / trunks</a:t>
            </a:r>
          </a:p>
          <a:p>
            <a:pPr marL="0" indent="0">
              <a:buNone/>
            </a:pPr>
            <a:r>
              <a:rPr lang="en-GB" sz="2600" dirty="0" smtClean="0"/>
              <a:t>tennis court / racket</a:t>
            </a:r>
          </a:p>
          <a:p>
            <a:pPr marL="0" indent="0">
              <a:buNone/>
            </a:pPr>
            <a:r>
              <a:rPr lang="en-GB" sz="2600" dirty="0" smtClean="0"/>
              <a:t>running track / shoes</a:t>
            </a:r>
          </a:p>
          <a:p>
            <a:pPr marL="0" indent="0">
              <a:buNone/>
            </a:pPr>
            <a:r>
              <a:rPr lang="en-GB" sz="2600" dirty="0" smtClean="0"/>
              <a:t>football pitch / boots</a:t>
            </a:r>
          </a:p>
          <a:p>
            <a:pPr marL="0" indent="0">
              <a:buNone/>
            </a:pPr>
            <a:r>
              <a:rPr lang="en-GB" sz="2600" dirty="0"/>
              <a:t>fishing rod / gear</a:t>
            </a:r>
          </a:p>
          <a:p>
            <a:pPr marL="0" indent="0">
              <a:buNone/>
            </a:pPr>
            <a:r>
              <a:rPr lang="en-GB" sz="2600" dirty="0"/>
              <a:t>golf course / clubs</a:t>
            </a:r>
          </a:p>
          <a:p>
            <a:pPr marL="0" indent="0">
              <a:buNone/>
            </a:pPr>
            <a:endParaRPr lang="en-GB" dirty="0"/>
          </a:p>
          <a:p>
            <a:pPr marL="0" indent="0">
              <a:buNone/>
            </a:pPr>
            <a:r>
              <a:rPr lang="en-GB" sz="2800" dirty="0" smtClean="0">
                <a:solidFill>
                  <a:srgbClr val="FF0000"/>
                </a:solidFill>
              </a:rPr>
              <a:t>Collocates of the collocations</a:t>
            </a:r>
          </a:p>
          <a:p>
            <a:pPr marL="0" indent="0">
              <a:buNone/>
            </a:pPr>
            <a:r>
              <a:rPr lang="en-GB" sz="2800" dirty="0" smtClean="0">
                <a:solidFill>
                  <a:srgbClr val="FF0000"/>
                </a:solidFill>
              </a:rPr>
              <a:t>Example sentences / dialogues</a:t>
            </a:r>
            <a:endParaRPr lang="en-GB" sz="2400" dirty="0"/>
          </a:p>
        </p:txBody>
      </p:sp>
      <p:pic>
        <p:nvPicPr>
          <p:cNvPr id="4" name="Picture 3"/>
          <p:cNvPicPr>
            <a:picLocks noChangeAspect="1"/>
          </p:cNvPicPr>
          <p:nvPr/>
        </p:nvPicPr>
        <p:blipFill>
          <a:blip r:embed="rId2"/>
          <a:stretch>
            <a:fillRect/>
          </a:stretch>
        </p:blipFill>
        <p:spPr>
          <a:xfrm>
            <a:off x="6477000" y="6123602"/>
            <a:ext cx="2438400" cy="512404"/>
          </a:xfrm>
          <a:prstGeom prst="rect">
            <a:avLst/>
          </a:prstGeom>
        </p:spPr>
      </p:pic>
    </p:spTree>
    <p:extLst>
      <p:ext uri="{BB962C8B-B14F-4D97-AF65-F5344CB8AC3E}">
        <p14:creationId xmlns:p14="http://schemas.microsoft.com/office/powerpoint/2010/main" xmlns="" val="2393108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77000" y="6116996"/>
            <a:ext cx="2438400" cy="512404"/>
          </a:xfrm>
          <a:prstGeom prst="rect">
            <a:avLst/>
          </a:prstGeom>
        </p:spPr>
      </p:pic>
      <p:sp>
        <p:nvSpPr>
          <p:cNvPr id="3" name="Rectangle 2"/>
          <p:cNvSpPr/>
          <p:nvPr/>
        </p:nvSpPr>
        <p:spPr>
          <a:xfrm>
            <a:off x="1238675" y="1556792"/>
            <a:ext cx="6624736" cy="3323987"/>
          </a:xfrm>
          <a:prstGeom prst="rect">
            <a:avLst/>
          </a:prstGeom>
        </p:spPr>
        <p:txBody>
          <a:bodyPr wrap="square">
            <a:spAutoFit/>
          </a:bodyPr>
          <a:lstStyle/>
          <a:p>
            <a:r>
              <a:rPr lang="en-US" sz="3200" b="1" dirty="0" smtClean="0"/>
              <a:t>Questions you might ask</a:t>
            </a:r>
          </a:p>
          <a:p>
            <a:endParaRPr lang="en-US" dirty="0"/>
          </a:p>
          <a:p>
            <a:r>
              <a:rPr lang="en-US" sz="2000" dirty="0" smtClean="0"/>
              <a:t>1	What </a:t>
            </a:r>
            <a:r>
              <a:rPr lang="en-US" sz="2000" dirty="0"/>
              <a:t>rules do they often have round a </a:t>
            </a:r>
            <a:r>
              <a:rPr lang="en-US" sz="2000" b="1" dirty="0">
                <a:solidFill>
                  <a:srgbClr val="FF0000"/>
                </a:solidFill>
              </a:rPr>
              <a:t>swimming pool</a:t>
            </a:r>
            <a:r>
              <a:rPr lang="en-US" sz="2000" dirty="0"/>
              <a:t>?</a:t>
            </a:r>
          </a:p>
          <a:p>
            <a:r>
              <a:rPr lang="en-US" sz="2000" dirty="0" smtClean="0"/>
              <a:t>2 	What might you ask if someone’s </a:t>
            </a:r>
            <a:r>
              <a:rPr lang="en-US" sz="2000" b="1" dirty="0" smtClean="0">
                <a:solidFill>
                  <a:srgbClr val="FF0000"/>
                </a:solidFill>
              </a:rPr>
              <a:t>carrying a lot of gear</a:t>
            </a:r>
            <a:r>
              <a:rPr lang="en-US" sz="2000" dirty="0" smtClean="0"/>
              <a:t>?</a:t>
            </a:r>
          </a:p>
          <a:p>
            <a:r>
              <a:rPr lang="en-US" sz="2000" dirty="0" smtClean="0"/>
              <a:t>3 	What </a:t>
            </a:r>
            <a:r>
              <a:rPr lang="en-US" sz="2000" dirty="0"/>
              <a:t>verbs go with </a:t>
            </a:r>
            <a:r>
              <a:rPr lang="en-US" sz="2000" b="1" dirty="0">
                <a:solidFill>
                  <a:srgbClr val="FF0000"/>
                </a:solidFill>
              </a:rPr>
              <a:t>football boots</a:t>
            </a:r>
            <a:r>
              <a:rPr lang="en-US" sz="2000" dirty="0"/>
              <a:t>?</a:t>
            </a:r>
          </a:p>
          <a:p>
            <a:r>
              <a:rPr lang="en-US" sz="2000" dirty="0" smtClean="0"/>
              <a:t>4 	Why my there be protests about </a:t>
            </a:r>
            <a:r>
              <a:rPr lang="en-US" sz="2000" b="1" dirty="0" smtClean="0">
                <a:solidFill>
                  <a:srgbClr val="FF0000"/>
                </a:solidFill>
              </a:rPr>
              <a:t>building a golf course</a:t>
            </a:r>
            <a:r>
              <a:rPr lang="en-US" sz="2000" dirty="0" smtClean="0"/>
              <a:t>?</a:t>
            </a:r>
          </a:p>
          <a:p>
            <a:r>
              <a:rPr lang="en-US" sz="2000" dirty="0" smtClean="0"/>
              <a:t>5 	What </a:t>
            </a:r>
            <a:r>
              <a:rPr lang="en-US" sz="2000" dirty="0"/>
              <a:t>preposition follows </a:t>
            </a:r>
            <a:r>
              <a:rPr lang="en-US" sz="2000" b="1" dirty="0">
                <a:solidFill>
                  <a:srgbClr val="FF0000"/>
                </a:solidFill>
              </a:rPr>
              <a:t>think</a:t>
            </a:r>
            <a:r>
              <a:rPr lang="en-US" sz="2000" dirty="0"/>
              <a:t>? And </a:t>
            </a:r>
            <a:r>
              <a:rPr lang="en-US" sz="2000" b="1" dirty="0">
                <a:solidFill>
                  <a:srgbClr val="FF0000"/>
                </a:solidFill>
              </a:rPr>
              <a:t>rethink</a:t>
            </a:r>
            <a:r>
              <a:rPr lang="en-US" sz="2000" dirty="0"/>
              <a:t>?</a:t>
            </a:r>
          </a:p>
          <a:p>
            <a:r>
              <a:rPr lang="en-US" sz="2000" dirty="0" smtClean="0"/>
              <a:t>6 	What things can you </a:t>
            </a:r>
            <a:r>
              <a:rPr lang="en-US" sz="2000" b="1" dirty="0" smtClean="0">
                <a:solidFill>
                  <a:srgbClr val="FF0000"/>
                </a:solidFill>
              </a:rPr>
              <a:t>rebuild</a:t>
            </a:r>
            <a:r>
              <a:rPr lang="en-US" sz="2000" dirty="0"/>
              <a:t>?</a:t>
            </a:r>
          </a:p>
          <a:p>
            <a:r>
              <a:rPr lang="en-US" sz="2000" dirty="0" smtClean="0"/>
              <a:t>7 	Who would </a:t>
            </a:r>
            <a:r>
              <a:rPr lang="en-US" sz="2000" b="1" dirty="0" smtClean="0">
                <a:solidFill>
                  <a:srgbClr val="FF0000"/>
                </a:solidFill>
              </a:rPr>
              <a:t>reconstruct</a:t>
            </a:r>
            <a:r>
              <a:rPr lang="en-US" sz="2000" dirty="0" smtClean="0">
                <a:solidFill>
                  <a:srgbClr val="FF0000"/>
                </a:solidFill>
              </a:rPr>
              <a:t> </a:t>
            </a:r>
            <a:r>
              <a:rPr lang="en-US" sz="2000" dirty="0" smtClean="0"/>
              <a:t>someone’s </a:t>
            </a:r>
            <a:r>
              <a:rPr lang="en-US" sz="2000" dirty="0" smtClean="0">
                <a:solidFill>
                  <a:srgbClr val="FF0000"/>
                </a:solidFill>
              </a:rPr>
              <a:t>face</a:t>
            </a:r>
            <a:r>
              <a:rPr lang="en-US" sz="2000" dirty="0" smtClean="0"/>
              <a:t>? Why?</a:t>
            </a:r>
          </a:p>
          <a:p>
            <a:r>
              <a:rPr lang="en-US" sz="2000" dirty="0" smtClean="0"/>
              <a:t>8 	What’s the opposite of being </a:t>
            </a:r>
            <a:r>
              <a:rPr lang="en-US" sz="2000" b="1" dirty="0" smtClean="0">
                <a:solidFill>
                  <a:srgbClr val="FF0000"/>
                </a:solidFill>
              </a:rPr>
              <a:t>pleasantly surprised</a:t>
            </a:r>
            <a:r>
              <a:rPr lang="en-US" sz="2000" dirty="0" smtClean="0"/>
              <a:t>?</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836712"/>
            <a:ext cx="6696744" cy="4896544"/>
          </a:xfrm>
        </p:spPr>
        <p:txBody>
          <a:bodyPr>
            <a:normAutofit fontScale="85000" lnSpcReduction="10000"/>
          </a:bodyPr>
          <a:lstStyle/>
          <a:p>
            <a:pPr marL="0" indent="0">
              <a:buNone/>
            </a:pPr>
            <a:r>
              <a:rPr lang="en-GB" b="1" dirty="0" smtClean="0"/>
              <a:t>Sentences</a:t>
            </a:r>
            <a:endParaRPr lang="en-GB" b="1" dirty="0"/>
          </a:p>
          <a:p>
            <a:pPr>
              <a:spcBef>
                <a:spcPct val="0"/>
              </a:spcBef>
              <a:buFont typeface="Arial" charset="0"/>
              <a:buNone/>
            </a:pPr>
            <a:endParaRPr lang="en-US" sz="2000" i="1" dirty="0" smtClean="0">
              <a:ea typeface="ＭＳ Ｐゴシック" pitchFamily="-65" charset="-128"/>
            </a:endParaRPr>
          </a:p>
          <a:p>
            <a:pPr>
              <a:spcBef>
                <a:spcPct val="0"/>
              </a:spcBef>
              <a:buFont typeface="Arial" charset="0"/>
              <a:buNone/>
            </a:pPr>
            <a:r>
              <a:rPr lang="en-US" sz="2400" dirty="0" smtClean="0">
                <a:ea typeface="ＭＳ Ｐゴシック" pitchFamily="-65" charset="-128"/>
              </a:rPr>
              <a:t>Who was the guy with the beard? I haven’t seen him before.</a:t>
            </a:r>
          </a:p>
          <a:p>
            <a:pPr>
              <a:spcBef>
                <a:spcPct val="0"/>
              </a:spcBef>
              <a:buFont typeface="Arial" charset="0"/>
              <a:buNone/>
            </a:pPr>
            <a:endParaRPr lang="en-US" sz="2400" dirty="0" smtClean="0">
              <a:ea typeface="ＭＳ Ｐゴシック" pitchFamily="-65" charset="-128"/>
            </a:endParaRPr>
          </a:p>
          <a:p>
            <a:pPr>
              <a:spcBef>
                <a:spcPct val="0"/>
              </a:spcBef>
              <a:buFont typeface="Arial" charset="0"/>
              <a:buNone/>
            </a:pPr>
            <a:r>
              <a:rPr lang="en-US" sz="2400" dirty="0" smtClean="0">
                <a:ea typeface="ＭＳ Ｐゴシック" pitchFamily="-65" charset="-128"/>
              </a:rPr>
              <a:t>When the paramedics arrived, his heart had stopped beating, </a:t>
            </a:r>
          </a:p>
          <a:p>
            <a:pPr>
              <a:spcBef>
                <a:spcPct val="0"/>
              </a:spcBef>
              <a:buFont typeface="Arial" charset="0"/>
              <a:buNone/>
            </a:pPr>
            <a:r>
              <a:rPr lang="en-US" sz="2400" dirty="0" smtClean="0">
                <a:ea typeface="ＭＳ Ｐゴシック" pitchFamily="-65" charset="-128"/>
              </a:rPr>
              <a:t>but they got it going again and then rushed him to hospital.</a:t>
            </a:r>
          </a:p>
          <a:p>
            <a:pPr>
              <a:spcBef>
                <a:spcPct val="0"/>
              </a:spcBef>
              <a:buFont typeface="Arial" charset="0"/>
              <a:buNone/>
            </a:pPr>
            <a:endParaRPr lang="en-US" sz="2400" dirty="0" smtClean="0">
              <a:ea typeface="ＭＳ Ｐゴシック" pitchFamily="-65" charset="-128"/>
            </a:endParaRPr>
          </a:p>
          <a:p>
            <a:pPr>
              <a:spcBef>
                <a:spcPct val="0"/>
              </a:spcBef>
              <a:buFont typeface="Arial" charset="0"/>
              <a:buNone/>
            </a:pPr>
            <a:r>
              <a:rPr lang="en-US" sz="2400" dirty="0" smtClean="0">
                <a:ea typeface="ＭＳ Ｐゴシック" pitchFamily="-65" charset="-128"/>
              </a:rPr>
              <a:t>Well, as a Christian, I  think we should always look to find </a:t>
            </a:r>
          </a:p>
          <a:p>
            <a:pPr>
              <a:spcBef>
                <a:spcPct val="0"/>
              </a:spcBef>
              <a:buFont typeface="Arial" charset="0"/>
              <a:buNone/>
            </a:pPr>
            <a:r>
              <a:rPr lang="en-US" sz="2400" dirty="0" smtClean="0">
                <a:ea typeface="ＭＳ Ｐゴシック" pitchFamily="-65" charset="-128"/>
              </a:rPr>
              <a:t>non-violent solutions.</a:t>
            </a:r>
          </a:p>
          <a:p>
            <a:pPr>
              <a:spcBef>
                <a:spcPct val="0"/>
              </a:spcBef>
              <a:buFont typeface="Arial" charset="0"/>
              <a:buNone/>
            </a:pPr>
            <a:endParaRPr lang="en-US" sz="2000" i="1" dirty="0" smtClean="0">
              <a:ea typeface="ＭＳ Ｐゴシック" pitchFamily="-65" charset="-128"/>
            </a:endParaRPr>
          </a:p>
          <a:p>
            <a:pPr>
              <a:spcBef>
                <a:spcPct val="0"/>
              </a:spcBef>
              <a:buFont typeface="Arial" charset="0"/>
              <a:buNone/>
            </a:pPr>
            <a:endParaRPr lang="en-US" sz="2000" i="1" dirty="0">
              <a:ea typeface="ＭＳ Ｐゴシック" pitchFamily="-65" charset="-128"/>
            </a:endParaRPr>
          </a:p>
          <a:p>
            <a:pPr>
              <a:spcBef>
                <a:spcPct val="0"/>
              </a:spcBef>
              <a:buFont typeface="Arial" charset="0"/>
              <a:buNone/>
            </a:pPr>
            <a:r>
              <a:rPr lang="en-US" sz="2400" dirty="0" smtClean="0">
                <a:solidFill>
                  <a:srgbClr val="FF0000"/>
                </a:solidFill>
                <a:ea typeface="ＭＳ Ｐゴシック" pitchFamily="-65" charset="-128"/>
              </a:rPr>
              <a:t>Any traditional grammar we could ask about?</a:t>
            </a:r>
          </a:p>
          <a:p>
            <a:pPr>
              <a:spcBef>
                <a:spcPct val="0"/>
              </a:spcBef>
              <a:buFont typeface="Arial" charset="0"/>
              <a:buNone/>
            </a:pPr>
            <a:r>
              <a:rPr lang="en-US" sz="2400" dirty="0" smtClean="0">
                <a:solidFill>
                  <a:srgbClr val="FF0000"/>
                </a:solidFill>
                <a:ea typeface="ＭＳ Ｐゴシック" pitchFamily="-65" charset="-128"/>
              </a:rPr>
              <a:t>Any useful chunks you could show? </a:t>
            </a:r>
          </a:p>
          <a:p>
            <a:pPr>
              <a:spcBef>
                <a:spcPct val="0"/>
              </a:spcBef>
              <a:buFont typeface="Arial" charset="0"/>
              <a:buNone/>
            </a:pPr>
            <a:r>
              <a:rPr lang="en-US" sz="2400" dirty="0" smtClean="0">
                <a:solidFill>
                  <a:srgbClr val="FF0000"/>
                </a:solidFill>
                <a:ea typeface="ＭＳ Ｐゴシック" pitchFamily="-65" charset="-128"/>
              </a:rPr>
              <a:t>What variations could you give for those chunks?</a:t>
            </a:r>
          </a:p>
          <a:p>
            <a:pPr>
              <a:spcBef>
                <a:spcPct val="0"/>
              </a:spcBef>
              <a:buFont typeface="Arial" charset="0"/>
              <a:buNone/>
            </a:pPr>
            <a:r>
              <a:rPr lang="en-US" sz="2400" dirty="0" smtClean="0">
                <a:solidFill>
                  <a:srgbClr val="FF0000"/>
                </a:solidFill>
                <a:ea typeface="ＭＳ Ｐゴシック" pitchFamily="-65" charset="-128"/>
              </a:rPr>
              <a:t>What might be said before and after?</a:t>
            </a:r>
          </a:p>
          <a:p>
            <a:pPr>
              <a:spcBef>
                <a:spcPct val="0"/>
              </a:spcBef>
              <a:buFont typeface="Arial" charset="0"/>
              <a:buNone/>
            </a:pPr>
            <a:endParaRPr lang="en-US" sz="2600" i="1" dirty="0">
              <a:solidFill>
                <a:srgbClr val="FF0000"/>
              </a:solidFill>
              <a:ea typeface="ＭＳ Ｐゴシック" pitchFamily="-65" charset="-128"/>
            </a:endParaRPr>
          </a:p>
        </p:txBody>
      </p:sp>
      <p:pic>
        <p:nvPicPr>
          <p:cNvPr id="4" name="Picture 3"/>
          <p:cNvPicPr>
            <a:picLocks noChangeAspect="1"/>
          </p:cNvPicPr>
          <p:nvPr/>
        </p:nvPicPr>
        <p:blipFill>
          <a:blip r:embed="rId2"/>
          <a:stretch>
            <a:fillRect/>
          </a:stretch>
        </p:blipFill>
        <p:spPr>
          <a:xfrm>
            <a:off x="6477000" y="6123602"/>
            <a:ext cx="2438400" cy="512404"/>
          </a:xfrm>
          <a:prstGeom prst="rect">
            <a:avLst/>
          </a:prstGeom>
        </p:spPr>
      </p:pic>
    </p:spTree>
    <p:extLst>
      <p:ext uri="{BB962C8B-B14F-4D97-AF65-F5344CB8AC3E}">
        <p14:creationId xmlns:p14="http://schemas.microsoft.com/office/powerpoint/2010/main" xmlns="" val="1940040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158" y="1124744"/>
            <a:ext cx="6033481" cy="1143000"/>
          </a:xfrm>
        </p:spPr>
        <p:txBody>
          <a:bodyPr>
            <a:normAutofit/>
          </a:bodyPr>
          <a:lstStyle/>
          <a:p>
            <a:pPr algn="l"/>
            <a:r>
              <a:rPr lang="en-GB" sz="2400" b="1" dirty="0" smtClean="0"/>
              <a:t>Put the words in each group in order of frequency. You have 30 seconds.</a:t>
            </a:r>
            <a:endParaRPr lang="en-GB" sz="2400" b="1" dirty="0"/>
          </a:p>
        </p:txBody>
      </p:sp>
      <p:sp>
        <p:nvSpPr>
          <p:cNvPr id="3" name="Content Placeholder 2"/>
          <p:cNvSpPr>
            <a:spLocks noGrp="1"/>
          </p:cNvSpPr>
          <p:nvPr>
            <p:ph idx="1"/>
          </p:nvPr>
        </p:nvSpPr>
        <p:spPr>
          <a:xfrm>
            <a:off x="1213159" y="2636912"/>
            <a:ext cx="5266928" cy="2764904"/>
          </a:xfrm>
        </p:spPr>
        <p:txBody>
          <a:bodyPr>
            <a:normAutofit/>
          </a:bodyPr>
          <a:lstStyle/>
          <a:p>
            <a:pPr marL="0" indent="0">
              <a:buNone/>
            </a:pPr>
            <a:r>
              <a:rPr lang="en-GB" sz="2000" dirty="0" smtClean="0"/>
              <a:t>ambitious / fun / serious / hard-working</a:t>
            </a:r>
          </a:p>
          <a:p>
            <a:pPr marL="0" indent="0">
              <a:buNone/>
            </a:pPr>
            <a:r>
              <a:rPr lang="en-GB" sz="2000" dirty="0" smtClean="0"/>
              <a:t>arise / supermarket / store / blonde</a:t>
            </a:r>
          </a:p>
          <a:p>
            <a:pPr marL="0" indent="0">
              <a:buNone/>
            </a:pPr>
            <a:r>
              <a:rPr lang="en-GB" sz="2000" dirty="0" smtClean="0"/>
              <a:t>banana / controversy / Christian / criticism </a:t>
            </a:r>
          </a:p>
          <a:p>
            <a:pPr marL="0" indent="0">
              <a:buNone/>
            </a:pPr>
            <a:r>
              <a:rPr lang="en-GB" sz="2000" dirty="0" smtClean="0"/>
              <a:t>paramedic / contend / headline / whereby</a:t>
            </a:r>
          </a:p>
          <a:p>
            <a:pPr marL="0" indent="0">
              <a:buNone/>
            </a:pPr>
            <a:r>
              <a:rPr lang="en-GB" sz="2000" dirty="0" smtClean="0"/>
              <a:t>after he / in terms of /  singer / by the time</a:t>
            </a:r>
          </a:p>
        </p:txBody>
      </p:sp>
      <p:pic>
        <p:nvPicPr>
          <p:cNvPr id="4" name="Picture 3"/>
          <p:cNvPicPr>
            <a:picLocks noChangeAspect="1"/>
          </p:cNvPicPr>
          <p:nvPr/>
        </p:nvPicPr>
        <p:blipFill>
          <a:blip r:embed="rId2"/>
          <a:stretch>
            <a:fillRect/>
          </a:stretch>
        </p:blipFill>
        <p:spPr>
          <a:xfrm>
            <a:off x="6477000" y="6123602"/>
            <a:ext cx="2438400" cy="512404"/>
          </a:xfrm>
          <a:prstGeom prst="rect">
            <a:avLst/>
          </a:prstGeom>
        </p:spPr>
      </p:pic>
    </p:spTree>
    <p:extLst>
      <p:ext uri="{BB962C8B-B14F-4D97-AF65-F5344CB8AC3E}">
        <p14:creationId xmlns:p14="http://schemas.microsoft.com/office/powerpoint/2010/main" xmlns="" val="2061875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ChangeArrowheads="1"/>
          </p:cNvSpPr>
          <p:nvPr/>
        </p:nvSpPr>
        <p:spPr bwMode="auto">
          <a:xfrm>
            <a:off x="2821540" y="2924944"/>
            <a:ext cx="3068871" cy="461665"/>
          </a:xfrm>
          <a:prstGeom prst="rect">
            <a:avLst/>
          </a:prstGeom>
          <a:noFill/>
          <a:ln w="9525">
            <a:noFill/>
            <a:miter lim="800000"/>
            <a:headEnd/>
            <a:tailEnd/>
          </a:ln>
        </p:spPr>
        <p:txBody>
          <a:bodyPr wrap="square">
            <a:prstTxWarp prst="textNoShape">
              <a:avLst/>
            </a:prstTxWarp>
            <a:spAutoFit/>
          </a:bodyPr>
          <a:lstStyle/>
          <a:p>
            <a:r>
              <a:rPr lang="en-US" sz="2400" b="1" dirty="0" smtClean="0">
                <a:hlinkClick r:id="rId2"/>
              </a:rPr>
              <a:t>Exploiting exercises</a:t>
            </a:r>
            <a:endParaRPr lang="en-US" sz="2400" b="1" dirty="0" smtClean="0"/>
          </a:p>
        </p:txBody>
      </p:sp>
      <p:pic>
        <p:nvPicPr>
          <p:cNvPr id="3" name="Picture 2"/>
          <p:cNvPicPr>
            <a:picLocks noChangeAspect="1"/>
          </p:cNvPicPr>
          <p:nvPr/>
        </p:nvPicPr>
        <p:blipFill>
          <a:blip r:embed="rId3"/>
          <a:stretch>
            <a:fillRect/>
          </a:stretch>
        </p:blipFill>
        <p:spPr>
          <a:xfrm>
            <a:off x="6477000" y="6116996"/>
            <a:ext cx="2438400" cy="512404"/>
          </a:xfrm>
          <a:prstGeom prst="rect">
            <a:avLst/>
          </a:prstGeom>
        </p:spPr>
      </p:pic>
    </p:spTree>
    <p:extLst>
      <p:ext uri="{BB962C8B-B14F-4D97-AF65-F5344CB8AC3E}">
        <p14:creationId xmlns:p14="http://schemas.microsoft.com/office/powerpoint/2010/main" xmlns="" val="3974737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ChangeArrowheads="1"/>
          </p:cNvSpPr>
          <p:nvPr/>
        </p:nvSpPr>
        <p:spPr bwMode="auto">
          <a:xfrm>
            <a:off x="1547664" y="1340768"/>
            <a:ext cx="6336704" cy="3662541"/>
          </a:xfrm>
          <a:prstGeom prst="rect">
            <a:avLst/>
          </a:prstGeom>
          <a:noFill/>
          <a:ln w="9525">
            <a:noFill/>
            <a:miter lim="800000"/>
            <a:headEnd/>
            <a:tailEnd/>
          </a:ln>
        </p:spPr>
        <p:txBody>
          <a:bodyPr wrap="square">
            <a:prstTxWarp prst="textNoShape">
              <a:avLst/>
            </a:prstTxWarp>
            <a:spAutoFit/>
          </a:bodyPr>
          <a:lstStyle/>
          <a:p>
            <a:r>
              <a:rPr lang="en-US" sz="3200" b="1" dirty="0" smtClean="0"/>
              <a:t>Prepare for speaking and correction</a:t>
            </a:r>
            <a:endParaRPr lang="en-US" sz="3200" dirty="0" smtClean="0"/>
          </a:p>
          <a:p>
            <a:endParaRPr lang="en-US" sz="2400" dirty="0" smtClean="0"/>
          </a:p>
          <a:p>
            <a:r>
              <a:rPr lang="en-US" sz="2400" dirty="0" smtClean="0">
                <a:solidFill>
                  <a:srgbClr val="FF0000"/>
                </a:solidFill>
              </a:rPr>
              <a:t>Think about what you might say</a:t>
            </a:r>
          </a:p>
          <a:p>
            <a:r>
              <a:rPr lang="en-US" sz="2400" b="1" dirty="0" smtClean="0"/>
              <a:t>or</a:t>
            </a:r>
            <a:r>
              <a:rPr lang="en-US" sz="2400" dirty="0" smtClean="0"/>
              <a:t> do the task with a partner</a:t>
            </a:r>
          </a:p>
          <a:p>
            <a:r>
              <a:rPr lang="en-US" sz="2400" b="1" dirty="0" smtClean="0"/>
              <a:t>or</a:t>
            </a:r>
            <a:r>
              <a:rPr lang="en-US" sz="2400" dirty="0" smtClean="0"/>
              <a:t> </a:t>
            </a:r>
            <a:r>
              <a:rPr lang="en-US" sz="2400" dirty="0"/>
              <a:t>r</a:t>
            </a:r>
            <a:r>
              <a:rPr lang="en-US" sz="2400" dirty="0" smtClean="0"/>
              <a:t>ecord different teachers answers</a:t>
            </a:r>
          </a:p>
          <a:p>
            <a:endParaRPr lang="en-US" sz="2400" dirty="0" smtClean="0"/>
          </a:p>
          <a:p>
            <a:r>
              <a:rPr lang="en-US" sz="2400" dirty="0" smtClean="0">
                <a:solidFill>
                  <a:srgbClr val="FF0000"/>
                </a:solidFill>
              </a:rPr>
              <a:t>Note possible language </a:t>
            </a:r>
          </a:p>
          <a:p>
            <a:r>
              <a:rPr lang="en-US" sz="2400" dirty="0" smtClean="0"/>
              <a:t>you might teach and how it might be exploited</a:t>
            </a:r>
            <a:endParaRPr lang="en-US" sz="2400" dirty="0"/>
          </a:p>
          <a:p>
            <a:endParaRPr lang="en-US" sz="3200" b="1" dirty="0" smtClean="0"/>
          </a:p>
        </p:txBody>
      </p:sp>
      <p:pic>
        <p:nvPicPr>
          <p:cNvPr id="3" name="Picture 2"/>
          <p:cNvPicPr>
            <a:picLocks noChangeAspect="1"/>
          </p:cNvPicPr>
          <p:nvPr/>
        </p:nvPicPr>
        <p:blipFill>
          <a:blip r:embed="rId2"/>
          <a:stretch>
            <a:fillRect/>
          </a:stretch>
        </p:blipFill>
        <p:spPr>
          <a:xfrm>
            <a:off x="6477000" y="6116996"/>
            <a:ext cx="2438400" cy="512404"/>
          </a:xfrm>
          <a:prstGeom prst="rect">
            <a:avLst/>
          </a:prstGeom>
        </p:spPr>
      </p:pic>
    </p:spTree>
    <p:extLst>
      <p:ext uri="{BB962C8B-B14F-4D97-AF65-F5344CB8AC3E}">
        <p14:creationId xmlns:p14="http://schemas.microsoft.com/office/powerpoint/2010/main" xmlns="" val="3074510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ChangeArrowheads="1"/>
          </p:cNvSpPr>
          <p:nvPr/>
        </p:nvSpPr>
        <p:spPr bwMode="auto">
          <a:xfrm>
            <a:off x="1181464" y="1988840"/>
            <a:ext cx="7196137" cy="3354765"/>
          </a:xfrm>
          <a:prstGeom prst="rect">
            <a:avLst/>
          </a:prstGeom>
          <a:noFill/>
          <a:ln w="9525">
            <a:noFill/>
            <a:miter lim="800000"/>
            <a:headEnd/>
            <a:tailEnd/>
          </a:ln>
        </p:spPr>
        <p:txBody>
          <a:bodyPr wrap="square">
            <a:prstTxWarp prst="textNoShape">
              <a:avLst/>
            </a:prstTxWarp>
            <a:spAutoFit/>
          </a:bodyPr>
          <a:lstStyle/>
          <a:p>
            <a:endParaRPr lang="en-US" sz="2000" dirty="0"/>
          </a:p>
          <a:p>
            <a:pPr>
              <a:buFont typeface="Arial" charset="0"/>
              <a:buChar char="•"/>
            </a:pPr>
            <a:r>
              <a:rPr lang="en-US" sz="2400" dirty="0"/>
              <a:t>  What did I learn about my students today?</a:t>
            </a:r>
          </a:p>
          <a:p>
            <a:pPr>
              <a:buFont typeface="Arial" charset="0"/>
              <a:buChar char="•"/>
            </a:pPr>
            <a:r>
              <a:rPr lang="en-US" sz="2400" dirty="0"/>
              <a:t>  What did they learn about each other?</a:t>
            </a:r>
          </a:p>
          <a:p>
            <a:pPr>
              <a:buFont typeface="Arial" charset="0"/>
              <a:buChar char="•"/>
            </a:pPr>
            <a:r>
              <a:rPr lang="en-US" sz="2400" dirty="0"/>
              <a:t>  What new language did they learn?</a:t>
            </a:r>
          </a:p>
          <a:p>
            <a:pPr>
              <a:buFont typeface="Arial" charset="0"/>
              <a:buChar char="•"/>
            </a:pPr>
            <a:r>
              <a:rPr lang="en-US" sz="2400" dirty="0"/>
              <a:t>  Were there any / better questions I could have asked?</a:t>
            </a:r>
          </a:p>
          <a:p>
            <a:pPr>
              <a:buFont typeface="Arial" charset="0"/>
              <a:buChar char="•"/>
            </a:pPr>
            <a:r>
              <a:rPr lang="en-US" sz="2400" dirty="0"/>
              <a:t>  What language did I teach that I haven’t before?</a:t>
            </a:r>
          </a:p>
          <a:p>
            <a:pPr>
              <a:buFont typeface="Arial" charset="0"/>
              <a:buChar char="•"/>
            </a:pPr>
            <a:r>
              <a:rPr lang="en-US" sz="2400" dirty="0"/>
              <a:t>  What questions did my students ask?</a:t>
            </a:r>
          </a:p>
          <a:p>
            <a:pPr>
              <a:buFont typeface="Arial" charset="0"/>
              <a:buChar char="•"/>
            </a:pPr>
            <a:r>
              <a:rPr lang="en-US" sz="2400" dirty="0"/>
              <a:t>  Did I answer them well? How could it be better?</a:t>
            </a:r>
          </a:p>
          <a:p>
            <a:pPr>
              <a:buFont typeface="Arial" charset="0"/>
              <a:buChar char="•"/>
            </a:pPr>
            <a:r>
              <a:rPr lang="en-US" sz="2400" dirty="0"/>
              <a:t>  Could I write material based on that?</a:t>
            </a:r>
          </a:p>
        </p:txBody>
      </p:sp>
      <p:sp>
        <p:nvSpPr>
          <p:cNvPr id="3" name="TextBox 2"/>
          <p:cNvSpPr txBox="1"/>
          <p:nvPr/>
        </p:nvSpPr>
        <p:spPr>
          <a:xfrm>
            <a:off x="1181464" y="1021414"/>
            <a:ext cx="6270856" cy="584776"/>
          </a:xfrm>
          <a:prstGeom prst="rect">
            <a:avLst/>
          </a:prstGeom>
          <a:noFill/>
        </p:spPr>
        <p:txBody>
          <a:bodyPr wrap="square" rtlCol="0">
            <a:spAutoFit/>
          </a:bodyPr>
          <a:lstStyle/>
          <a:p>
            <a:r>
              <a:rPr lang="en-US" sz="3200" b="1" dirty="0" smtClean="0"/>
              <a:t>Questions for language-focused TD</a:t>
            </a:r>
            <a:endParaRPr lang="en-US" sz="3200" dirty="0"/>
          </a:p>
        </p:txBody>
      </p:sp>
      <p:pic>
        <p:nvPicPr>
          <p:cNvPr id="6" name="Picture 5"/>
          <p:cNvPicPr>
            <a:picLocks noChangeAspect="1"/>
          </p:cNvPicPr>
          <p:nvPr/>
        </p:nvPicPr>
        <p:blipFill>
          <a:blip r:embed="rId2"/>
          <a:stretch>
            <a:fillRect/>
          </a:stretch>
        </p:blipFill>
        <p:spPr>
          <a:xfrm>
            <a:off x="6477000" y="6123602"/>
            <a:ext cx="2438400" cy="51240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77000" y="6123602"/>
            <a:ext cx="2438400" cy="512404"/>
          </a:xfrm>
          <a:prstGeom prst="rect">
            <a:avLst/>
          </a:prstGeom>
        </p:spPr>
      </p:pic>
      <p:sp>
        <p:nvSpPr>
          <p:cNvPr id="3" name="TextBox 2"/>
          <p:cNvSpPr txBox="1"/>
          <p:nvPr/>
        </p:nvSpPr>
        <p:spPr>
          <a:xfrm>
            <a:off x="1426859" y="2492896"/>
            <a:ext cx="6120680" cy="1569660"/>
          </a:xfrm>
          <a:prstGeom prst="rect">
            <a:avLst/>
          </a:prstGeom>
          <a:noFill/>
        </p:spPr>
        <p:txBody>
          <a:bodyPr wrap="square" rtlCol="0">
            <a:spAutoFit/>
          </a:bodyPr>
          <a:lstStyle/>
          <a:p>
            <a:r>
              <a:rPr lang="en-US" sz="2400" dirty="0" smtClean="0"/>
              <a:t>Language-focused TD is like language learning.</a:t>
            </a:r>
          </a:p>
          <a:p>
            <a:endParaRPr lang="en-US" sz="2400" dirty="0" smtClean="0"/>
          </a:p>
          <a:p>
            <a:r>
              <a:rPr lang="en-US" sz="2400" dirty="0" smtClean="0"/>
              <a:t>With </a:t>
            </a:r>
            <a:r>
              <a:rPr lang="en-US" sz="2400" dirty="0" smtClean="0">
                <a:solidFill>
                  <a:srgbClr val="FF0000"/>
                </a:solidFill>
              </a:rPr>
              <a:t>practice</a:t>
            </a:r>
            <a:r>
              <a:rPr lang="en-US" sz="2400" dirty="0" smtClean="0"/>
              <a:t> you get better, </a:t>
            </a:r>
          </a:p>
          <a:p>
            <a:r>
              <a:rPr lang="en-US" sz="2400" dirty="0" smtClean="0"/>
              <a:t>but it never really stops</a:t>
            </a:r>
          </a:p>
        </p:txBody>
      </p:sp>
    </p:spTree>
    <p:extLst>
      <p:ext uri="{BB962C8B-B14F-4D97-AF65-F5344CB8AC3E}">
        <p14:creationId xmlns:p14="http://schemas.microsoft.com/office/powerpoint/2010/main" xmlns="" val="1678546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ChangeArrowheads="1"/>
          </p:cNvSpPr>
          <p:nvPr/>
        </p:nvSpPr>
        <p:spPr bwMode="auto">
          <a:xfrm>
            <a:off x="2267744" y="2659559"/>
            <a:ext cx="4419600" cy="769441"/>
          </a:xfrm>
          <a:prstGeom prst="rect">
            <a:avLst/>
          </a:prstGeom>
          <a:noFill/>
          <a:ln w="9525">
            <a:noFill/>
            <a:miter lim="800000"/>
            <a:headEnd/>
            <a:tailEnd/>
          </a:ln>
        </p:spPr>
        <p:txBody>
          <a:bodyPr wrap="square">
            <a:prstTxWarp prst="textNoShape">
              <a:avLst/>
            </a:prstTxWarp>
            <a:spAutoFit/>
          </a:bodyPr>
          <a:lstStyle/>
          <a:p>
            <a:r>
              <a:rPr lang="en-US" sz="4400" b="1" dirty="0"/>
              <a:t>ANY QUESTIONS</a:t>
            </a:r>
            <a:r>
              <a:rPr lang="en-US" sz="4400" b="1" dirty="0" smtClean="0"/>
              <a:t>?</a:t>
            </a:r>
          </a:p>
        </p:txBody>
      </p:sp>
      <p:pic>
        <p:nvPicPr>
          <p:cNvPr id="3" name="Picture 2"/>
          <p:cNvPicPr>
            <a:picLocks noChangeAspect="1"/>
          </p:cNvPicPr>
          <p:nvPr/>
        </p:nvPicPr>
        <p:blipFill>
          <a:blip r:embed="rId2"/>
          <a:stretch>
            <a:fillRect/>
          </a:stretch>
        </p:blipFill>
        <p:spPr>
          <a:xfrm>
            <a:off x="6477000" y="6116996"/>
            <a:ext cx="2438400" cy="512404"/>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77000" y="6116996"/>
            <a:ext cx="2438400" cy="512404"/>
          </a:xfrm>
          <a:prstGeom prst="rect">
            <a:avLst/>
          </a:prstGeom>
        </p:spPr>
      </p:pic>
      <p:sp>
        <p:nvSpPr>
          <p:cNvPr id="3" name="TextBox 2"/>
          <p:cNvSpPr txBox="1"/>
          <p:nvPr/>
        </p:nvSpPr>
        <p:spPr>
          <a:xfrm>
            <a:off x="1403648" y="2420888"/>
            <a:ext cx="6192688" cy="2308324"/>
          </a:xfrm>
          <a:prstGeom prst="rect">
            <a:avLst/>
          </a:prstGeom>
          <a:noFill/>
        </p:spPr>
        <p:txBody>
          <a:bodyPr wrap="square" rtlCol="0">
            <a:spAutoFit/>
          </a:bodyPr>
          <a:lstStyle/>
          <a:p>
            <a:r>
              <a:rPr lang="en-US" sz="3600" b="1" dirty="0" err="1" smtClean="0"/>
              <a:t>www.londonlanguagelab.com</a:t>
            </a:r>
            <a:endParaRPr lang="en-US" sz="3600" b="1" dirty="0" smtClean="0"/>
          </a:p>
          <a:p>
            <a:endParaRPr lang="en-US" sz="3600" b="1" dirty="0" smtClean="0"/>
          </a:p>
          <a:p>
            <a:r>
              <a:rPr lang="en-US" sz="2400" dirty="0" smtClean="0">
                <a:hlinkClick r:id="rId3"/>
              </a:rPr>
              <a:t>hugh@londonlanguagelab.com</a:t>
            </a:r>
            <a:endParaRPr lang="en-US" sz="2400" dirty="0" smtClean="0"/>
          </a:p>
          <a:p>
            <a:endParaRPr lang="en-US" sz="2400" dirty="0"/>
          </a:p>
          <a:p>
            <a:r>
              <a:rPr lang="en-US" sz="2400" dirty="0" err="1" smtClean="0"/>
              <a:t>www.facebook.com</a:t>
            </a:r>
            <a:r>
              <a:rPr lang="en-US" sz="2400" dirty="0" smtClean="0"/>
              <a:t>/</a:t>
            </a:r>
            <a:r>
              <a:rPr lang="en-US" sz="2400" dirty="0" err="1" smtClean="0"/>
              <a:t>hughdellarandrewwalkley</a:t>
            </a: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340768"/>
            <a:ext cx="5400600" cy="1143000"/>
          </a:xfrm>
        </p:spPr>
        <p:txBody>
          <a:bodyPr>
            <a:normAutofit/>
          </a:bodyPr>
          <a:lstStyle/>
          <a:p>
            <a:pPr algn="l"/>
            <a:r>
              <a:rPr lang="en-GB" sz="2400" b="1" dirty="0" smtClean="0"/>
              <a:t>You have two minutes to write an example of these words and structures.</a:t>
            </a:r>
            <a:endParaRPr lang="en-GB" sz="2400" b="1" dirty="0"/>
          </a:p>
        </p:txBody>
      </p:sp>
      <p:sp>
        <p:nvSpPr>
          <p:cNvPr id="3" name="Content Placeholder 2"/>
          <p:cNvSpPr>
            <a:spLocks noGrp="1"/>
          </p:cNvSpPr>
          <p:nvPr>
            <p:ph idx="1"/>
          </p:nvPr>
        </p:nvSpPr>
        <p:spPr>
          <a:xfrm>
            <a:off x="1691680" y="2891136"/>
            <a:ext cx="4680520" cy="1901701"/>
          </a:xfrm>
        </p:spPr>
        <p:txBody>
          <a:bodyPr>
            <a:normAutofit/>
          </a:bodyPr>
          <a:lstStyle/>
          <a:p>
            <a:pPr marL="0" indent="0">
              <a:buNone/>
            </a:pPr>
            <a:r>
              <a:rPr lang="en-GB" sz="2000" dirty="0" smtClean="0"/>
              <a:t>ambitious			whereby</a:t>
            </a:r>
            <a:endParaRPr lang="en-GB" sz="2000" dirty="0"/>
          </a:p>
          <a:p>
            <a:pPr marL="0" indent="0">
              <a:buNone/>
            </a:pPr>
            <a:r>
              <a:rPr lang="en-GB" sz="2000" dirty="0" smtClean="0"/>
              <a:t>beard				arise</a:t>
            </a:r>
            <a:endParaRPr lang="en-GB" sz="2000" dirty="0"/>
          </a:p>
          <a:p>
            <a:pPr marL="0" indent="0">
              <a:buNone/>
            </a:pPr>
            <a:r>
              <a:rPr lang="en-GB" sz="2000" dirty="0" smtClean="0"/>
              <a:t>Christian				criticism</a:t>
            </a:r>
            <a:endParaRPr lang="en-GB" sz="2000" dirty="0"/>
          </a:p>
          <a:p>
            <a:pPr marL="0" indent="0">
              <a:buNone/>
            </a:pPr>
            <a:r>
              <a:rPr lang="en-GB" sz="2000" dirty="0"/>
              <a:t>past </a:t>
            </a:r>
            <a:r>
              <a:rPr lang="en-GB" sz="2000" dirty="0" smtClean="0"/>
              <a:t>continuous		in </a:t>
            </a:r>
            <a:r>
              <a:rPr lang="en-GB" sz="2000" dirty="0"/>
              <a:t>terms </a:t>
            </a:r>
            <a:r>
              <a:rPr lang="en-GB" sz="2000" dirty="0" smtClean="0"/>
              <a:t>of			</a:t>
            </a:r>
          </a:p>
        </p:txBody>
      </p:sp>
      <p:pic>
        <p:nvPicPr>
          <p:cNvPr id="4" name="Picture 3"/>
          <p:cNvPicPr>
            <a:picLocks noChangeAspect="1"/>
          </p:cNvPicPr>
          <p:nvPr/>
        </p:nvPicPr>
        <p:blipFill>
          <a:blip r:embed="rId2"/>
          <a:stretch>
            <a:fillRect/>
          </a:stretch>
        </p:blipFill>
        <p:spPr>
          <a:xfrm>
            <a:off x="6477000" y="6123602"/>
            <a:ext cx="2438400" cy="512404"/>
          </a:xfrm>
          <a:prstGeom prst="rect">
            <a:avLst/>
          </a:prstGeom>
        </p:spPr>
      </p:pic>
    </p:spTree>
    <p:extLst>
      <p:ext uri="{BB962C8B-B14F-4D97-AF65-F5344CB8AC3E}">
        <p14:creationId xmlns:p14="http://schemas.microsoft.com/office/powerpoint/2010/main" xmlns="" val="158641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1219200" y="1628800"/>
            <a:ext cx="6881192" cy="2400657"/>
          </a:xfrm>
          <a:prstGeom prst="rect">
            <a:avLst/>
          </a:prstGeom>
          <a:noFill/>
          <a:ln w="9525">
            <a:noFill/>
            <a:miter lim="800000"/>
            <a:headEnd/>
            <a:tailEnd/>
          </a:ln>
        </p:spPr>
        <p:txBody>
          <a:bodyPr wrap="square">
            <a:prstTxWarp prst="textNoShape">
              <a:avLst/>
            </a:prstTxWarp>
            <a:spAutoFit/>
          </a:bodyPr>
          <a:lstStyle/>
          <a:p>
            <a:r>
              <a:rPr lang="en-US" sz="3200" b="1" dirty="0" smtClean="0">
                <a:solidFill>
                  <a:srgbClr val="FF0000"/>
                </a:solidFill>
              </a:rPr>
              <a:t>Language-rich ‘responsive’ approaches</a:t>
            </a:r>
          </a:p>
          <a:p>
            <a:endParaRPr lang="en-US" sz="2200" dirty="0"/>
          </a:p>
          <a:p>
            <a:r>
              <a:rPr lang="en-US" sz="3200" b="1" dirty="0" smtClean="0"/>
              <a:t>Task-Based Learning</a:t>
            </a:r>
          </a:p>
          <a:p>
            <a:r>
              <a:rPr lang="en-US" sz="2400" b="1" dirty="0" smtClean="0"/>
              <a:t>Lexical Approach</a:t>
            </a:r>
          </a:p>
          <a:p>
            <a:r>
              <a:rPr lang="en-US" sz="2200" b="1" dirty="0" err="1" smtClean="0"/>
              <a:t>Dogme</a:t>
            </a:r>
            <a:endParaRPr lang="en-US" sz="2200" b="1" dirty="0" smtClean="0"/>
          </a:p>
          <a:p>
            <a:r>
              <a:rPr lang="en-US" dirty="0" smtClean="0"/>
              <a:t>Demand High </a:t>
            </a:r>
            <a:endParaRPr lang="en-US" dirty="0"/>
          </a:p>
        </p:txBody>
      </p:sp>
      <p:pic>
        <p:nvPicPr>
          <p:cNvPr id="5" name="Picture 4"/>
          <p:cNvPicPr>
            <a:picLocks noChangeAspect="1"/>
          </p:cNvPicPr>
          <p:nvPr/>
        </p:nvPicPr>
        <p:blipFill>
          <a:blip r:embed="rId2"/>
          <a:stretch>
            <a:fillRect/>
          </a:stretch>
        </p:blipFill>
        <p:spPr>
          <a:xfrm>
            <a:off x="6477000" y="6123602"/>
            <a:ext cx="2438400" cy="51240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7355160" cy="1143000"/>
          </a:xfrm>
        </p:spPr>
        <p:txBody>
          <a:bodyPr>
            <a:normAutofit/>
          </a:bodyPr>
          <a:lstStyle/>
          <a:p>
            <a:pPr algn="l"/>
            <a:r>
              <a:rPr lang="en-GB" sz="3200" b="1" dirty="0" smtClean="0"/>
              <a:t>Assessing frequency</a:t>
            </a:r>
            <a:endParaRPr lang="en-GB" sz="3200" b="1" dirty="0"/>
          </a:p>
        </p:txBody>
      </p:sp>
      <p:sp>
        <p:nvSpPr>
          <p:cNvPr id="3" name="Content Placeholder 2"/>
          <p:cNvSpPr>
            <a:spLocks noGrp="1"/>
          </p:cNvSpPr>
          <p:nvPr>
            <p:ph idx="1"/>
          </p:nvPr>
        </p:nvSpPr>
        <p:spPr>
          <a:xfrm>
            <a:off x="1331640" y="1600201"/>
            <a:ext cx="6480720" cy="4133056"/>
          </a:xfrm>
        </p:spPr>
        <p:txBody>
          <a:bodyPr>
            <a:normAutofit fontScale="70000" lnSpcReduction="20000"/>
          </a:bodyPr>
          <a:lstStyle/>
          <a:p>
            <a:pPr marL="0" indent="0">
              <a:buNone/>
            </a:pPr>
            <a:r>
              <a:rPr lang="en-GB" sz="2600" dirty="0" smtClean="0"/>
              <a:t>serious 		fun 			ambitious 		hard-working</a:t>
            </a:r>
          </a:p>
          <a:p>
            <a:pPr marL="0" indent="0">
              <a:buNone/>
            </a:pPr>
            <a:r>
              <a:rPr lang="en-GB" sz="2600" dirty="0" smtClean="0"/>
              <a:t>122			52			16				2</a:t>
            </a:r>
          </a:p>
          <a:p>
            <a:pPr marL="0" indent="0">
              <a:buNone/>
            </a:pPr>
            <a:r>
              <a:rPr lang="en-GB" sz="2600" dirty="0" smtClean="0"/>
              <a:t>arise 		store  		supermarket 		beard</a:t>
            </a:r>
          </a:p>
          <a:p>
            <a:pPr marL="0" indent="0">
              <a:buNone/>
            </a:pPr>
            <a:r>
              <a:rPr lang="en-GB" sz="2600" dirty="0" smtClean="0"/>
              <a:t>96			93			17				9</a:t>
            </a:r>
          </a:p>
          <a:p>
            <a:pPr marL="0" indent="0">
              <a:buNone/>
            </a:pPr>
            <a:r>
              <a:rPr lang="en-GB" sz="2600" dirty="0" smtClean="0"/>
              <a:t>Christian		criticism		controversy </a:t>
            </a:r>
            <a:r>
              <a:rPr lang="en-GB" sz="2600" dirty="0"/>
              <a:t>	</a:t>
            </a:r>
            <a:r>
              <a:rPr lang="en-GB" sz="2600" dirty="0" smtClean="0"/>
              <a:t>	banana</a:t>
            </a:r>
          </a:p>
          <a:p>
            <a:pPr marL="0" indent="0">
              <a:buNone/>
            </a:pPr>
            <a:r>
              <a:rPr lang="en-GB" sz="2600" dirty="0" smtClean="0"/>
              <a:t>68			47		</a:t>
            </a:r>
            <a:r>
              <a:rPr lang="en-GB" sz="2600" dirty="0"/>
              <a:t>	21</a:t>
            </a:r>
            <a:r>
              <a:rPr lang="en-GB" sz="2600" dirty="0" smtClean="0"/>
              <a:t>		</a:t>
            </a:r>
            <a:r>
              <a:rPr lang="en-GB" sz="2600" dirty="0"/>
              <a:t>	</a:t>
            </a:r>
            <a:r>
              <a:rPr lang="en-GB" sz="2600" dirty="0" smtClean="0"/>
              <a:t>	6	</a:t>
            </a:r>
          </a:p>
          <a:p>
            <a:pPr marL="0" indent="0">
              <a:buNone/>
            </a:pPr>
            <a:r>
              <a:rPr lang="en-GB" sz="2600" dirty="0" smtClean="0"/>
              <a:t>whereby		</a:t>
            </a:r>
            <a:r>
              <a:rPr lang="en-GB" sz="2600" dirty="0"/>
              <a:t>headline</a:t>
            </a:r>
            <a:r>
              <a:rPr lang="en-GB" sz="2600" dirty="0" smtClean="0"/>
              <a:t>		contend 			paramedic</a:t>
            </a:r>
          </a:p>
          <a:p>
            <a:pPr marL="0" indent="0">
              <a:buNone/>
            </a:pPr>
            <a:r>
              <a:rPr lang="en-GB" sz="2600" dirty="0" smtClean="0"/>
              <a:t>20		</a:t>
            </a:r>
            <a:r>
              <a:rPr lang="en-GB" sz="2600" dirty="0"/>
              <a:t>	16	</a:t>
            </a:r>
            <a:r>
              <a:rPr lang="en-GB" sz="2600" dirty="0" smtClean="0"/>
              <a:t>		9				1</a:t>
            </a:r>
          </a:p>
          <a:p>
            <a:pPr marL="0" indent="0">
              <a:buNone/>
            </a:pPr>
            <a:r>
              <a:rPr lang="en-GB" sz="2600" dirty="0" smtClean="0"/>
              <a:t>in terms of 	by the time	after he			singer</a:t>
            </a:r>
          </a:p>
          <a:p>
            <a:pPr marL="0" indent="0">
              <a:buNone/>
            </a:pPr>
            <a:r>
              <a:rPr lang="en-GB" sz="2600" dirty="0" smtClean="0"/>
              <a:t>99			37			19				18</a:t>
            </a:r>
          </a:p>
          <a:p>
            <a:pPr marL="0" indent="0">
              <a:buNone/>
            </a:pPr>
            <a:endParaRPr lang="en-GB" sz="2600" dirty="0" smtClean="0"/>
          </a:p>
          <a:p>
            <a:pPr marL="0" indent="0">
              <a:buNone/>
            </a:pPr>
            <a:r>
              <a:rPr lang="en-GB" sz="2600" dirty="0" smtClean="0"/>
              <a:t>after </a:t>
            </a:r>
            <a:r>
              <a:rPr lang="en-GB" sz="2600" b="1" dirty="0" smtClean="0"/>
              <a:t>the		</a:t>
            </a:r>
            <a:r>
              <a:rPr lang="en-GB" sz="2600" dirty="0" smtClean="0"/>
              <a:t>after </a:t>
            </a:r>
            <a:r>
              <a:rPr lang="en-GB" sz="2600" b="1" dirty="0" smtClean="0"/>
              <a:t>I</a:t>
            </a:r>
          </a:p>
          <a:p>
            <a:pPr marL="0" indent="0">
              <a:buNone/>
            </a:pPr>
            <a:r>
              <a:rPr lang="en-GB" sz="2600" dirty="0" smtClean="0"/>
              <a:t>219			9</a:t>
            </a:r>
          </a:p>
          <a:p>
            <a:pPr marL="0" indent="0">
              <a:buNone/>
            </a:pPr>
            <a:endParaRPr lang="en-GB" sz="1600" dirty="0"/>
          </a:p>
          <a:p>
            <a:pPr marL="0" indent="0">
              <a:buNone/>
            </a:pPr>
            <a:r>
              <a:rPr lang="en-GB" sz="1600" dirty="0" smtClean="0"/>
              <a:t>Source: </a:t>
            </a:r>
            <a:r>
              <a:rPr lang="en-GB" sz="1600" dirty="0" smtClean="0">
                <a:hlinkClick r:id="rId2"/>
              </a:rPr>
              <a:t>phrasesinenglish.org</a:t>
            </a:r>
            <a:endParaRPr lang="en-GB" sz="1600" dirty="0" smtClean="0"/>
          </a:p>
          <a:p>
            <a:pPr marL="0" indent="0">
              <a:buNone/>
            </a:pPr>
            <a:r>
              <a:rPr lang="en-GB" sz="1600" dirty="0" smtClean="0">
                <a:hlinkClick r:id="rId3"/>
              </a:rPr>
              <a:t>Macmillan dictionary</a:t>
            </a:r>
            <a:endParaRPr lang="en-GB" sz="1600" dirty="0" smtClean="0"/>
          </a:p>
        </p:txBody>
      </p:sp>
      <p:sp>
        <p:nvSpPr>
          <p:cNvPr id="4" name="TextBox 3"/>
          <p:cNvSpPr txBox="1"/>
          <p:nvPr/>
        </p:nvSpPr>
        <p:spPr>
          <a:xfrm>
            <a:off x="7339954" y="6241883"/>
            <a:ext cx="184666" cy="369332"/>
          </a:xfrm>
          <a:prstGeom prst="rect">
            <a:avLst/>
          </a:prstGeom>
          <a:noFill/>
        </p:spPr>
        <p:txBody>
          <a:bodyPr wrap="none" rtlCol="0">
            <a:spAutoFit/>
          </a:bodyPr>
          <a:lstStyle/>
          <a:p>
            <a:endParaRPr lang="en-US" dirty="0"/>
          </a:p>
        </p:txBody>
      </p:sp>
      <p:pic>
        <p:nvPicPr>
          <p:cNvPr id="5" name="Picture 4"/>
          <p:cNvPicPr>
            <a:picLocks noChangeAspect="1"/>
          </p:cNvPicPr>
          <p:nvPr/>
        </p:nvPicPr>
        <p:blipFill>
          <a:blip r:embed="rId4"/>
          <a:stretch>
            <a:fillRect/>
          </a:stretch>
        </p:blipFill>
        <p:spPr>
          <a:xfrm>
            <a:off x="6477000" y="6123602"/>
            <a:ext cx="2438400" cy="512404"/>
          </a:xfrm>
          <a:prstGeom prst="rect">
            <a:avLst/>
          </a:prstGeom>
        </p:spPr>
      </p:pic>
    </p:spTree>
    <p:extLst>
      <p:ext uri="{BB962C8B-B14F-4D97-AF65-F5344CB8AC3E}">
        <p14:creationId xmlns:p14="http://schemas.microsoft.com/office/powerpoint/2010/main" xmlns="" val="2338973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477000" y="6123602"/>
            <a:ext cx="2438400" cy="512404"/>
          </a:xfrm>
          <a:prstGeom prst="rect">
            <a:avLst/>
          </a:prstGeom>
        </p:spPr>
      </p:pic>
      <p:sp>
        <p:nvSpPr>
          <p:cNvPr id="3" name="TextBox 2"/>
          <p:cNvSpPr txBox="1"/>
          <p:nvPr/>
        </p:nvSpPr>
        <p:spPr>
          <a:xfrm>
            <a:off x="1619672" y="2204864"/>
            <a:ext cx="6264696" cy="2369880"/>
          </a:xfrm>
          <a:prstGeom prst="rect">
            <a:avLst/>
          </a:prstGeom>
          <a:noFill/>
        </p:spPr>
        <p:txBody>
          <a:bodyPr wrap="square" rtlCol="0">
            <a:spAutoFit/>
          </a:bodyPr>
          <a:lstStyle/>
          <a:p>
            <a:r>
              <a:rPr lang="en-US" sz="2800" dirty="0" smtClean="0"/>
              <a:t>He’s an ambitious businessman.</a:t>
            </a:r>
          </a:p>
          <a:p>
            <a:r>
              <a:rPr lang="en-US" sz="2800" dirty="0" smtClean="0"/>
              <a:t>He has a beard.</a:t>
            </a:r>
          </a:p>
          <a:p>
            <a:r>
              <a:rPr lang="en-US" sz="2800" dirty="0" smtClean="0"/>
              <a:t>She is a Christian.</a:t>
            </a:r>
          </a:p>
          <a:p>
            <a:r>
              <a:rPr lang="en-US" sz="2800" dirty="0" smtClean="0"/>
              <a:t>I was having a bath when the phone rang</a:t>
            </a:r>
          </a:p>
          <a:p>
            <a:endParaRPr lang="en-US" dirty="0" smtClean="0"/>
          </a:p>
          <a:p>
            <a:endParaRPr lang="en-US" dirty="0"/>
          </a:p>
        </p:txBody>
      </p:sp>
    </p:spTree>
    <p:extLst>
      <p:ext uri="{BB962C8B-B14F-4D97-AF65-F5344CB8AC3E}">
        <p14:creationId xmlns:p14="http://schemas.microsoft.com/office/powerpoint/2010/main" xmlns="" val="4021525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3"/>
          <p:cNvSpPr txBox="1">
            <a:spLocks noChangeArrowheads="1"/>
          </p:cNvSpPr>
          <p:nvPr/>
        </p:nvSpPr>
        <p:spPr bwMode="auto">
          <a:xfrm>
            <a:off x="2301875" y="1882775"/>
            <a:ext cx="4540250" cy="430887"/>
          </a:xfrm>
          <a:prstGeom prst="rect">
            <a:avLst/>
          </a:prstGeom>
          <a:noFill/>
          <a:ln w="9525">
            <a:noFill/>
            <a:miter lim="800000"/>
            <a:headEnd/>
            <a:tailEnd/>
          </a:ln>
        </p:spPr>
        <p:txBody>
          <a:bodyPr>
            <a:prstTxWarp prst="textNoShape">
              <a:avLst/>
            </a:prstTxWarp>
            <a:spAutoFit/>
          </a:bodyPr>
          <a:lstStyle/>
          <a:p>
            <a:r>
              <a:rPr lang="en-US" sz="2200" dirty="0"/>
              <a:t> </a:t>
            </a:r>
            <a:r>
              <a:rPr lang="en-US" sz="1800" dirty="0"/>
              <a:t>                                  </a:t>
            </a:r>
          </a:p>
        </p:txBody>
      </p:sp>
      <p:pic>
        <p:nvPicPr>
          <p:cNvPr id="4" name="Picture 3"/>
          <p:cNvPicPr>
            <a:picLocks noChangeAspect="1"/>
          </p:cNvPicPr>
          <p:nvPr/>
        </p:nvPicPr>
        <p:blipFill>
          <a:blip r:embed="rId2"/>
          <a:stretch>
            <a:fillRect/>
          </a:stretch>
        </p:blipFill>
        <p:spPr>
          <a:xfrm>
            <a:off x="6477000" y="6123602"/>
            <a:ext cx="2438400" cy="512404"/>
          </a:xfrm>
          <a:prstGeom prst="rect">
            <a:avLst/>
          </a:prstGeom>
        </p:spPr>
      </p:pic>
      <p:pic>
        <p:nvPicPr>
          <p:cNvPr id="5" name="Content Placeholder 3" descr="Thinking, fast and slow.jpg"/>
          <p:cNvPicPr>
            <a:picLocks noGrp="1" noChangeAspect="1"/>
          </p:cNvPicPr>
          <p:nvPr/>
        </p:nvPicPr>
        <p:blipFill>
          <a:blip r:embed="rId3">
            <a:extLst>
              <a:ext uri="{28A0092B-C50C-407E-A947-70E740481C1C}">
                <a14:useLocalDpi xmlns:a14="http://schemas.microsoft.com/office/drawing/2010/main" xmlns="" val="0"/>
              </a:ext>
            </a:extLst>
          </a:blip>
          <a:srcRect l="-84813" r="-84813"/>
          <a:stretch>
            <a:fillRect/>
          </a:stretch>
        </p:blipFill>
        <p:spPr bwMode="auto">
          <a:xfrm>
            <a:off x="899592" y="940723"/>
            <a:ext cx="76962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1619672" y="2952561"/>
            <a:ext cx="5595938" cy="1384995"/>
          </a:xfrm>
          <a:prstGeom prst="rect">
            <a:avLst/>
          </a:prstGeom>
          <a:noFill/>
          <a:ln w="9525">
            <a:noFill/>
            <a:miter lim="800000"/>
            <a:headEnd/>
            <a:tailEnd/>
          </a:ln>
        </p:spPr>
        <p:txBody>
          <a:bodyPr>
            <a:prstTxWarp prst="textNoShape">
              <a:avLst/>
            </a:prstTxWarp>
            <a:spAutoFit/>
          </a:bodyPr>
          <a:lstStyle/>
          <a:p>
            <a:r>
              <a:rPr lang="en-GB" sz="2800" dirty="0"/>
              <a:t>availability bias</a:t>
            </a:r>
          </a:p>
          <a:p>
            <a:r>
              <a:rPr lang="en-GB" sz="2800" dirty="0"/>
              <a:t>representational </a:t>
            </a:r>
            <a:r>
              <a:rPr lang="en-GB" sz="2800" dirty="0" smtClean="0"/>
              <a:t>bias</a:t>
            </a:r>
            <a:endParaRPr lang="en-GB" sz="2800" dirty="0"/>
          </a:p>
          <a:p>
            <a:r>
              <a:rPr lang="en-GB" sz="2800" dirty="0"/>
              <a:t>priming</a:t>
            </a:r>
          </a:p>
        </p:txBody>
      </p:sp>
      <p:pic>
        <p:nvPicPr>
          <p:cNvPr id="4" name="Picture 3"/>
          <p:cNvPicPr>
            <a:picLocks noChangeAspect="1"/>
          </p:cNvPicPr>
          <p:nvPr/>
        </p:nvPicPr>
        <p:blipFill>
          <a:blip r:embed="rId2"/>
          <a:stretch>
            <a:fillRect/>
          </a:stretch>
        </p:blipFill>
        <p:spPr>
          <a:xfrm>
            <a:off x="6477000" y="6123602"/>
            <a:ext cx="2438400" cy="512404"/>
          </a:xfrm>
          <a:prstGeom prst="rect">
            <a:avLst/>
          </a:prstGeom>
        </p:spPr>
      </p:pic>
      <p:sp>
        <p:nvSpPr>
          <p:cNvPr id="2" name="TextBox 1"/>
          <p:cNvSpPr txBox="1"/>
          <p:nvPr/>
        </p:nvSpPr>
        <p:spPr>
          <a:xfrm>
            <a:off x="1619673" y="1412776"/>
            <a:ext cx="5112568" cy="1077218"/>
          </a:xfrm>
          <a:prstGeom prst="rect">
            <a:avLst/>
          </a:prstGeom>
          <a:noFill/>
        </p:spPr>
        <p:txBody>
          <a:bodyPr wrap="square" rtlCol="0">
            <a:spAutoFit/>
          </a:bodyPr>
          <a:lstStyle/>
          <a:p>
            <a:r>
              <a:rPr lang="en-US" sz="3200" b="1" dirty="0" smtClean="0"/>
              <a:t>Three factors affecting our choices</a:t>
            </a:r>
            <a:endParaRPr lang="en-US"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1084486" y="1412776"/>
            <a:ext cx="7375946" cy="4154983"/>
          </a:xfrm>
          <a:prstGeom prst="rect">
            <a:avLst/>
          </a:prstGeom>
          <a:noFill/>
          <a:ln w="9525">
            <a:noFill/>
            <a:miter lim="800000"/>
            <a:headEnd/>
            <a:tailEnd/>
          </a:ln>
        </p:spPr>
        <p:txBody>
          <a:bodyPr wrap="square">
            <a:prstTxWarp prst="textNoShape">
              <a:avLst/>
            </a:prstTxWarp>
            <a:spAutoFit/>
          </a:bodyPr>
          <a:lstStyle/>
          <a:p>
            <a:r>
              <a:rPr lang="en-US" sz="2400" dirty="0">
                <a:solidFill>
                  <a:srgbClr val="000000"/>
                </a:solidFill>
                <a:ea typeface="ＭＳ Ｐゴシック" pitchFamily="-65" charset="-128"/>
              </a:rPr>
              <a:t>The government has faced a lot of </a:t>
            </a:r>
            <a:r>
              <a:rPr lang="en-US" sz="2400" b="1" dirty="0">
                <a:solidFill>
                  <a:srgbClr val="FF0000"/>
                </a:solidFill>
                <a:ea typeface="ＭＳ Ｐゴシック" pitchFamily="-65" charset="-128"/>
              </a:rPr>
              <a:t>criticism</a:t>
            </a:r>
            <a:r>
              <a:rPr lang="en-US" sz="2400" dirty="0">
                <a:solidFill>
                  <a:srgbClr val="FF0000"/>
                </a:solidFill>
                <a:ea typeface="ＭＳ Ｐゴシック" pitchFamily="-65" charset="-128"/>
              </a:rPr>
              <a:t> </a:t>
            </a:r>
            <a:r>
              <a:rPr lang="en-US" sz="2400" dirty="0">
                <a:solidFill>
                  <a:srgbClr val="000000"/>
                </a:solidFill>
                <a:ea typeface="ＭＳ Ｐゴシック" pitchFamily="-65" charset="-128"/>
              </a:rPr>
              <a:t>concerning its education policy.</a:t>
            </a:r>
          </a:p>
          <a:p>
            <a:endParaRPr lang="en-US" sz="2400" dirty="0">
              <a:solidFill>
                <a:srgbClr val="000000"/>
              </a:solidFill>
              <a:ea typeface="ＭＳ Ｐゴシック" pitchFamily="-65" charset="-128"/>
            </a:endParaRPr>
          </a:p>
          <a:p>
            <a:r>
              <a:rPr lang="en-US" sz="2400" b="1" dirty="0">
                <a:solidFill>
                  <a:srgbClr val="FF0000"/>
                </a:solidFill>
                <a:ea typeface="ＭＳ Ｐゴシック" pitchFamily="-65" charset="-128"/>
              </a:rPr>
              <a:t>In terms of </a:t>
            </a:r>
            <a:r>
              <a:rPr lang="en-US" sz="2400" dirty="0">
                <a:solidFill>
                  <a:srgbClr val="000000"/>
                </a:solidFill>
                <a:ea typeface="ＭＳ Ｐゴシック" pitchFamily="-65" charset="-128"/>
              </a:rPr>
              <a:t>nightlife, you're best heading for </a:t>
            </a:r>
            <a:r>
              <a:rPr lang="en-US" sz="2400" dirty="0" err="1">
                <a:solidFill>
                  <a:srgbClr val="000000"/>
                </a:solidFill>
                <a:ea typeface="ＭＳ Ｐゴシック" pitchFamily="-65" charset="-128"/>
              </a:rPr>
              <a:t>Benimaclet</a:t>
            </a:r>
            <a:r>
              <a:rPr lang="en-US" sz="2400" dirty="0">
                <a:solidFill>
                  <a:srgbClr val="000000"/>
                </a:solidFill>
                <a:ea typeface="ＭＳ Ｐゴシック" pitchFamily="-65" charset="-128"/>
              </a:rPr>
              <a:t>.</a:t>
            </a:r>
          </a:p>
          <a:p>
            <a:endParaRPr lang="en-US" sz="2400" dirty="0">
              <a:solidFill>
                <a:srgbClr val="000000"/>
              </a:solidFill>
              <a:ea typeface="ＭＳ Ｐゴシック" pitchFamily="-65" charset="-128"/>
            </a:endParaRPr>
          </a:p>
          <a:p>
            <a:r>
              <a:rPr lang="en-US" sz="2400" dirty="0">
                <a:solidFill>
                  <a:srgbClr val="000000"/>
                </a:solidFill>
                <a:ea typeface="ＭＳ Ｐゴシック" pitchFamily="-65" charset="-128"/>
              </a:rPr>
              <a:t>Shall we go </a:t>
            </a:r>
            <a:r>
              <a:rPr lang="en-US" sz="2400" dirty="0" smtClean="0">
                <a:solidFill>
                  <a:srgbClr val="000000"/>
                </a:solidFill>
                <a:ea typeface="ＭＳ Ｐゴシック" pitchFamily="-65" charset="-128"/>
              </a:rPr>
              <a:t>ahead, </a:t>
            </a:r>
            <a:r>
              <a:rPr lang="en-US" sz="2400" dirty="0">
                <a:solidFill>
                  <a:srgbClr val="000000"/>
                </a:solidFill>
                <a:ea typeface="ＭＳ Ｐゴシック" pitchFamily="-65" charset="-128"/>
              </a:rPr>
              <a:t>then?</a:t>
            </a:r>
          </a:p>
          <a:p>
            <a:r>
              <a:rPr lang="en-US" sz="2400" dirty="0">
                <a:solidFill>
                  <a:srgbClr val="000000"/>
                </a:solidFill>
                <a:ea typeface="ＭＳ Ｐゴシック" pitchFamily="-65" charset="-128"/>
              </a:rPr>
              <a:t>&gt; Yeah, we can deal with any of these issues if they </a:t>
            </a:r>
            <a:r>
              <a:rPr lang="en-US" sz="2400" b="1" dirty="0">
                <a:solidFill>
                  <a:srgbClr val="FF0000"/>
                </a:solidFill>
                <a:ea typeface="ＭＳ Ｐゴシック" pitchFamily="-65" charset="-128"/>
              </a:rPr>
              <a:t>arise</a:t>
            </a:r>
            <a:r>
              <a:rPr lang="en-US" sz="2400" dirty="0">
                <a:solidFill>
                  <a:srgbClr val="000000"/>
                </a:solidFill>
                <a:ea typeface="ＭＳ Ｐゴシック" pitchFamily="-65" charset="-128"/>
              </a:rPr>
              <a:t>.</a:t>
            </a:r>
          </a:p>
          <a:p>
            <a:endParaRPr lang="en-US" sz="2400" dirty="0" smtClean="0">
              <a:solidFill>
                <a:srgbClr val="000000"/>
              </a:solidFill>
              <a:ea typeface="ＭＳ Ｐゴシック" pitchFamily="-65" charset="-128"/>
            </a:endParaRPr>
          </a:p>
          <a:p>
            <a:r>
              <a:rPr lang="en-US" sz="2400" dirty="0" smtClean="0">
                <a:solidFill>
                  <a:srgbClr val="000000"/>
                </a:solidFill>
                <a:ea typeface="ＭＳ Ｐゴシック" pitchFamily="-65" charset="-128"/>
              </a:rPr>
              <a:t>At Bitter Lake the Americans came to an agreement with the Saudi king </a:t>
            </a:r>
            <a:r>
              <a:rPr lang="en-US" sz="2400" b="1" dirty="0" smtClean="0">
                <a:solidFill>
                  <a:srgbClr val="FF0000"/>
                </a:solidFill>
                <a:ea typeface="ＭＳ Ｐゴシック" pitchFamily="-65" charset="-128"/>
              </a:rPr>
              <a:t>whereby</a:t>
            </a:r>
            <a:r>
              <a:rPr lang="en-US" sz="2400" dirty="0" smtClean="0">
                <a:solidFill>
                  <a:srgbClr val="FF0000"/>
                </a:solidFill>
                <a:ea typeface="ＭＳ Ｐゴシック" pitchFamily="-65" charset="-128"/>
              </a:rPr>
              <a:t> </a:t>
            </a:r>
            <a:r>
              <a:rPr lang="en-US" sz="2400" dirty="0" smtClean="0">
                <a:solidFill>
                  <a:srgbClr val="000000"/>
                </a:solidFill>
                <a:ea typeface="ＭＳ Ｐゴシック" pitchFamily="-65" charset="-128"/>
              </a:rPr>
              <a:t>they would not interfere with Saudi policy in return for the secure supply of oil.</a:t>
            </a:r>
          </a:p>
        </p:txBody>
      </p:sp>
      <p:pic>
        <p:nvPicPr>
          <p:cNvPr id="4" name="Picture 3"/>
          <p:cNvPicPr>
            <a:picLocks noChangeAspect="1"/>
          </p:cNvPicPr>
          <p:nvPr/>
        </p:nvPicPr>
        <p:blipFill>
          <a:blip r:embed="rId2"/>
          <a:stretch>
            <a:fillRect/>
          </a:stretch>
        </p:blipFill>
        <p:spPr>
          <a:xfrm>
            <a:off x="6477000" y="6123602"/>
            <a:ext cx="2438400" cy="512404"/>
          </a:xfrm>
          <a:prstGeom prst="rect">
            <a:avLst/>
          </a:prstGeom>
        </p:spPr>
      </p:pic>
    </p:spTree>
    <p:extLst>
      <p:ext uri="{BB962C8B-B14F-4D97-AF65-F5344CB8AC3E}">
        <p14:creationId xmlns:p14="http://schemas.microsoft.com/office/powerpoint/2010/main" xmlns="" val="4021525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1508</TotalTime>
  <Words>827</Words>
  <Application>Microsoft Office PowerPoint</Application>
  <PresentationFormat>On-screen Show (4:3)</PresentationFormat>
  <Paragraphs>172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Put the words in each group in order of frequency. You have 30 seconds.</vt:lpstr>
      <vt:lpstr>You have two minutes to write an example of these words and structures.</vt:lpstr>
      <vt:lpstr>Slide 4</vt:lpstr>
      <vt:lpstr>Assessing frequency</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freelance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Macu Gisbert Aguilar</dc:creator>
  <cp:lastModifiedBy>Eliezer Mandalman</cp:lastModifiedBy>
  <cp:revision>40</cp:revision>
  <dcterms:created xsi:type="dcterms:W3CDTF">2015-03-19T11:08:36Z</dcterms:created>
  <dcterms:modified xsi:type="dcterms:W3CDTF">2016-07-14T16:42:34Z</dcterms:modified>
</cp:coreProperties>
</file>