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Default Extension="wdp" ContentType="image/vnd.ms-photo"/>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handoutMasterIdLst>
    <p:handoutMasterId r:id="rId33"/>
  </p:handoutMasterIdLst>
  <p:sldIdLst>
    <p:sldId id="256" r:id="rId2"/>
    <p:sldId id="257" r:id="rId3"/>
    <p:sldId id="258" r:id="rId4"/>
    <p:sldId id="274" r:id="rId5"/>
    <p:sldId id="264" r:id="rId6"/>
    <p:sldId id="265" r:id="rId7"/>
    <p:sldId id="275" r:id="rId8"/>
    <p:sldId id="259" r:id="rId9"/>
    <p:sldId id="276" r:id="rId10"/>
    <p:sldId id="277" r:id="rId11"/>
    <p:sldId id="288" r:id="rId12"/>
    <p:sldId id="263" r:id="rId13"/>
    <p:sldId id="261" r:id="rId14"/>
    <p:sldId id="269" r:id="rId15"/>
    <p:sldId id="278" r:id="rId16"/>
    <p:sldId id="279" r:id="rId17"/>
    <p:sldId id="280" r:id="rId18"/>
    <p:sldId id="281" r:id="rId19"/>
    <p:sldId id="282" r:id="rId20"/>
    <p:sldId id="289" r:id="rId21"/>
    <p:sldId id="270" r:id="rId22"/>
    <p:sldId id="283" r:id="rId23"/>
    <p:sldId id="268" r:id="rId24"/>
    <p:sldId id="290" r:id="rId25"/>
    <p:sldId id="284" r:id="rId26"/>
    <p:sldId id="285" r:id="rId27"/>
    <p:sldId id="286" r:id="rId28"/>
    <p:sldId id="287" r:id="rId29"/>
    <p:sldId id="291" r:id="rId30"/>
    <p:sldId id="272" r:id="rId3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94671" autoAdjust="0"/>
  </p:normalViewPr>
  <p:slideViewPr>
    <p:cSldViewPr>
      <p:cViewPr varScale="1">
        <p:scale>
          <a:sx n="69" d="100"/>
          <a:sy n="69" d="100"/>
        </p:scale>
        <p:origin x="-1410" y="-102"/>
      </p:cViewPr>
      <p:guideLst>
        <p:guide orient="horz" pos="2160"/>
        <p:guide pos="2880"/>
      </p:guideLst>
    </p:cSldViewPr>
  </p:slideViewPr>
  <p:notesTextViewPr>
    <p:cViewPr>
      <p:scale>
        <a:sx n="1" d="1"/>
        <a:sy n="1" d="1"/>
      </p:scale>
      <p:origin x="0" y="0"/>
    </p:cViewPr>
  </p:notesTextViewPr>
  <p:sorterViewPr>
    <p:cViewPr>
      <p:scale>
        <a:sx n="100" d="100"/>
        <a:sy n="100" d="100"/>
      </p:scale>
      <p:origin x="0" y="444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58C8C4E7-B286-4D8F-B56D-4B987D4A1DC3}" type="datetimeFigureOut">
              <a:rPr lang="en-US" smtClean="0"/>
              <a:pPr/>
              <a:t>14/07/2016</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25D39927-4612-41C3-9FDA-BE6732FD11B2}" type="slidenum">
              <a:rPr lang="en-US" smtClean="0"/>
              <a:pPr/>
              <a:t>‹#›</a:t>
            </a:fld>
            <a:endParaRPr lang="en-US"/>
          </a:p>
        </p:txBody>
      </p:sp>
    </p:spTree>
    <p:extLst>
      <p:ext uri="{BB962C8B-B14F-4D97-AF65-F5344CB8AC3E}">
        <p14:creationId xmlns:p14="http://schemas.microsoft.com/office/powerpoint/2010/main" xmlns="" val="36694923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9D686CDE-8408-4699-87D0-C2B2F6A84D0E}" type="datetimeFigureOut">
              <a:rPr lang="en-US" smtClean="0"/>
              <a:pPr/>
              <a:t>14/07/2016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3356839B-3446-4E0E-8C62-F335C9F76E7D}" type="slidenum">
              <a:rPr lang="en-US" smtClean="0"/>
              <a:pPr/>
              <a:t>‹#›</a:t>
            </a:fld>
            <a:endParaRPr lang="en-US"/>
          </a:p>
        </p:txBody>
      </p:sp>
    </p:spTree>
    <p:extLst>
      <p:ext uri="{BB962C8B-B14F-4D97-AF65-F5344CB8AC3E}">
        <p14:creationId xmlns:p14="http://schemas.microsoft.com/office/powerpoint/2010/main" xmlns="" val="28518828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356839B-3446-4E0E-8C62-F335C9F76E7D}" type="slidenum">
              <a:rPr lang="en-US" smtClean="0"/>
              <a:pPr/>
              <a:t>1</a:t>
            </a:fld>
            <a:endParaRPr lang="en-US"/>
          </a:p>
        </p:txBody>
      </p:sp>
    </p:spTree>
    <p:extLst>
      <p:ext uri="{BB962C8B-B14F-4D97-AF65-F5344CB8AC3E}">
        <p14:creationId xmlns:p14="http://schemas.microsoft.com/office/powerpoint/2010/main" xmlns="" val="35518921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356839B-3446-4E0E-8C62-F335C9F76E7D}" type="slidenum">
              <a:rPr lang="en-US" smtClean="0"/>
              <a:pPr/>
              <a:t>10</a:t>
            </a:fld>
            <a:endParaRPr lang="en-US"/>
          </a:p>
        </p:txBody>
      </p:sp>
    </p:spTree>
    <p:extLst>
      <p:ext uri="{BB962C8B-B14F-4D97-AF65-F5344CB8AC3E}">
        <p14:creationId xmlns:p14="http://schemas.microsoft.com/office/powerpoint/2010/main" xmlns="" val="12562949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356839B-3446-4E0E-8C62-F335C9F76E7D}" type="slidenum">
              <a:rPr lang="en-US" smtClean="0"/>
              <a:pPr/>
              <a:t>11</a:t>
            </a:fld>
            <a:endParaRPr lang="en-US"/>
          </a:p>
        </p:txBody>
      </p:sp>
    </p:spTree>
    <p:extLst>
      <p:ext uri="{BB962C8B-B14F-4D97-AF65-F5344CB8AC3E}">
        <p14:creationId xmlns:p14="http://schemas.microsoft.com/office/powerpoint/2010/main" xmlns="" val="1888253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356839B-3446-4E0E-8C62-F335C9F76E7D}" type="slidenum">
              <a:rPr lang="en-US" smtClean="0"/>
              <a:pPr/>
              <a:t>12</a:t>
            </a:fld>
            <a:endParaRPr lang="en-US"/>
          </a:p>
        </p:txBody>
      </p:sp>
    </p:spTree>
    <p:extLst>
      <p:ext uri="{BB962C8B-B14F-4D97-AF65-F5344CB8AC3E}">
        <p14:creationId xmlns:p14="http://schemas.microsoft.com/office/powerpoint/2010/main" xmlns="" val="28954263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356839B-3446-4E0E-8C62-F335C9F76E7D}" type="slidenum">
              <a:rPr lang="en-US" smtClean="0"/>
              <a:pPr/>
              <a:t>13</a:t>
            </a:fld>
            <a:endParaRPr lang="en-US"/>
          </a:p>
        </p:txBody>
      </p:sp>
    </p:spTree>
    <p:extLst>
      <p:ext uri="{BB962C8B-B14F-4D97-AF65-F5344CB8AC3E}">
        <p14:creationId xmlns:p14="http://schemas.microsoft.com/office/powerpoint/2010/main" xmlns="" val="38283755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356839B-3446-4E0E-8C62-F335C9F76E7D}" type="slidenum">
              <a:rPr lang="en-US" smtClean="0"/>
              <a:pPr/>
              <a:t>14</a:t>
            </a:fld>
            <a:endParaRPr lang="en-US"/>
          </a:p>
        </p:txBody>
      </p:sp>
    </p:spTree>
    <p:extLst>
      <p:ext uri="{BB962C8B-B14F-4D97-AF65-F5344CB8AC3E}">
        <p14:creationId xmlns:p14="http://schemas.microsoft.com/office/powerpoint/2010/main" xmlns="" val="15255936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356839B-3446-4E0E-8C62-F335C9F76E7D}" type="slidenum">
              <a:rPr lang="en-US" smtClean="0"/>
              <a:pPr/>
              <a:t>15</a:t>
            </a:fld>
            <a:endParaRPr lang="en-US"/>
          </a:p>
        </p:txBody>
      </p:sp>
    </p:spTree>
    <p:extLst>
      <p:ext uri="{BB962C8B-B14F-4D97-AF65-F5344CB8AC3E}">
        <p14:creationId xmlns:p14="http://schemas.microsoft.com/office/powerpoint/2010/main" xmlns="" val="6725411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356839B-3446-4E0E-8C62-F335C9F76E7D}" type="slidenum">
              <a:rPr lang="en-US" smtClean="0"/>
              <a:pPr/>
              <a:t>16</a:t>
            </a:fld>
            <a:endParaRPr lang="en-US"/>
          </a:p>
        </p:txBody>
      </p:sp>
    </p:spTree>
    <p:extLst>
      <p:ext uri="{BB962C8B-B14F-4D97-AF65-F5344CB8AC3E}">
        <p14:creationId xmlns:p14="http://schemas.microsoft.com/office/powerpoint/2010/main" xmlns="" val="16711543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356839B-3446-4E0E-8C62-F335C9F76E7D}" type="slidenum">
              <a:rPr lang="en-US" smtClean="0"/>
              <a:pPr/>
              <a:t>17</a:t>
            </a:fld>
            <a:endParaRPr lang="en-US"/>
          </a:p>
        </p:txBody>
      </p:sp>
    </p:spTree>
    <p:extLst>
      <p:ext uri="{BB962C8B-B14F-4D97-AF65-F5344CB8AC3E}">
        <p14:creationId xmlns:p14="http://schemas.microsoft.com/office/powerpoint/2010/main" xmlns="" val="15137915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356839B-3446-4E0E-8C62-F335C9F76E7D}" type="slidenum">
              <a:rPr lang="en-US" smtClean="0"/>
              <a:pPr/>
              <a:t>18</a:t>
            </a:fld>
            <a:endParaRPr lang="en-US"/>
          </a:p>
        </p:txBody>
      </p:sp>
    </p:spTree>
    <p:extLst>
      <p:ext uri="{BB962C8B-B14F-4D97-AF65-F5344CB8AC3E}">
        <p14:creationId xmlns:p14="http://schemas.microsoft.com/office/powerpoint/2010/main" xmlns="" val="37416326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356839B-3446-4E0E-8C62-F335C9F76E7D}" type="slidenum">
              <a:rPr lang="en-US" smtClean="0"/>
              <a:pPr/>
              <a:t>19</a:t>
            </a:fld>
            <a:endParaRPr lang="en-US"/>
          </a:p>
        </p:txBody>
      </p:sp>
    </p:spTree>
    <p:extLst>
      <p:ext uri="{BB962C8B-B14F-4D97-AF65-F5344CB8AC3E}">
        <p14:creationId xmlns:p14="http://schemas.microsoft.com/office/powerpoint/2010/main" xmlns="" val="19171236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356839B-3446-4E0E-8C62-F335C9F76E7D}" type="slidenum">
              <a:rPr lang="en-US" smtClean="0"/>
              <a:pPr/>
              <a:t>2</a:t>
            </a:fld>
            <a:endParaRPr lang="en-US"/>
          </a:p>
        </p:txBody>
      </p:sp>
    </p:spTree>
    <p:extLst>
      <p:ext uri="{BB962C8B-B14F-4D97-AF65-F5344CB8AC3E}">
        <p14:creationId xmlns:p14="http://schemas.microsoft.com/office/powerpoint/2010/main" xmlns="" val="7633401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356839B-3446-4E0E-8C62-F335C9F76E7D}" type="slidenum">
              <a:rPr lang="en-US" smtClean="0"/>
              <a:pPr/>
              <a:t>20</a:t>
            </a:fld>
            <a:endParaRPr lang="en-US"/>
          </a:p>
        </p:txBody>
      </p:sp>
    </p:spTree>
    <p:extLst>
      <p:ext uri="{BB962C8B-B14F-4D97-AF65-F5344CB8AC3E}">
        <p14:creationId xmlns:p14="http://schemas.microsoft.com/office/powerpoint/2010/main" xmlns="" val="169799168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356839B-3446-4E0E-8C62-F335C9F76E7D}" type="slidenum">
              <a:rPr lang="en-US" smtClean="0"/>
              <a:pPr/>
              <a:t>21</a:t>
            </a:fld>
            <a:endParaRPr lang="en-US"/>
          </a:p>
        </p:txBody>
      </p:sp>
    </p:spTree>
    <p:extLst>
      <p:ext uri="{BB962C8B-B14F-4D97-AF65-F5344CB8AC3E}">
        <p14:creationId xmlns:p14="http://schemas.microsoft.com/office/powerpoint/2010/main" xmlns="" val="265893729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356839B-3446-4E0E-8C62-F335C9F76E7D}" type="slidenum">
              <a:rPr lang="en-US" smtClean="0"/>
              <a:pPr/>
              <a:t>22</a:t>
            </a:fld>
            <a:endParaRPr lang="en-US"/>
          </a:p>
        </p:txBody>
      </p:sp>
    </p:spTree>
    <p:extLst>
      <p:ext uri="{BB962C8B-B14F-4D97-AF65-F5344CB8AC3E}">
        <p14:creationId xmlns:p14="http://schemas.microsoft.com/office/powerpoint/2010/main" xmlns="" val="49091564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356839B-3446-4E0E-8C62-F335C9F76E7D}" type="slidenum">
              <a:rPr lang="en-US" smtClean="0"/>
              <a:pPr/>
              <a:t>23</a:t>
            </a:fld>
            <a:endParaRPr lang="en-US"/>
          </a:p>
        </p:txBody>
      </p:sp>
    </p:spTree>
    <p:extLst>
      <p:ext uri="{BB962C8B-B14F-4D97-AF65-F5344CB8AC3E}">
        <p14:creationId xmlns:p14="http://schemas.microsoft.com/office/powerpoint/2010/main" xmlns="" val="139304255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356839B-3446-4E0E-8C62-F335C9F76E7D}" type="slidenum">
              <a:rPr lang="en-US" smtClean="0"/>
              <a:pPr/>
              <a:t>24</a:t>
            </a:fld>
            <a:endParaRPr lang="en-US"/>
          </a:p>
        </p:txBody>
      </p:sp>
    </p:spTree>
    <p:extLst>
      <p:ext uri="{BB962C8B-B14F-4D97-AF65-F5344CB8AC3E}">
        <p14:creationId xmlns:p14="http://schemas.microsoft.com/office/powerpoint/2010/main" xmlns="" val="7348348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356839B-3446-4E0E-8C62-F335C9F76E7D}" type="slidenum">
              <a:rPr lang="en-US" smtClean="0"/>
              <a:pPr/>
              <a:t>25</a:t>
            </a:fld>
            <a:endParaRPr lang="en-US"/>
          </a:p>
        </p:txBody>
      </p:sp>
    </p:spTree>
    <p:extLst>
      <p:ext uri="{BB962C8B-B14F-4D97-AF65-F5344CB8AC3E}">
        <p14:creationId xmlns:p14="http://schemas.microsoft.com/office/powerpoint/2010/main" xmlns="" val="94335143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356839B-3446-4E0E-8C62-F335C9F76E7D}" type="slidenum">
              <a:rPr lang="en-US" smtClean="0"/>
              <a:pPr/>
              <a:t>26</a:t>
            </a:fld>
            <a:endParaRPr lang="en-US"/>
          </a:p>
        </p:txBody>
      </p:sp>
    </p:spTree>
    <p:extLst>
      <p:ext uri="{BB962C8B-B14F-4D97-AF65-F5344CB8AC3E}">
        <p14:creationId xmlns:p14="http://schemas.microsoft.com/office/powerpoint/2010/main" xmlns="" val="335869075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356839B-3446-4E0E-8C62-F335C9F76E7D}" type="slidenum">
              <a:rPr lang="en-US" smtClean="0"/>
              <a:pPr/>
              <a:t>27</a:t>
            </a:fld>
            <a:endParaRPr lang="en-US"/>
          </a:p>
        </p:txBody>
      </p:sp>
    </p:spTree>
    <p:extLst>
      <p:ext uri="{BB962C8B-B14F-4D97-AF65-F5344CB8AC3E}">
        <p14:creationId xmlns:p14="http://schemas.microsoft.com/office/powerpoint/2010/main" xmlns="" val="100379863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356839B-3446-4E0E-8C62-F335C9F76E7D}" type="slidenum">
              <a:rPr lang="en-US" smtClean="0"/>
              <a:pPr/>
              <a:t>28</a:t>
            </a:fld>
            <a:endParaRPr lang="en-US"/>
          </a:p>
        </p:txBody>
      </p:sp>
    </p:spTree>
    <p:extLst>
      <p:ext uri="{BB962C8B-B14F-4D97-AF65-F5344CB8AC3E}">
        <p14:creationId xmlns:p14="http://schemas.microsoft.com/office/powerpoint/2010/main" xmlns="" val="384853774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356839B-3446-4E0E-8C62-F335C9F76E7D}" type="slidenum">
              <a:rPr lang="en-US" smtClean="0"/>
              <a:pPr/>
              <a:t>29</a:t>
            </a:fld>
            <a:endParaRPr lang="en-US"/>
          </a:p>
        </p:txBody>
      </p:sp>
    </p:spTree>
    <p:extLst>
      <p:ext uri="{BB962C8B-B14F-4D97-AF65-F5344CB8AC3E}">
        <p14:creationId xmlns:p14="http://schemas.microsoft.com/office/powerpoint/2010/main" xmlns="" val="9978728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356839B-3446-4E0E-8C62-F335C9F76E7D}" type="slidenum">
              <a:rPr lang="en-US" smtClean="0"/>
              <a:pPr/>
              <a:t>3</a:t>
            </a:fld>
            <a:endParaRPr lang="en-US"/>
          </a:p>
        </p:txBody>
      </p:sp>
    </p:spTree>
    <p:extLst>
      <p:ext uri="{BB962C8B-B14F-4D97-AF65-F5344CB8AC3E}">
        <p14:creationId xmlns:p14="http://schemas.microsoft.com/office/powerpoint/2010/main" xmlns="" val="76548539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356839B-3446-4E0E-8C62-F335C9F76E7D}" type="slidenum">
              <a:rPr lang="en-US" smtClean="0"/>
              <a:pPr/>
              <a:t>30</a:t>
            </a:fld>
            <a:endParaRPr lang="en-US"/>
          </a:p>
        </p:txBody>
      </p:sp>
    </p:spTree>
    <p:extLst>
      <p:ext uri="{BB962C8B-B14F-4D97-AF65-F5344CB8AC3E}">
        <p14:creationId xmlns:p14="http://schemas.microsoft.com/office/powerpoint/2010/main" xmlns="" val="22576330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356839B-3446-4E0E-8C62-F335C9F76E7D}" type="slidenum">
              <a:rPr lang="en-US" smtClean="0"/>
              <a:pPr/>
              <a:t>4</a:t>
            </a:fld>
            <a:endParaRPr lang="en-US"/>
          </a:p>
        </p:txBody>
      </p:sp>
    </p:spTree>
    <p:extLst>
      <p:ext uri="{BB962C8B-B14F-4D97-AF65-F5344CB8AC3E}">
        <p14:creationId xmlns:p14="http://schemas.microsoft.com/office/powerpoint/2010/main" xmlns="" val="13674414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356839B-3446-4E0E-8C62-F335C9F76E7D}" type="slidenum">
              <a:rPr lang="en-US" smtClean="0"/>
              <a:pPr/>
              <a:t>5</a:t>
            </a:fld>
            <a:endParaRPr lang="en-US"/>
          </a:p>
        </p:txBody>
      </p:sp>
    </p:spTree>
    <p:extLst>
      <p:ext uri="{BB962C8B-B14F-4D97-AF65-F5344CB8AC3E}">
        <p14:creationId xmlns:p14="http://schemas.microsoft.com/office/powerpoint/2010/main" xmlns="" val="28125911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356839B-3446-4E0E-8C62-F335C9F76E7D}" type="slidenum">
              <a:rPr lang="en-US" smtClean="0"/>
              <a:pPr/>
              <a:t>6</a:t>
            </a:fld>
            <a:endParaRPr lang="en-US"/>
          </a:p>
        </p:txBody>
      </p:sp>
    </p:spTree>
    <p:extLst>
      <p:ext uri="{BB962C8B-B14F-4D97-AF65-F5344CB8AC3E}">
        <p14:creationId xmlns:p14="http://schemas.microsoft.com/office/powerpoint/2010/main" xmlns="" val="18638668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356839B-3446-4E0E-8C62-F335C9F76E7D}" type="slidenum">
              <a:rPr lang="en-US" smtClean="0"/>
              <a:pPr/>
              <a:t>7</a:t>
            </a:fld>
            <a:endParaRPr lang="en-US"/>
          </a:p>
        </p:txBody>
      </p:sp>
    </p:spTree>
    <p:extLst>
      <p:ext uri="{BB962C8B-B14F-4D97-AF65-F5344CB8AC3E}">
        <p14:creationId xmlns:p14="http://schemas.microsoft.com/office/powerpoint/2010/main" xmlns="" val="18005555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356839B-3446-4E0E-8C62-F335C9F76E7D}" type="slidenum">
              <a:rPr lang="en-US" smtClean="0"/>
              <a:pPr/>
              <a:t>8</a:t>
            </a:fld>
            <a:endParaRPr lang="en-US"/>
          </a:p>
        </p:txBody>
      </p:sp>
    </p:spTree>
    <p:extLst>
      <p:ext uri="{BB962C8B-B14F-4D97-AF65-F5344CB8AC3E}">
        <p14:creationId xmlns:p14="http://schemas.microsoft.com/office/powerpoint/2010/main" xmlns="" val="35351842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356839B-3446-4E0E-8C62-F335C9F76E7D}" type="slidenum">
              <a:rPr lang="en-US" smtClean="0"/>
              <a:pPr/>
              <a:t>9</a:t>
            </a:fld>
            <a:endParaRPr lang="en-US"/>
          </a:p>
        </p:txBody>
      </p:sp>
    </p:spTree>
    <p:extLst>
      <p:ext uri="{BB962C8B-B14F-4D97-AF65-F5344CB8AC3E}">
        <p14:creationId xmlns:p14="http://schemas.microsoft.com/office/powerpoint/2010/main" xmlns="" val="19204877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DB65CFB7-43D7-4DAD-AA0C-ADDDBD3B269A}" type="datetimeFigureOut">
              <a:rPr lang="en-US" smtClean="0"/>
              <a:pPr/>
              <a:t>14/07/2016</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4D1EA2F2-02BE-41FA-B8B3-9ECD1303F5E9}" type="slidenum">
              <a:rPr lang="en-US" smtClean="0"/>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65CFB7-43D7-4DAD-AA0C-ADDDBD3B269A}" type="datetimeFigureOut">
              <a:rPr lang="en-US" smtClean="0"/>
              <a:pPr/>
              <a:t>14/07/2016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1EA2F2-02BE-41FA-B8B3-9ECD1303F5E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65CFB7-43D7-4DAD-AA0C-ADDDBD3B269A}" type="datetimeFigureOut">
              <a:rPr lang="en-US" smtClean="0"/>
              <a:pPr/>
              <a:t>14/07/2016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1EA2F2-02BE-41FA-B8B3-9ECD1303F5E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65CFB7-43D7-4DAD-AA0C-ADDDBD3B269A}" type="datetimeFigureOut">
              <a:rPr lang="en-US" smtClean="0"/>
              <a:pPr/>
              <a:t>14/07/2016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1EA2F2-02BE-41FA-B8B3-9ECD1303F5E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65CFB7-43D7-4DAD-AA0C-ADDDBD3B269A}" type="datetimeFigureOut">
              <a:rPr lang="en-US" smtClean="0"/>
              <a:pPr/>
              <a:t>14/07/2016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1EA2F2-02BE-41FA-B8B3-9ECD1303F5E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DB65CFB7-43D7-4DAD-AA0C-ADDDBD3B269A}" type="datetimeFigureOut">
              <a:rPr lang="en-US" smtClean="0"/>
              <a:pPr/>
              <a:t>14/07/2016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1EA2F2-02BE-41FA-B8B3-9ECD1303F5E9}"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B65CFB7-43D7-4DAD-AA0C-ADDDBD3B269A}" type="datetimeFigureOut">
              <a:rPr lang="en-US" smtClean="0"/>
              <a:pPr/>
              <a:t>14/07/2016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1EA2F2-02BE-41FA-B8B3-9ECD1303F5E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B65CFB7-43D7-4DAD-AA0C-ADDDBD3B269A}" type="datetimeFigureOut">
              <a:rPr lang="en-US" smtClean="0"/>
              <a:pPr/>
              <a:t>14/07/2016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1EA2F2-02BE-41FA-B8B3-9ECD1303F5E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65CFB7-43D7-4DAD-AA0C-ADDDBD3B269A}" type="datetimeFigureOut">
              <a:rPr lang="en-US" smtClean="0"/>
              <a:pPr/>
              <a:t>14/07/2016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1EA2F2-02BE-41FA-B8B3-9ECD1303F5E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DB65CFB7-43D7-4DAD-AA0C-ADDDBD3B269A}" type="datetimeFigureOut">
              <a:rPr lang="en-US" smtClean="0"/>
              <a:pPr/>
              <a:t>14/07/2016</a:t>
            </a:fld>
            <a:endParaRPr lang="en-US"/>
          </a:p>
        </p:txBody>
      </p:sp>
      <p:sp>
        <p:nvSpPr>
          <p:cNvPr id="7" name="Slide Number Placeholder 6"/>
          <p:cNvSpPr>
            <a:spLocks noGrp="1"/>
          </p:cNvSpPr>
          <p:nvPr>
            <p:ph type="sldNum" sz="quarter" idx="12"/>
          </p:nvPr>
        </p:nvSpPr>
        <p:spPr/>
        <p:txBody>
          <a:bodyPr/>
          <a:lstStyle/>
          <a:p>
            <a:fld id="{4D1EA2F2-02BE-41FA-B8B3-9ECD1303F5E9}"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65CFB7-43D7-4DAD-AA0C-ADDDBD3B269A}" type="datetimeFigureOut">
              <a:rPr lang="en-US" smtClean="0"/>
              <a:pPr/>
              <a:t>14/07/2016</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4D1EA2F2-02BE-41FA-B8B3-9ECD1303F5E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DB65CFB7-43D7-4DAD-AA0C-ADDDBD3B269A}" type="datetimeFigureOut">
              <a:rPr lang="en-US" smtClean="0"/>
              <a:pPr/>
              <a:t>14/07/2016</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4D1EA2F2-02BE-41FA-B8B3-9ECD1303F5E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microsoft.com/office/2007/relationships/hdphoto" Target="../media/hdphoto1.wdp"/></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ctr"/>
            <a:r>
              <a:rPr lang="en-US" sz="2800" b="1" dirty="0" smtClean="0">
                <a:solidFill>
                  <a:srgbClr val="00B0F0"/>
                </a:solidFill>
              </a:rPr>
              <a:t>Literary Learning for Enhanced Cross-Cultural Understanding</a:t>
            </a:r>
            <a:endParaRPr lang="en-US" sz="2800" b="1" dirty="0">
              <a:solidFill>
                <a:srgbClr val="00B0F0"/>
              </a:solidFill>
            </a:endParaRPr>
          </a:p>
        </p:txBody>
      </p:sp>
      <p:sp>
        <p:nvSpPr>
          <p:cNvPr id="3" name="Subtitle 2"/>
          <p:cNvSpPr>
            <a:spLocks noGrp="1"/>
          </p:cNvSpPr>
          <p:nvPr>
            <p:ph type="subTitle" idx="1"/>
          </p:nvPr>
        </p:nvSpPr>
        <p:spPr/>
        <p:txBody>
          <a:bodyPr>
            <a:normAutofit lnSpcReduction="10000"/>
          </a:bodyPr>
          <a:lstStyle/>
          <a:p>
            <a:pPr algn="ctr"/>
            <a:r>
              <a:rPr lang="en-US" b="1" dirty="0" smtClean="0"/>
              <a:t>Michelle Kinsbursky</a:t>
            </a:r>
          </a:p>
          <a:p>
            <a:pPr algn="ctr"/>
            <a:r>
              <a:rPr lang="en-US" b="1" dirty="0" err="1" smtClean="0"/>
              <a:t>Ohalo</a:t>
            </a:r>
            <a:r>
              <a:rPr lang="en-US" b="1" dirty="0" smtClean="0"/>
              <a:t> College, </a:t>
            </a:r>
            <a:r>
              <a:rPr lang="en-US" b="1" dirty="0" err="1" smtClean="0"/>
              <a:t>Katzrin</a:t>
            </a:r>
            <a:endParaRPr lang="en-US" b="1" dirty="0" smtClean="0"/>
          </a:p>
          <a:p>
            <a:pPr algn="ctr"/>
            <a:r>
              <a:rPr lang="en-US" b="1" dirty="0" smtClean="0"/>
              <a:t>ETAI International Conference   2016</a:t>
            </a:r>
            <a:endParaRPr lang="en-US" b="1" dirty="0"/>
          </a:p>
        </p:txBody>
      </p:sp>
      <p:pic>
        <p:nvPicPr>
          <p:cNvPr id="4" name="Picture Placeholder 28"/>
          <p:cNvPicPr>
            <a:picLocks noChangeAspect="1"/>
          </p:cNvPicPr>
          <p:nvPr/>
        </p:nvPicPr>
        <p:blipFill>
          <a:blip r:embed="rId3" cstate="print">
            <a:extLst>
              <a:ext uri="{28A0092B-C50C-407E-A947-70E740481C1C}">
                <a14:useLocalDpi xmlns:a14="http://schemas.microsoft.com/office/drawing/2010/main" xmlns="" val="0"/>
              </a:ext>
            </a:extLst>
          </a:blip>
          <a:srcRect l="9052" r="9052"/>
          <a:stretch>
            <a:fillRect/>
          </a:stretch>
        </p:blipFill>
        <p:spPr>
          <a:xfrm>
            <a:off x="1005208" y="693795"/>
            <a:ext cx="3359623" cy="5468112"/>
          </a:xfrm>
          <a:prstGeom prst="rect">
            <a:avLst/>
          </a:prstGeom>
        </p:spPr>
      </p:pic>
    </p:spTree>
    <p:extLst>
      <p:ext uri="{BB962C8B-B14F-4D97-AF65-F5344CB8AC3E}">
        <p14:creationId xmlns:p14="http://schemas.microsoft.com/office/powerpoint/2010/main" xmlns="" val="36976345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219200"/>
            <a:ext cx="6777317" cy="4800600"/>
          </a:xfrm>
        </p:spPr>
        <p:txBody>
          <a:bodyPr>
            <a:noAutofit/>
          </a:bodyPr>
          <a:lstStyle/>
          <a:p>
            <a:pPr marL="68580" indent="0">
              <a:buNone/>
            </a:pPr>
            <a:r>
              <a:rPr lang="en-US" sz="2800" dirty="0"/>
              <a:t>Supported  by the </a:t>
            </a:r>
            <a:r>
              <a:rPr lang="en-US" sz="2800" dirty="0" smtClean="0"/>
              <a:t> Higher Council of Education (policy paper)</a:t>
            </a:r>
          </a:p>
          <a:p>
            <a:pPr marL="68580" indent="0">
              <a:buNone/>
            </a:pPr>
            <a:endParaRPr lang="en-US" sz="2800" dirty="0"/>
          </a:p>
          <a:p>
            <a:pPr marL="68580" indent="0" algn="ctr">
              <a:buNone/>
            </a:pPr>
            <a:r>
              <a:rPr lang="en-US" sz="2800" dirty="0"/>
              <a:t> “</a:t>
            </a:r>
            <a:r>
              <a:rPr lang="en-US" sz="2800" b="1" i="1" dirty="0"/>
              <a:t>Every teacher training curriculum </a:t>
            </a:r>
          </a:p>
          <a:p>
            <a:pPr marL="68580" indent="0" algn="ctr">
              <a:buNone/>
            </a:pPr>
            <a:r>
              <a:rPr lang="en-US" sz="2800" b="1" i="1" dirty="0"/>
              <a:t>will reflect the following central core elements . . . Instruction in learning</a:t>
            </a:r>
          </a:p>
          <a:p>
            <a:pPr marL="68580" indent="0" algn="ctr">
              <a:buNone/>
            </a:pPr>
            <a:r>
              <a:rPr lang="en-US" sz="2800" b="1" i="1" dirty="0"/>
              <a:t> about pupils with different needs and </a:t>
            </a:r>
          </a:p>
          <a:p>
            <a:pPr marL="68580" indent="0" algn="ctr">
              <a:buNone/>
            </a:pPr>
            <a:r>
              <a:rPr lang="en-US" sz="2800" b="1" i="1" dirty="0"/>
              <a:t>from different social-cultural groups” (2008) </a:t>
            </a:r>
            <a:endParaRPr lang="en-US" sz="2800" dirty="0"/>
          </a:p>
          <a:p>
            <a:pPr marL="68580" indent="0">
              <a:buNone/>
            </a:pPr>
            <a:endParaRPr lang="en-US" sz="2800" dirty="0"/>
          </a:p>
          <a:p>
            <a:endParaRPr lang="en-US" sz="2800" dirty="0"/>
          </a:p>
        </p:txBody>
      </p:sp>
    </p:spTree>
    <p:extLst>
      <p:ext uri="{BB962C8B-B14F-4D97-AF65-F5344CB8AC3E}">
        <p14:creationId xmlns:p14="http://schemas.microsoft.com/office/powerpoint/2010/main" xmlns="" val="4072429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1000"/>
                                        <p:tgtEl>
                                          <p:spTgt spid="3">
                                            <p:txEl>
                                              <p:pRg st="3" end="3"/>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1000"/>
                                        <p:tgtEl>
                                          <p:spTgt spid="3">
                                            <p:txEl>
                                              <p:pRg st="4" end="4"/>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Not only </a:t>
            </a:r>
            <a:r>
              <a:rPr lang="en-US" dirty="0" smtClean="0"/>
              <a:t>does our literature study have the potential to bring students into a discussion – to cross some of those borders</a:t>
            </a:r>
          </a:p>
          <a:p>
            <a:r>
              <a:rPr lang="en-US" b="1" dirty="0" smtClean="0"/>
              <a:t>The course is taught in English</a:t>
            </a:r>
            <a:endParaRPr lang="en-US" b="1" dirty="0"/>
          </a:p>
          <a:p>
            <a:pPr marL="68580" indent="0">
              <a:buNone/>
            </a:pPr>
            <a:r>
              <a:rPr lang="en-US" dirty="0"/>
              <a:t> </a:t>
            </a:r>
            <a:r>
              <a:rPr lang="en-US" dirty="0" smtClean="0"/>
              <a:t>    English is a </a:t>
            </a:r>
            <a:r>
              <a:rPr lang="en-US" dirty="0"/>
              <a:t>Neutral Language of Study</a:t>
            </a:r>
          </a:p>
          <a:p>
            <a:pPr marL="68580" indent="0">
              <a:buNone/>
            </a:pPr>
            <a:r>
              <a:rPr lang="en-US" dirty="0" smtClean="0"/>
              <a:t>Can remove specific language - bias</a:t>
            </a:r>
            <a:endParaRPr lang="en-US" dirty="0"/>
          </a:p>
        </p:txBody>
      </p:sp>
    </p:spTree>
    <p:extLst>
      <p:ext uri="{BB962C8B-B14F-4D97-AF65-F5344CB8AC3E}">
        <p14:creationId xmlns:p14="http://schemas.microsoft.com/office/powerpoint/2010/main" xmlns="" val="2191841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47470" y="685800"/>
            <a:ext cx="6777317" cy="4423377"/>
          </a:xfrm>
        </p:spPr>
        <p:txBody>
          <a:bodyPr>
            <a:normAutofit fontScale="92500" lnSpcReduction="20000"/>
          </a:bodyPr>
          <a:lstStyle/>
          <a:p>
            <a:pPr marL="68580" indent="0">
              <a:buNone/>
            </a:pPr>
            <a:r>
              <a:rPr lang="en-US" sz="3000" b="1" dirty="0" smtClean="0"/>
              <a:t>Do not teach </a:t>
            </a:r>
            <a:r>
              <a:rPr lang="en-US" sz="3000" b="1" dirty="0" err="1" smtClean="0"/>
              <a:t>Anzaldua</a:t>
            </a:r>
            <a:r>
              <a:rPr lang="en-US" sz="3000" b="1" dirty="0" smtClean="0"/>
              <a:t> directly</a:t>
            </a:r>
          </a:p>
          <a:p>
            <a:pPr marL="68580" indent="0">
              <a:buNone/>
            </a:pPr>
            <a:r>
              <a:rPr lang="en-US" sz="3000" b="1" dirty="0" smtClean="0"/>
              <a:t>Borderlands thinking – </a:t>
            </a:r>
            <a:r>
              <a:rPr lang="en-US" sz="3000" b="1" dirty="0" smtClean="0">
                <a:solidFill>
                  <a:srgbClr val="FF0000"/>
                </a:solidFill>
              </a:rPr>
              <a:t>subtheme</a:t>
            </a:r>
          </a:p>
          <a:p>
            <a:pPr marL="68580" indent="0">
              <a:buNone/>
            </a:pPr>
            <a:endParaRPr lang="en-US" sz="3000" b="1" dirty="0"/>
          </a:p>
          <a:p>
            <a:pPr marL="68580" indent="0">
              <a:buNone/>
            </a:pPr>
            <a:r>
              <a:rPr lang="en-US" sz="2600" b="1" dirty="0" smtClean="0"/>
              <a:t>Engaged students in:</a:t>
            </a:r>
          </a:p>
          <a:p>
            <a:pPr lvl="1"/>
            <a:r>
              <a:rPr lang="en-US" sz="3000" dirty="0" smtClean="0"/>
              <a:t>Discussions</a:t>
            </a:r>
            <a:endParaRPr lang="en-US" sz="3000" dirty="0"/>
          </a:p>
          <a:p>
            <a:pPr lvl="1"/>
            <a:r>
              <a:rPr lang="en-US" sz="3000" dirty="0"/>
              <a:t>Letter </a:t>
            </a:r>
            <a:r>
              <a:rPr lang="en-US" sz="3000" dirty="0" smtClean="0"/>
              <a:t>&amp; Forum writing</a:t>
            </a:r>
            <a:endParaRPr lang="en-US" sz="3000" dirty="0"/>
          </a:p>
          <a:p>
            <a:pPr lvl="1"/>
            <a:r>
              <a:rPr lang="en-US" sz="3000" dirty="0"/>
              <a:t>Class </a:t>
            </a:r>
            <a:r>
              <a:rPr lang="en-US" sz="3000" dirty="0" smtClean="0"/>
              <a:t>activities</a:t>
            </a:r>
          </a:p>
          <a:p>
            <a:pPr marL="365760" lvl="1" indent="0">
              <a:buNone/>
            </a:pPr>
            <a:endParaRPr lang="en-US" sz="3000" dirty="0" smtClean="0"/>
          </a:p>
          <a:p>
            <a:r>
              <a:rPr lang="en-US" sz="3000" b="1" dirty="0"/>
              <a:t>LET’s Take a look </a:t>
            </a:r>
          </a:p>
          <a:p>
            <a:pPr marL="68580" indent="0">
              <a:buNone/>
            </a:pPr>
            <a:r>
              <a:rPr lang="en-US" sz="3000" b="1" dirty="0"/>
              <a:t>              at some Examples</a:t>
            </a:r>
          </a:p>
          <a:p>
            <a:pPr marL="365760" lvl="1" indent="0">
              <a:buNone/>
            </a:pPr>
            <a:endParaRPr lang="en-US" sz="3000" dirty="0"/>
          </a:p>
          <a:p>
            <a:pPr marL="68580" indent="0">
              <a:buNone/>
            </a:pPr>
            <a:endParaRPr lang="en-US" sz="2600" dirty="0"/>
          </a:p>
        </p:txBody>
      </p:sp>
      <p:pic>
        <p:nvPicPr>
          <p:cNvPr id="1026" name="Picture 2" descr="C:\Users\lenovo\Pictures\MA Eqivalency\Gloria anzaldua\Borderlands_La_Frontera_(Anzaldua_book).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248400" y="2286000"/>
            <a:ext cx="1990775" cy="310038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949409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1000"/>
                                        <p:tgtEl>
                                          <p:spTgt spid="102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1000"/>
                                        <p:tgtEl>
                                          <p:spTgt spid="3">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10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10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1000"/>
                                        <p:tgtEl>
                                          <p:spTgt spid="3">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3">
                                            <p:txEl>
                                              <p:pRg st="8" end="8"/>
                                            </p:txEl>
                                          </p:spTgt>
                                        </p:tgtEl>
                                        <p:attrNameLst>
                                          <p:attrName>style.visibility</p:attrName>
                                        </p:attrNameLst>
                                      </p:cBhvr>
                                      <p:to>
                                        <p:strVal val="visible"/>
                                      </p:to>
                                    </p:set>
                                    <p:animEffect transition="in" filter="fade">
                                      <p:cBhvr>
                                        <p:cTn id="38" dur="1000"/>
                                        <p:tgtEl>
                                          <p:spTgt spid="3">
                                            <p:txEl>
                                              <p:pRg st="8" end="8"/>
                                            </p:txEl>
                                          </p:spTgt>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animEffect transition="in" filter="fade">
                                      <p:cBhvr>
                                        <p:cTn id="41" dur="1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2057400"/>
            <a:ext cx="6777317" cy="3508977"/>
          </a:xfrm>
        </p:spPr>
        <p:txBody>
          <a:bodyPr>
            <a:normAutofit/>
          </a:bodyPr>
          <a:lstStyle/>
          <a:p>
            <a:r>
              <a:rPr lang="en-US" sz="2800" b="1" dirty="0" smtClean="0"/>
              <a:t>Brief review</a:t>
            </a:r>
          </a:p>
          <a:p>
            <a:r>
              <a:rPr lang="en-US" sz="2800" b="1" dirty="0" smtClean="0"/>
              <a:t>Discussions of loyalty and professional responsibilities</a:t>
            </a:r>
          </a:p>
          <a:p>
            <a:r>
              <a:rPr lang="en-US" sz="2800" b="1" dirty="0" smtClean="0"/>
              <a:t>Introduce Borderlands subtheme – when discussing </a:t>
            </a:r>
            <a:r>
              <a:rPr lang="en-US" sz="2800" b="1" dirty="0" err="1" smtClean="0"/>
              <a:t>Sadao’s</a:t>
            </a:r>
            <a:r>
              <a:rPr lang="en-US" sz="2800" b="1" dirty="0" smtClean="0"/>
              <a:t> dilemma</a:t>
            </a:r>
          </a:p>
          <a:p>
            <a:r>
              <a:rPr lang="en-US" sz="2800" b="1" dirty="0" smtClean="0"/>
              <a:t>Classroom activity followed by letter writing</a:t>
            </a:r>
          </a:p>
        </p:txBody>
      </p:sp>
      <p:sp>
        <p:nvSpPr>
          <p:cNvPr id="4" name="Title 3"/>
          <p:cNvSpPr>
            <a:spLocks noGrp="1"/>
          </p:cNvSpPr>
          <p:nvPr>
            <p:ph type="title"/>
          </p:nvPr>
        </p:nvSpPr>
        <p:spPr>
          <a:xfrm>
            <a:off x="1066800" y="838200"/>
            <a:ext cx="7024744" cy="1185862"/>
          </a:xfrm>
        </p:spPr>
        <p:txBody>
          <a:bodyPr>
            <a:normAutofit fontScale="90000"/>
          </a:bodyPr>
          <a:lstStyle/>
          <a:p>
            <a:r>
              <a:rPr lang="en-US" b="1" dirty="0">
                <a:effectLst>
                  <a:outerShdw blurRad="38100" dist="38100" dir="2700000" algn="tl">
                    <a:srgbClr val="000000">
                      <a:alpha val="43137"/>
                    </a:srgbClr>
                  </a:outerShdw>
                </a:effectLst>
              </a:rPr>
              <a:t>	</a:t>
            </a:r>
            <a:r>
              <a:rPr lang="en-US" b="1" dirty="0" smtClean="0">
                <a:effectLst>
                  <a:outerShdw blurRad="38100" dist="38100" dir="2700000" algn="tl">
                    <a:srgbClr val="000000">
                      <a:alpha val="43137"/>
                    </a:srgbClr>
                  </a:outerShdw>
                </a:effectLst>
              </a:rPr>
              <a:t>“The </a:t>
            </a:r>
            <a:r>
              <a:rPr lang="en-US" b="1" dirty="0">
                <a:effectLst>
                  <a:outerShdw blurRad="38100" dist="38100" dir="2700000" algn="tl">
                    <a:srgbClr val="000000">
                      <a:alpha val="43137"/>
                    </a:srgbClr>
                  </a:outerShdw>
                </a:effectLst>
              </a:rPr>
              <a:t>Enemy” </a:t>
            </a:r>
            <a:r>
              <a:rPr lang="en-US" b="1" dirty="0" smtClean="0">
                <a:effectLst>
                  <a:outerShdw blurRad="38100" dist="38100" dir="2700000" algn="tl">
                    <a:srgbClr val="000000">
                      <a:alpha val="43137"/>
                    </a:srgbClr>
                  </a:outerShdw>
                </a:effectLst>
              </a:rPr>
              <a:t/>
            </a:r>
            <a:br>
              <a:rPr lang="en-US" b="1" dirty="0" smtClean="0">
                <a:effectLst>
                  <a:outerShdw blurRad="38100" dist="38100" dir="2700000" algn="tl">
                    <a:srgbClr val="000000">
                      <a:alpha val="43137"/>
                    </a:srgbClr>
                  </a:outerShdw>
                </a:effectLst>
              </a:rPr>
            </a:br>
            <a:r>
              <a:rPr lang="en-US" b="1" dirty="0" smtClean="0">
                <a:effectLst>
                  <a:outerShdw blurRad="38100" dist="38100" dir="2700000" algn="tl">
                    <a:srgbClr val="000000">
                      <a:alpha val="43137"/>
                    </a:srgbClr>
                  </a:outerShdw>
                </a:effectLst>
              </a:rPr>
              <a:t>         </a:t>
            </a:r>
            <a:r>
              <a:rPr lang="en-US" sz="3100" b="1" dirty="0" smtClean="0"/>
              <a:t>Pearl </a:t>
            </a:r>
            <a:r>
              <a:rPr lang="en-US" sz="3100" b="1" dirty="0"/>
              <a:t>S. </a:t>
            </a:r>
            <a:r>
              <a:rPr lang="en-US" sz="3100" b="1" dirty="0" smtClean="0"/>
              <a:t>Buck</a:t>
            </a:r>
            <a:endParaRPr lang="en-US" sz="3100" dirty="0"/>
          </a:p>
        </p:txBody>
      </p:sp>
      <p:pic>
        <p:nvPicPr>
          <p:cNvPr id="2050" name="Picture 2" descr="C:\Users\lenovo\Pictures\Ohalo Courses\Intro to Lit\The Enemy\The enemy.jpg"/>
          <p:cNvPicPr>
            <a:picLocks noChangeAspect="1" noChangeArrowheads="1"/>
          </p:cNvPicPr>
          <p:nvPr/>
        </p:nvPicPr>
        <p:blipFill>
          <a:blip r:embed="rId3" cstate="print">
            <a:extLst>
              <a:ext uri="{BEBA8EAE-BF5A-486C-A8C5-ECC9F3942E4B}">
                <a14:imgProps xmlns:a14="http://schemas.microsoft.com/office/drawing/2010/main" xmlns="">
                  <a14:imgLayer r:embed="rId4">
                    <a14:imgEffect>
                      <a14:saturation sat="200000"/>
                    </a14:imgEffect>
                  </a14:imgLayer>
                </a14:imgProps>
              </a:ext>
              <a:ext uri="{28A0092B-C50C-407E-A947-70E740481C1C}">
                <a14:useLocalDpi xmlns:a14="http://schemas.microsoft.com/office/drawing/2010/main" xmlns="" val="0"/>
              </a:ext>
            </a:extLst>
          </a:blip>
          <a:srcRect/>
          <a:stretch>
            <a:fillRect/>
          </a:stretch>
        </p:blipFill>
        <p:spPr bwMode="auto">
          <a:xfrm>
            <a:off x="6172200" y="838200"/>
            <a:ext cx="2371725" cy="23717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629699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1043492" y="762000"/>
            <a:ext cx="6777317" cy="5070629"/>
          </a:xfrm>
        </p:spPr>
        <p:txBody>
          <a:bodyPr>
            <a:normAutofit/>
          </a:bodyPr>
          <a:lstStyle/>
          <a:p>
            <a:pPr marL="68580" indent="0">
              <a:buNone/>
            </a:pPr>
            <a:r>
              <a:rPr lang="en-US" sz="2800" b="1" dirty="0" smtClean="0">
                <a:cs typeface="AngsanaUPC" pitchFamily="18" charset="-34"/>
              </a:rPr>
              <a:t>Here are some students’ comments...</a:t>
            </a:r>
          </a:p>
          <a:p>
            <a:pPr marL="68580" indent="0">
              <a:buNone/>
            </a:pPr>
            <a:endParaRPr lang="en-US" sz="2800" b="1" i="1" dirty="0" smtClean="0">
              <a:latin typeface="AngsanaUPC" pitchFamily="18" charset="-34"/>
              <a:cs typeface="AngsanaUPC" pitchFamily="18" charset="-34"/>
            </a:endParaRPr>
          </a:p>
          <a:p>
            <a:pPr marL="68580" indent="0">
              <a:buNone/>
            </a:pPr>
            <a:r>
              <a:rPr lang="en-US" sz="2800" b="1" i="1" dirty="0" smtClean="0">
                <a:latin typeface="AngsanaUPC" pitchFamily="18" charset="-34"/>
                <a:cs typeface="AngsanaUPC" pitchFamily="18" charset="-34"/>
              </a:rPr>
              <a:t>Dear </a:t>
            </a:r>
            <a:r>
              <a:rPr lang="en-US" sz="2800" b="1" i="1" dirty="0" err="1">
                <a:latin typeface="AngsanaUPC" pitchFamily="18" charset="-34"/>
                <a:cs typeface="AngsanaUPC" pitchFamily="18" charset="-34"/>
              </a:rPr>
              <a:t>Sadao</a:t>
            </a:r>
            <a:r>
              <a:rPr lang="en-US" sz="2800" b="1" i="1" dirty="0">
                <a:latin typeface="AngsanaUPC" pitchFamily="18" charset="-34"/>
                <a:cs typeface="AngsanaUPC" pitchFamily="18" charset="-34"/>
              </a:rPr>
              <a:t> . . </a:t>
            </a:r>
            <a:r>
              <a:rPr lang="en-US" sz="2800" b="1" i="1" dirty="0" smtClean="0">
                <a:latin typeface="AngsanaUPC" pitchFamily="18" charset="-34"/>
                <a:cs typeface="AngsanaUPC" pitchFamily="18" charset="-34"/>
              </a:rPr>
              <a:t>.</a:t>
            </a:r>
            <a:endParaRPr lang="en-US" sz="2800" dirty="0">
              <a:latin typeface="AngsanaUPC" pitchFamily="18" charset="-34"/>
              <a:cs typeface="AngsanaUPC" pitchFamily="18" charset="-34"/>
            </a:endParaRPr>
          </a:p>
          <a:p>
            <a:pPr marL="68580" indent="0">
              <a:buNone/>
            </a:pPr>
            <a:r>
              <a:rPr lang="en-US" sz="2800" b="1" i="1" dirty="0" smtClean="0">
                <a:latin typeface="AngsanaUPC" pitchFamily="18" charset="-34"/>
                <a:cs typeface="AngsanaUPC" pitchFamily="18" charset="-34"/>
              </a:rPr>
              <a:t>I </a:t>
            </a:r>
            <a:r>
              <a:rPr lang="en-US" sz="2800" b="1" i="1" dirty="0">
                <a:latin typeface="AngsanaUPC" pitchFamily="18" charset="-34"/>
                <a:cs typeface="AngsanaUPC" pitchFamily="18" charset="-34"/>
              </a:rPr>
              <a:t>think your final decision to save the life of Tom was the right and the brave decision. I’m not sure it was your enemy, after all the war is a matter of politics and the people who fight the war are ordinary people like you and me, with a family and children and they deserve to live</a:t>
            </a:r>
            <a:r>
              <a:rPr lang="en-US" sz="2800" b="1" i="1" dirty="0" smtClean="0">
                <a:latin typeface="AngsanaUPC" pitchFamily="18" charset="-34"/>
                <a:cs typeface="AngsanaUPC" pitchFamily="18" charset="-34"/>
              </a:rPr>
              <a:t>.   </a:t>
            </a:r>
          </a:p>
          <a:p>
            <a:pPr marL="68580" indent="0">
              <a:buNone/>
            </a:pPr>
            <a:r>
              <a:rPr lang="en-US" sz="2800" b="1" i="1" dirty="0">
                <a:solidFill>
                  <a:srgbClr val="00B0F0"/>
                </a:solidFill>
                <a:latin typeface="AngsanaUPC" pitchFamily="18" charset="-34"/>
                <a:cs typeface="AngsanaUPC" pitchFamily="18" charset="-34"/>
              </a:rPr>
              <a:t>	</a:t>
            </a:r>
            <a:r>
              <a:rPr lang="en-US" sz="2800" b="1" i="1" dirty="0" smtClean="0">
                <a:solidFill>
                  <a:srgbClr val="00B0F0"/>
                </a:solidFill>
                <a:latin typeface="AngsanaUPC" pitchFamily="18" charset="-34"/>
                <a:cs typeface="AngsanaUPC" pitchFamily="18" charset="-34"/>
              </a:rPr>
              <a:t>			</a:t>
            </a:r>
            <a:r>
              <a:rPr lang="en-US" sz="2800" b="1" i="1" dirty="0" err="1" smtClean="0">
                <a:solidFill>
                  <a:srgbClr val="00B0F0"/>
                </a:solidFill>
                <a:latin typeface="AngsanaUPC" pitchFamily="18" charset="-34"/>
                <a:cs typeface="AngsanaUPC" pitchFamily="18" charset="-34"/>
              </a:rPr>
              <a:t>Marchella</a:t>
            </a:r>
            <a:endParaRPr lang="en-US" sz="2800" dirty="0">
              <a:solidFill>
                <a:srgbClr val="00B0F0"/>
              </a:solidFill>
              <a:latin typeface="AngsanaUPC" pitchFamily="18" charset="-34"/>
              <a:cs typeface="AngsanaUPC" pitchFamily="18" charset="-34"/>
            </a:endParaRPr>
          </a:p>
        </p:txBody>
      </p:sp>
    </p:spTree>
    <p:extLst>
      <p:ext uri="{BB962C8B-B14F-4D97-AF65-F5344CB8AC3E}">
        <p14:creationId xmlns:p14="http://schemas.microsoft.com/office/powerpoint/2010/main" xmlns="" val="586882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1000"/>
                                        <p:tgtEl>
                                          <p:spTgt spid="4">
                                            <p:txEl>
                                              <p:pRg st="2" end="2"/>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Effect transition="in" filter="fade">
                                      <p:cBhvr>
                                        <p:cTn id="15" dur="1000"/>
                                        <p:tgtEl>
                                          <p:spTgt spid="4">
                                            <p:txEl>
                                              <p:pRg st="3" end="3"/>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
                                            <p:txEl>
                                              <p:pRg st="4" end="4"/>
                                            </p:txEl>
                                          </p:spTgt>
                                        </p:tgtEl>
                                        <p:attrNameLst>
                                          <p:attrName>style.visibility</p:attrName>
                                        </p:attrNameLst>
                                      </p:cBhvr>
                                      <p:to>
                                        <p:strVal val="visible"/>
                                      </p:to>
                                    </p:set>
                                    <p:animEffect transition="in" filter="fade">
                                      <p:cBhvr>
                                        <p:cTn id="18" dur="1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685800"/>
            <a:ext cx="6777317" cy="5334000"/>
          </a:xfrm>
        </p:spPr>
        <p:txBody>
          <a:bodyPr>
            <a:noAutofit/>
          </a:bodyPr>
          <a:lstStyle/>
          <a:p>
            <a:pPr marL="68580" indent="0">
              <a:buNone/>
            </a:pPr>
            <a:r>
              <a:rPr lang="en-US" sz="2600" b="1" i="1" dirty="0">
                <a:latin typeface="Bodoni MT" pitchFamily="18" charset="0"/>
              </a:rPr>
              <a:t>Dear Dr. </a:t>
            </a:r>
            <a:r>
              <a:rPr lang="en-US" sz="2600" b="1" i="1" dirty="0" err="1">
                <a:latin typeface="Bodoni MT" pitchFamily="18" charset="0"/>
              </a:rPr>
              <a:t>Sadao</a:t>
            </a:r>
            <a:r>
              <a:rPr lang="en-US" sz="2600" b="1" i="1" dirty="0">
                <a:latin typeface="Bodoni MT" pitchFamily="18" charset="0"/>
              </a:rPr>
              <a:t>, </a:t>
            </a:r>
            <a:endParaRPr lang="en-US" sz="2600" dirty="0">
              <a:latin typeface="Bodoni MT" pitchFamily="18" charset="0"/>
            </a:endParaRPr>
          </a:p>
          <a:p>
            <a:pPr marL="68580" indent="0">
              <a:buNone/>
            </a:pPr>
            <a:r>
              <a:rPr lang="en-US" sz="2600" b="1" i="1" dirty="0" smtClean="0">
                <a:latin typeface="Bodoni MT" pitchFamily="18" charset="0"/>
              </a:rPr>
              <a:t>   </a:t>
            </a:r>
            <a:r>
              <a:rPr lang="en-US" sz="2600" b="1" i="1" dirty="0">
                <a:latin typeface="Bodoni MT" pitchFamily="18" charset="0"/>
              </a:rPr>
              <a:t>It’s obvious that you’re a borderland person, just like me, Dr. </a:t>
            </a:r>
            <a:r>
              <a:rPr lang="en-US" sz="2600" b="1" i="1" dirty="0" err="1">
                <a:latin typeface="Bodoni MT" pitchFamily="18" charset="0"/>
              </a:rPr>
              <a:t>Sadao</a:t>
            </a:r>
            <a:r>
              <a:rPr lang="en-US" sz="2600" b="1" i="1" dirty="0">
                <a:latin typeface="Bodoni MT" pitchFamily="18" charset="0"/>
              </a:rPr>
              <a:t>. I do understand your hard situation, because I am from Syria in origin and I live in Israel physically. I know how it feels to live in a borderland but believe me if any person in Israel asks for my help, for sure I will help him without any doubt because in the end we are all human beings we should help each other no matter if we came from different places, religions, nation, race</a:t>
            </a:r>
            <a:r>
              <a:rPr lang="en-US" sz="2600" b="1" i="1" dirty="0" smtClean="0">
                <a:latin typeface="Bodoni MT" pitchFamily="18" charset="0"/>
              </a:rPr>
              <a:t>.    					</a:t>
            </a:r>
            <a:r>
              <a:rPr lang="en-US" sz="2600" b="1" i="1" dirty="0" smtClean="0">
                <a:solidFill>
                  <a:srgbClr val="00B0F0"/>
                </a:solidFill>
                <a:latin typeface="Bodoni MT" pitchFamily="18" charset="0"/>
              </a:rPr>
              <a:t>Maya</a:t>
            </a:r>
            <a:endParaRPr lang="en-US" sz="2600" dirty="0">
              <a:solidFill>
                <a:srgbClr val="00B0F0"/>
              </a:solidFill>
              <a:latin typeface="Bodoni MT" pitchFamily="18" charset="0"/>
            </a:endParaRPr>
          </a:p>
          <a:p>
            <a:pPr marL="68580" indent="0">
              <a:buNone/>
            </a:pPr>
            <a:endParaRPr lang="en-US" sz="2600" dirty="0"/>
          </a:p>
        </p:txBody>
      </p:sp>
    </p:spTree>
    <p:extLst>
      <p:ext uri="{BB962C8B-B14F-4D97-AF65-F5344CB8AC3E}">
        <p14:creationId xmlns:p14="http://schemas.microsoft.com/office/powerpoint/2010/main" xmlns="" val="3975649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600" b="1" dirty="0" smtClean="0">
                <a:effectLst>
                  <a:outerShdw blurRad="38100" dist="38100" dir="2700000" algn="tl">
                    <a:srgbClr val="000000">
                      <a:alpha val="43137"/>
                    </a:srgbClr>
                  </a:outerShdw>
                </a:effectLst>
              </a:rPr>
              <a:t>                    “Mending Wall”</a:t>
            </a:r>
            <a:br>
              <a:rPr lang="en-US" sz="3600" b="1" dirty="0" smtClean="0">
                <a:effectLst>
                  <a:outerShdw blurRad="38100" dist="38100" dir="2700000" algn="tl">
                    <a:srgbClr val="000000">
                      <a:alpha val="43137"/>
                    </a:srgbClr>
                  </a:outerShdw>
                </a:effectLst>
              </a:rPr>
            </a:br>
            <a:r>
              <a:rPr lang="en-US" sz="3600" b="1" dirty="0" smtClean="0">
                <a:effectLst>
                  <a:outerShdw blurRad="38100" dist="38100" dir="2700000" algn="tl">
                    <a:srgbClr val="000000">
                      <a:alpha val="43137"/>
                    </a:srgbClr>
                  </a:outerShdw>
                </a:effectLst>
              </a:rPr>
              <a:t>                     Robert Frost</a:t>
            </a:r>
            <a:endParaRPr lang="en-US" sz="36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043492" y="2209800"/>
            <a:ext cx="6777317" cy="3622829"/>
          </a:xfrm>
        </p:spPr>
        <p:txBody>
          <a:bodyPr>
            <a:normAutofit fontScale="77500" lnSpcReduction="20000"/>
          </a:bodyPr>
          <a:lstStyle/>
          <a:p>
            <a:pPr marL="68580" indent="0">
              <a:buNone/>
            </a:pPr>
            <a:endParaRPr lang="en-US" sz="2800" b="1" dirty="0" smtClean="0"/>
          </a:p>
          <a:p>
            <a:pPr marL="68580" indent="0">
              <a:buNone/>
            </a:pPr>
            <a:endParaRPr lang="en-US" sz="2800" b="1" dirty="0" smtClean="0"/>
          </a:p>
          <a:p>
            <a:pPr marL="68580" indent="0" algn="ctr">
              <a:buNone/>
            </a:pPr>
            <a:r>
              <a:rPr lang="en-US" sz="3700" b="1" dirty="0" smtClean="0"/>
              <a:t>“Good fences make </a:t>
            </a:r>
          </a:p>
          <a:p>
            <a:pPr marL="68580" indent="0" algn="ctr">
              <a:buNone/>
            </a:pPr>
            <a:r>
              <a:rPr lang="en-US" sz="3700" b="1" dirty="0" smtClean="0"/>
              <a:t>good neighbors”?</a:t>
            </a:r>
          </a:p>
          <a:p>
            <a:pPr marL="68580" indent="0" algn="ctr">
              <a:buNone/>
            </a:pPr>
            <a:endParaRPr lang="en-US" sz="3700" b="1" dirty="0" smtClean="0"/>
          </a:p>
          <a:p>
            <a:pPr marL="68580" indent="0">
              <a:buNone/>
            </a:pPr>
            <a:r>
              <a:rPr lang="en-US" sz="3700" b="1" dirty="0" smtClean="0"/>
              <a:t>Should people define themselves as being on one side of the border or the other?</a:t>
            </a:r>
            <a:r>
              <a:rPr lang="en-US" sz="3700" b="1" dirty="0"/>
              <a:t>	</a:t>
            </a:r>
            <a:r>
              <a:rPr lang="en-US" sz="3700" b="1" dirty="0" smtClean="0"/>
              <a:t>		</a:t>
            </a:r>
          </a:p>
          <a:p>
            <a:pPr marL="68580" indent="0">
              <a:buNone/>
            </a:pPr>
            <a:r>
              <a:rPr lang="en-US" sz="2800" b="1" dirty="0">
                <a:solidFill>
                  <a:srgbClr val="FF0000"/>
                </a:solidFill>
              </a:rPr>
              <a:t>	</a:t>
            </a:r>
            <a:r>
              <a:rPr lang="en-US" sz="2800" b="1" dirty="0" smtClean="0">
                <a:solidFill>
                  <a:srgbClr val="FF0000"/>
                </a:solidFill>
              </a:rPr>
              <a:t>		Activity</a:t>
            </a:r>
            <a:endParaRPr lang="en-US" sz="2800" b="1" dirty="0">
              <a:solidFill>
                <a:srgbClr val="FF0000"/>
              </a:solidFill>
            </a:endParaRPr>
          </a:p>
        </p:txBody>
      </p:sp>
      <p:pic>
        <p:nvPicPr>
          <p:cNvPr id="3074" name="Picture 2" descr="C:\Users\lenovo\Pictures\Ohalo Courses\Intro to Lit\Mending Wall\Mending wall picture.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09600" y="457200"/>
            <a:ext cx="2759501" cy="22098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181502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1000"/>
                                        <p:tgtEl>
                                          <p:spTgt spid="3">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fade">
                                      <p:cBhvr>
                                        <p:cTn id="15" dur="1000"/>
                                        <p:tgtEl>
                                          <p:spTgt spid="3">
                                            <p:txEl>
                                              <p:pRg st="5" end="5"/>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fade">
                                      <p:cBhvr>
                                        <p:cTn id="18"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66800"/>
            <a:ext cx="7234517" cy="5105400"/>
          </a:xfrm>
        </p:spPr>
        <p:txBody>
          <a:bodyPr>
            <a:noAutofit/>
          </a:bodyPr>
          <a:lstStyle/>
          <a:p>
            <a:pPr marL="68580" indent="0">
              <a:buNone/>
            </a:pPr>
            <a:r>
              <a:rPr lang="en-US" sz="2800" b="1" dirty="0" err="1">
                <a:solidFill>
                  <a:srgbClr val="00B0F0"/>
                </a:solidFill>
              </a:rPr>
              <a:t>Kanar</a:t>
            </a:r>
            <a:r>
              <a:rPr lang="en-US" sz="2800" b="1" dirty="0">
                <a:solidFill>
                  <a:srgbClr val="00B0F0"/>
                </a:solidFill>
              </a:rPr>
              <a:t>: </a:t>
            </a:r>
            <a:endParaRPr lang="en-US" sz="2800" b="1" dirty="0" smtClean="0">
              <a:solidFill>
                <a:srgbClr val="00B0F0"/>
              </a:solidFill>
            </a:endParaRPr>
          </a:p>
          <a:p>
            <a:pPr marL="68580" indent="0">
              <a:buNone/>
            </a:pPr>
            <a:r>
              <a:rPr lang="en-US" sz="2800" b="1" i="1" dirty="0" smtClean="0">
                <a:latin typeface="Batang" pitchFamily="18" charset="-127"/>
                <a:ea typeface="Batang" pitchFamily="18" charset="-127"/>
              </a:rPr>
              <a:t>I </a:t>
            </a:r>
            <a:r>
              <a:rPr lang="en-US" sz="2800" b="1" i="1" dirty="0">
                <a:latin typeface="Batang" pitchFamily="18" charset="-127"/>
                <a:ea typeface="Batang" pitchFamily="18" charset="-127"/>
              </a:rPr>
              <a:t>think that there are so many kinds of walls that people put between each other, one of them is borders and I think the cause of all borders that people put between themselves and others is because of fear, if we don't fear something there is absolutely no reason to put a border between ourselves and others. </a:t>
            </a:r>
            <a:r>
              <a:rPr lang="en-US" sz="2800" dirty="0" smtClean="0"/>
              <a:t>       </a:t>
            </a:r>
            <a:endParaRPr lang="en-US" sz="2800" dirty="0"/>
          </a:p>
          <a:p>
            <a:endParaRPr lang="en-US" sz="2800" dirty="0"/>
          </a:p>
        </p:txBody>
      </p:sp>
    </p:spTree>
    <p:extLst>
      <p:ext uri="{BB962C8B-B14F-4D97-AF65-F5344CB8AC3E}">
        <p14:creationId xmlns:p14="http://schemas.microsoft.com/office/powerpoint/2010/main" xmlns="" val="3762494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914400"/>
            <a:ext cx="6777317" cy="4918229"/>
          </a:xfrm>
        </p:spPr>
        <p:txBody>
          <a:bodyPr>
            <a:noAutofit/>
          </a:bodyPr>
          <a:lstStyle/>
          <a:p>
            <a:pPr marL="68580" indent="0">
              <a:buNone/>
            </a:pPr>
            <a:r>
              <a:rPr lang="en-US" sz="2600" b="1" i="1" dirty="0">
                <a:solidFill>
                  <a:srgbClr val="00B0F0"/>
                </a:solidFill>
              </a:rPr>
              <a:t>Irena </a:t>
            </a:r>
            <a:r>
              <a:rPr lang="en-US" sz="2600" b="1" i="1" dirty="0"/>
              <a:t>responds to  </a:t>
            </a:r>
            <a:r>
              <a:rPr lang="en-US" sz="2600" b="1" i="1" dirty="0" err="1"/>
              <a:t>Kanar</a:t>
            </a:r>
            <a:r>
              <a:rPr lang="en-US" sz="2600" b="1" i="1" dirty="0"/>
              <a:t> with this letter</a:t>
            </a:r>
            <a:r>
              <a:rPr lang="en-US" sz="2600" b="1" i="1" dirty="0" smtClean="0"/>
              <a:t>:</a:t>
            </a:r>
          </a:p>
          <a:p>
            <a:pPr marL="68580" indent="0">
              <a:buNone/>
            </a:pPr>
            <a:r>
              <a:rPr lang="en-US" sz="2600" b="1" i="1" dirty="0" smtClean="0"/>
              <a:t> </a:t>
            </a:r>
          </a:p>
          <a:p>
            <a:pPr marL="68580" indent="0">
              <a:buNone/>
            </a:pPr>
            <a:r>
              <a:rPr lang="en-US" sz="2600" b="1" i="1" dirty="0">
                <a:latin typeface="Candara" pitchFamily="34" charset="0"/>
              </a:rPr>
              <a:t>	</a:t>
            </a:r>
            <a:r>
              <a:rPr lang="en-US" sz="2600" b="1" i="1" dirty="0" smtClean="0">
                <a:latin typeface="Candara" pitchFamily="34" charset="0"/>
              </a:rPr>
              <a:t>I </a:t>
            </a:r>
            <a:r>
              <a:rPr lang="en-US" sz="2600" b="1" i="1" dirty="0">
                <a:latin typeface="Candara" pitchFamily="34" charset="0"/>
              </a:rPr>
              <a:t>agree with you, I also think that many times people put borders between them because they [are] afraid and they try to protect themselves from people that they don't know. I think that borders are an emotional and physical protection and everyone needs [them]. </a:t>
            </a:r>
            <a:r>
              <a:rPr lang="en-US" sz="2600" b="1" i="1" dirty="0" smtClean="0">
                <a:latin typeface="Candara" pitchFamily="34" charset="0"/>
              </a:rPr>
              <a:t>. . So </a:t>
            </a:r>
            <a:r>
              <a:rPr lang="en-US" sz="2600" b="1" i="1" dirty="0">
                <a:latin typeface="Candara" pitchFamily="34" charset="0"/>
              </a:rPr>
              <a:t>I think it is necessary to have walls. </a:t>
            </a:r>
            <a:endParaRPr lang="en-US" sz="2600" dirty="0">
              <a:latin typeface="Candara" pitchFamily="34" charset="0"/>
            </a:endParaRPr>
          </a:p>
          <a:p>
            <a:endParaRPr lang="en-US" sz="2600" dirty="0"/>
          </a:p>
        </p:txBody>
      </p:sp>
    </p:spTree>
    <p:extLst>
      <p:ext uri="{BB962C8B-B14F-4D97-AF65-F5344CB8AC3E}">
        <p14:creationId xmlns:p14="http://schemas.microsoft.com/office/powerpoint/2010/main" xmlns="" val="1699038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990600"/>
            <a:ext cx="6777317" cy="4842029"/>
          </a:xfrm>
        </p:spPr>
        <p:txBody>
          <a:bodyPr>
            <a:noAutofit/>
          </a:bodyPr>
          <a:lstStyle/>
          <a:p>
            <a:pPr marL="68580" indent="0">
              <a:buNone/>
            </a:pPr>
            <a:r>
              <a:rPr lang="en-US" sz="2600" b="1" dirty="0" smtClean="0">
                <a:solidFill>
                  <a:srgbClr val="00B0F0"/>
                </a:solidFill>
              </a:rPr>
              <a:t>Or</a:t>
            </a:r>
            <a:r>
              <a:rPr lang="en-US" sz="2600" dirty="0" smtClean="0"/>
              <a:t> </a:t>
            </a:r>
            <a:r>
              <a:rPr lang="en-US" sz="2600" dirty="0"/>
              <a:t>decides to sit on the wall, she may be  pointing to  the complexity of </a:t>
            </a:r>
            <a:r>
              <a:rPr lang="en-US" sz="2600" dirty="0" smtClean="0"/>
              <a:t>living in the borderlands</a:t>
            </a:r>
            <a:r>
              <a:rPr lang="en-US" sz="2600" dirty="0"/>
              <a:t>: </a:t>
            </a:r>
          </a:p>
          <a:p>
            <a:pPr marL="68580" indent="0">
              <a:buNone/>
            </a:pPr>
            <a:r>
              <a:rPr lang="en-US" sz="2600" b="1" i="1" dirty="0" smtClean="0">
                <a:latin typeface="BN Elkana" pitchFamily="2" charset="-79"/>
                <a:cs typeface="BN Elkana" pitchFamily="2" charset="-79"/>
              </a:rPr>
              <a:t>	</a:t>
            </a:r>
            <a:r>
              <a:rPr lang="en-US" sz="2600" i="1" dirty="0" smtClean="0">
                <a:latin typeface="BN Elkana" pitchFamily="2" charset="-79"/>
                <a:cs typeface="BN Elkana" pitchFamily="2" charset="-79"/>
              </a:rPr>
              <a:t>When </a:t>
            </a:r>
            <a:r>
              <a:rPr lang="en-US" sz="2600" i="1" dirty="0">
                <a:latin typeface="BN Elkana" pitchFamily="2" charset="-79"/>
                <a:cs typeface="BN Elkana" pitchFamily="2" charset="-79"/>
              </a:rPr>
              <a:t>we learned the poem "Mending wall" by Robert Frost, you divided the class with a line of chairs down the middle and asked the class to stand on either side</a:t>
            </a:r>
            <a:r>
              <a:rPr lang="en-US" sz="2600" i="1" dirty="0" smtClean="0">
                <a:latin typeface="BN Elkana" pitchFamily="2" charset="-79"/>
                <a:cs typeface="BN Elkana" pitchFamily="2" charset="-79"/>
              </a:rPr>
              <a:t>,. </a:t>
            </a:r>
            <a:r>
              <a:rPr lang="en-US" sz="2600" i="1" dirty="0">
                <a:latin typeface="BN Elkana" pitchFamily="2" charset="-79"/>
                <a:cs typeface="BN Elkana" pitchFamily="2" charset="-79"/>
              </a:rPr>
              <a:t>. . I personally sat on one of the chairs in the </a:t>
            </a:r>
            <a:r>
              <a:rPr lang="en-US" sz="2600" i="1" dirty="0" smtClean="0">
                <a:latin typeface="BN Elkana" pitchFamily="2" charset="-79"/>
                <a:cs typeface="BN Elkana" pitchFamily="2" charset="-79"/>
              </a:rPr>
              <a:t>middle, </a:t>
            </a:r>
            <a:r>
              <a:rPr lang="en-US" sz="2600" i="1" dirty="0">
                <a:latin typeface="BN Elkana" pitchFamily="2" charset="-79"/>
                <a:cs typeface="BN Elkana" pitchFamily="2" charset="-79"/>
              </a:rPr>
              <a:t>because I think it depends on the situation, the circumstances and on what exactly we mean when we say "wall".</a:t>
            </a:r>
            <a:endParaRPr lang="en-US" sz="2600" dirty="0">
              <a:latin typeface="BN Elkana" pitchFamily="2" charset="-79"/>
              <a:cs typeface="BN Elkana" pitchFamily="2" charset="-79"/>
            </a:endParaRPr>
          </a:p>
          <a:p>
            <a:pPr marL="68580" indent="0">
              <a:buNone/>
            </a:pPr>
            <a:endParaRPr lang="en-US" sz="2600" dirty="0"/>
          </a:p>
        </p:txBody>
      </p:sp>
    </p:spTree>
    <p:extLst>
      <p:ext uri="{BB962C8B-B14F-4D97-AF65-F5344CB8AC3E}">
        <p14:creationId xmlns:p14="http://schemas.microsoft.com/office/powerpoint/2010/main" xmlns="" val="1749555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914400"/>
            <a:ext cx="7024744" cy="875264"/>
          </a:xfrm>
        </p:spPr>
        <p:txBody>
          <a:bodyPr/>
          <a:lstStyle/>
          <a:p>
            <a:r>
              <a:rPr lang="en-US" b="1" dirty="0" smtClean="0">
                <a:effectLst>
                  <a:outerShdw blurRad="38100" dist="38100" dir="2700000" algn="tl">
                    <a:srgbClr val="000000">
                      <a:alpha val="43137"/>
                    </a:srgbClr>
                  </a:outerShdw>
                </a:effectLst>
              </a:rPr>
              <a:t>I noted that...</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066800" y="1905000"/>
            <a:ext cx="6777317" cy="4114800"/>
          </a:xfrm>
        </p:spPr>
        <p:txBody>
          <a:bodyPr>
            <a:noAutofit/>
          </a:bodyPr>
          <a:lstStyle/>
          <a:p>
            <a:r>
              <a:rPr lang="en-US" sz="2800" b="1" dirty="0" smtClean="0"/>
              <a:t>Higher Ed is one of the few places where all/most of the cultures meet</a:t>
            </a:r>
          </a:p>
          <a:p>
            <a:r>
              <a:rPr lang="en-US" sz="2800" b="1" dirty="0" smtClean="0"/>
              <a:t>An opportunity to get to know other cultures – break down stereotypes</a:t>
            </a:r>
          </a:p>
          <a:p>
            <a:pPr marL="68580" indent="0">
              <a:buNone/>
            </a:pPr>
            <a:endParaRPr lang="en-US" sz="2800" b="1" dirty="0" smtClean="0"/>
          </a:p>
          <a:p>
            <a:r>
              <a:rPr lang="en-US" sz="2800" b="1" dirty="0" smtClean="0">
                <a:solidFill>
                  <a:srgbClr val="FF0000"/>
                </a:solidFill>
              </a:rPr>
              <a:t>YET...</a:t>
            </a:r>
            <a:r>
              <a:rPr lang="en-US" sz="2800" b="1" dirty="0" smtClean="0"/>
              <a:t>at least at my college, I don’t see much crossing over...</a:t>
            </a:r>
          </a:p>
          <a:p>
            <a:pPr marL="68580" indent="0">
              <a:buNone/>
            </a:pPr>
            <a:endParaRPr lang="en-US" sz="2800" dirty="0" smtClean="0"/>
          </a:p>
        </p:txBody>
      </p:sp>
    </p:spTree>
    <p:extLst>
      <p:ext uri="{BB962C8B-B14F-4D97-AF65-F5344CB8AC3E}">
        <p14:creationId xmlns:p14="http://schemas.microsoft.com/office/powerpoint/2010/main" xmlns="" val="2793984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effectLst>
                  <a:outerShdw blurRad="38100" dist="38100" dir="2700000" algn="tl">
                    <a:srgbClr val="000000">
                      <a:alpha val="43137"/>
                    </a:srgbClr>
                  </a:outerShdw>
                </a:effectLst>
              </a:rPr>
              <a:t>What do these </a:t>
            </a:r>
            <a:r>
              <a:rPr lang="en-US" b="1" dirty="0" smtClean="0">
                <a:effectLst>
                  <a:outerShdw blurRad="38100" dist="38100" dir="2700000" algn="tl">
                    <a:srgbClr val="000000">
                      <a:alpha val="43137"/>
                    </a:srgbClr>
                  </a:outerShdw>
                </a:effectLst>
              </a:rPr>
              <a:t>examples</a:t>
            </a:r>
            <a:br>
              <a:rPr lang="en-US" b="1" dirty="0" smtClean="0">
                <a:effectLst>
                  <a:outerShdw blurRad="38100" dist="38100" dir="2700000" algn="tl">
                    <a:srgbClr val="000000">
                      <a:alpha val="43137"/>
                    </a:srgbClr>
                  </a:outerShdw>
                </a:effectLst>
              </a:rPr>
            </a:br>
            <a:r>
              <a:rPr lang="en-US" b="1" dirty="0" smtClean="0">
                <a:effectLst>
                  <a:outerShdw blurRad="38100" dist="38100" dir="2700000" algn="tl">
                    <a:srgbClr val="000000">
                      <a:alpha val="43137"/>
                    </a:srgbClr>
                  </a:outerShdw>
                </a:effectLst>
              </a:rPr>
              <a:t> </a:t>
            </a:r>
            <a:r>
              <a:rPr lang="en-US" b="1" dirty="0">
                <a:effectLst>
                  <a:outerShdw blurRad="38100" dist="38100" dir="2700000" algn="tl">
                    <a:srgbClr val="000000">
                      <a:alpha val="43137"/>
                    </a:srgbClr>
                  </a:outerShdw>
                </a:effectLst>
              </a:rPr>
              <a:t>point towards</a:t>
            </a:r>
            <a:r>
              <a:rPr lang="en-US" b="1" dirty="0" smtClean="0">
                <a:effectLst>
                  <a:outerShdw blurRad="38100" dist="38100" dir="2700000" algn="tl">
                    <a:srgbClr val="000000">
                      <a:alpha val="43137"/>
                    </a:srgbClr>
                  </a:outerShdw>
                </a:effectLst>
              </a:rPr>
              <a:t>?</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b="1" dirty="0" smtClean="0"/>
              <a:t>Diverse cultures discussing the conflicts we have about the borders that exist</a:t>
            </a:r>
          </a:p>
          <a:p>
            <a:r>
              <a:rPr lang="en-US" b="1" dirty="0" smtClean="0"/>
              <a:t> Also  students hear a range of the thoughts and opinions on very complex issues</a:t>
            </a:r>
          </a:p>
          <a:p>
            <a:r>
              <a:rPr lang="en-US" b="1" dirty="0" smtClean="0"/>
              <a:t>Sometimes feeling similar to someone from a different culture</a:t>
            </a:r>
            <a:endParaRPr lang="en-US" b="1" dirty="0"/>
          </a:p>
        </p:txBody>
      </p:sp>
    </p:spTree>
    <p:extLst>
      <p:ext uri="{BB962C8B-B14F-4D97-AF65-F5344CB8AC3E}">
        <p14:creationId xmlns:p14="http://schemas.microsoft.com/office/powerpoint/2010/main" xmlns="" val="1027114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GB" sz="2800" b="1" dirty="0" smtClean="0"/>
              <a:t>Don’t have time for full literary study</a:t>
            </a:r>
          </a:p>
          <a:p>
            <a:pPr lvl="1">
              <a:buFont typeface="Wingdings" pitchFamily="2" charset="2"/>
              <a:buChar char="§"/>
            </a:pPr>
            <a:r>
              <a:rPr lang="en-GB" sz="2800" b="1" dirty="0" smtClean="0"/>
              <a:t>Expose them  to Dramatic text</a:t>
            </a:r>
          </a:p>
          <a:p>
            <a:pPr lvl="1">
              <a:buFont typeface="Wingdings" pitchFamily="2" charset="2"/>
              <a:buChar char="§"/>
            </a:pPr>
            <a:r>
              <a:rPr lang="en-GB" sz="2800" b="1" dirty="0" smtClean="0"/>
              <a:t>Experience Shakespeare and see can be accessible</a:t>
            </a:r>
          </a:p>
          <a:p>
            <a:pPr lvl="1">
              <a:buFont typeface="Wingdings" pitchFamily="2" charset="2"/>
              <a:buChar char="§"/>
            </a:pPr>
            <a:r>
              <a:rPr lang="en-GB" sz="2800" b="1" dirty="0" smtClean="0"/>
              <a:t>Introduce them to performance studies – to comprehend literary works</a:t>
            </a:r>
          </a:p>
          <a:p>
            <a:pPr marL="68580" indent="0">
              <a:buNone/>
            </a:pPr>
            <a:endParaRPr lang="en-US" sz="2800" dirty="0"/>
          </a:p>
          <a:p>
            <a:pPr marL="68580" indent="0">
              <a:buNone/>
            </a:pPr>
            <a:endParaRPr lang="en-US" sz="2800" dirty="0"/>
          </a:p>
        </p:txBody>
      </p:sp>
      <p:sp>
        <p:nvSpPr>
          <p:cNvPr id="4" name="Title 1"/>
          <p:cNvSpPr>
            <a:spLocks noGrp="1"/>
          </p:cNvSpPr>
          <p:nvPr>
            <p:ph type="title"/>
          </p:nvPr>
        </p:nvSpPr>
        <p:spPr/>
        <p:txBody>
          <a:bodyPr>
            <a:normAutofit fontScale="90000"/>
          </a:bodyPr>
          <a:lstStyle/>
          <a:p>
            <a:r>
              <a:rPr lang="en-US" b="1" dirty="0" smtClean="0"/>
              <a:t>Shakespeare’s </a:t>
            </a:r>
            <a:br>
              <a:rPr lang="en-US" b="1" dirty="0" smtClean="0"/>
            </a:br>
            <a:r>
              <a:rPr lang="en-US" b="1" i="1" dirty="0" smtClean="0"/>
              <a:t>The Merchant of Venice</a:t>
            </a:r>
            <a:endParaRPr lang="en-US" b="1" i="1" dirty="0"/>
          </a:p>
        </p:txBody>
      </p:sp>
      <p:pic>
        <p:nvPicPr>
          <p:cNvPr id="6" name="Picture 2" descr="C:\Users\lenovo\Pictures\Ohalo Courses\Intro to Lit\Performing Literature\New folder\Merchant of venice - al pacino.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629400" y="381000"/>
            <a:ext cx="2217964" cy="18288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038676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30382"/>
            <a:ext cx="7024744" cy="1143000"/>
          </a:xfrm>
        </p:spPr>
        <p:txBody>
          <a:bodyPr>
            <a:normAutofit/>
          </a:bodyPr>
          <a:lstStyle/>
          <a:p>
            <a:r>
              <a:rPr lang="en-GB" b="1" dirty="0"/>
              <a:t>Act 3/ Scene </a:t>
            </a:r>
            <a:r>
              <a:rPr lang="en-GB" b="1" dirty="0" smtClean="0"/>
              <a:t>1-</a:t>
            </a:r>
            <a:r>
              <a:rPr lang="en-GB" b="1" dirty="0" smtClean="0">
                <a:solidFill>
                  <a:srgbClr val="FF0000"/>
                </a:solidFill>
              </a:rPr>
              <a:t>Activity</a:t>
            </a:r>
            <a:endParaRPr lang="en-US" dirty="0"/>
          </a:p>
        </p:txBody>
      </p:sp>
      <p:sp>
        <p:nvSpPr>
          <p:cNvPr id="3" name="Content Placeholder 2"/>
          <p:cNvSpPr>
            <a:spLocks noGrp="1"/>
          </p:cNvSpPr>
          <p:nvPr>
            <p:ph idx="1"/>
          </p:nvPr>
        </p:nvSpPr>
        <p:spPr>
          <a:xfrm>
            <a:off x="1043492" y="1676400"/>
            <a:ext cx="6777317" cy="4156229"/>
          </a:xfrm>
        </p:spPr>
        <p:txBody>
          <a:bodyPr>
            <a:normAutofit fontScale="92500"/>
          </a:bodyPr>
          <a:lstStyle/>
          <a:p>
            <a:pPr marL="68580" indent="0">
              <a:buNone/>
            </a:pPr>
            <a:endParaRPr lang="en-US" dirty="0"/>
          </a:p>
          <a:p>
            <a:pPr marL="68580" indent="0">
              <a:buNone/>
            </a:pPr>
            <a:r>
              <a:rPr lang="en-US" b="1" dirty="0"/>
              <a:t>He hath disgraced me</a:t>
            </a:r>
            <a:r>
              <a:rPr lang="en-US" dirty="0"/>
              <a:t>, . . . </a:t>
            </a:r>
            <a:r>
              <a:rPr lang="en-US" dirty="0" smtClean="0"/>
              <a:t>Scorned</a:t>
            </a:r>
          </a:p>
          <a:p>
            <a:pPr marL="68580" indent="0">
              <a:buNone/>
            </a:pPr>
            <a:r>
              <a:rPr lang="en-US" dirty="0" smtClean="0"/>
              <a:t>my </a:t>
            </a:r>
            <a:r>
              <a:rPr lang="en-US" dirty="0"/>
              <a:t>nation . . . and </a:t>
            </a:r>
            <a:r>
              <a:rPr lang="en-US" b="1" dirty="0"/>
              <a:t>what's his reason</a:t>
            </a:r>
            <a:r>
              <a:rPr lang="en-US" dirty="0" smtClean="0"/>
              <a:t>?</a:t>
            </a:r>
          </a:p>
          <a:p>
            <a:pPr marL="68580" indent="0">
              <a:buNone/>
            </a:pPr>
            <a:r>
              <a:rPr lang="en-US" dirty="0" smtClean="0"/>
              <a:t> </a:t>
            </a:r>
            <a:r>
              <a:rPr lang="en-US" b="1" dirty="0"/>
              <a:t>I am a Jew</a:t>
            </a:r>
            <a:r>
              <a:rPr lang="en-US" dirty="0"/>
              <a:t>. </a:t>
            </a:r>
            <a:r>
              <a:rPr lang="en-US" b="1" dirty="0"/>
              <a:t>Hath not a Jew eyes? Hath not a Jew hands, organs, dimensions, senses, affections, passions?</a:t>
            </a:r>
            <a:r>
              <a:rPr lang="en-US" dirty="0"/>
              <a:t> -fed with the same food, hurt with the same weapons, subject to the same diseases, healed by the same means, warmed and cooled by the same winter and summer. . . </a:t>
            </a:r>
            <a:r>
              <a:rPr lang="en-US" b="1" dirty="0"/>
              <a:t>If you tickle us, do we not laugh? If you poison us, do we not die</a:t>
            </a:r>
            <a:r>
              <a:rPr lang="en-US" dirty="0"/>
              <a:t>? </a:t>
            </a:r>
            <a:endParaRPr lang="en-GB" b="1" dirty="0" smtClean="0"/>
          </a:p>
          <a:p>
            <a:pPr marL="68580" indent="0">
              <a:buNone/>
            </a:pPr>
            <a:endParaRPr lang="en-US" b="1" dirty="0"/>
          </a:p>
          <a:p>
            <a:pPr marL="68580" indent="0">
              <a:buNone/>
            </a:pPr>
            <a:endParaRPr lang="en-US" dirty="0"/>
          </a:p>
        </p:txBody>
      </p:sp>
      <p:pic>
        <p:nvPicPr>
          <p:cNvPr id="5" name="Picture 4" descr="http://it-it.abctribe.com/Disegni/Guide/Generiche/Antonio_reproaching_Shylock-Tales_from_Shakespeare.gif"/>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553200" y="609600"/>
            <a:ext cx="2057400" cy="1828800"/>
          </a:xfrm>
          <a:prstGeom prst="rect">
            <a:avLst/>
          </a:prstGeom>
          <a:noFill/>
          <a:ln>
            <a:noFill/>
          </a:ln>
        </p:spPr>
      </p:pic>
    </p:spTree>
    <p:extLst>
      <p:ext uri="{BB962C8B-B14F-4D97-AF65-F5344CB8AC3E}">
        <p14:creationId xmlns:p14="http://schemas.microsoft.com/office/powerpoint/2010/main" xmlns="" val="3482648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1000"/>
                                        <p:tgtEl>
                                          <p:spTgt spid="3">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lenovo\Pictures\MA Eqivalency\A Rose for Emily 2013-14\תמונה 2 (1).JPG"/>
          <p:cNvPicPr>
            <a:picLocks noGrp="1" noChangeAspect="1" noChangeArrowheads="1"/>
          </p:cNvPicPr>
          <p:nvPr>
            <p:ph idx="1"/>
          </p:nvPr>
        </p:nvPicPr>
        <p:blipFill>
          <a:blip r:embed="rId3" cstate="print">
            <a:extLst>
              <a:ext uri="{28A0092B-C50C-407E-A947-70E740481C1C}">
                <a14:useLocalDpi xmlns:a14="http://schemas.microsoft.com/office/drawing/2010/main" xmlns="" val="0"/>
              </a:ext>
            </a:extLst>
          </a:blip>
          <a:srcRect/>
          <a:stretch>
            <a:fillRect/>
          </a:stretch>
        </p:blipFill>
        <p:spPr bwMode="auto">
          <a:xfrm>
            <a:off x="609600" y="782782"/>
            <a:ext cx="3200400" cy="4887912"/>
          </a:xfrm>
          <a:prstGeom prst="rect">
            <a:avLst/>
          </a:prstGeom>
          <a:noFill/>
          <a:extLst>
            <a:ext uri="{909E8E84-426E-40DD-AFC4-6F175D3DCCD1}">
              <a14:hiddenFill xmlns:a14="http://schemas.microsoft.com/office/drawing/2010/main" xmlns="">
                <a:solidFill>
                  <a:srgbClr val="FFFFFF"/>
                </a:solidFill>
              </a14:hiddenFill>
            </a:ext>
          </a:extLst>
        </p:spPr>
      </p:pic>
      <p:sp>
        <p:nvSpPr>
          <p:cNvPr id="3" name="TextBox 2"/>
          <p:cNvSpPr txBox="1"/>
          <p:nvPr/>
        </p:nvSpPr>
        <p:spPr>
          <a:xfrm>
            <a:off x="4114800" y="1066800"/>
            <a:ext cx="4495800" cy="5601533"/>
          </a:xfrm>
          <a:prstGeom prst="rect">
            <a:avLst/>
          </a:prstGeom>
          <a:noFill/>
        </p:spPr>
        <p:txBody>
          <a:bodyPr wrap="square" rtlCol="0">
            <a:spAutoFit/>
          </a:bodyPr>
          <a:lstStyle/>
          <a:p>
            <a:r>
              <a:rPr lang="en-US" sz="2200" b="1" i="1" dirty="0">
                <a:solidFill>
                  <a:srgbClr val="00B0F0"/>
                </a:solidFill>
              </a:rPr>
              <a:t>Hanan: </a:t>
            </a:r>
            <a:r>
              <a:rPr lang="en-US" sz="2200" b="1" i="1" dirty="0">
                <a:latin typeface="Lucida Sans" pitchFamily="34" charset="0"/>
              </a:rPr>
              <a:t>I do not like drama, but surprisingly I liked Shakespeare's The Merchant of Venice only because Shylock's beautiful monologue</a:t>
            </a:r>
            <a:r>
              <a:rPr lang="en-US" sz="2200" b="1" i="1" dirty="0" smtClean="0">
                <a:latin typeface="Lucida Sans" pitchFamily="34" charset="0"/>
              </a:rPr>
              <a:t>.</a:t>
            </a:r>
          </a:p>
          <a:p>
            <a:endParaRPr lang="en-US" sz="2200" b="1" i="1" dirty="0" smtClean="0">
              <a:latin typeface="Lucida Sans" pitchFamily="34" charset="0"/>
            </a:endParaRPr>
          </a:p>
          <a:p>
            <a:r>
              <a:rPr lang="en-US" sz="2200" b="1" dirty="0" err="1">
                <a:solidFill>
                  <a:srgbClr val="00B0F0"/>
                </a:solidFill>
              </a:rPr>
              <a:t>Miryam</a:t>
            </a:r>
            <a:r>
              <a:rPr lang="en-US" sz="2200" b="1" dirty="0">
                <a:solidFill>
                  <a:srgbClr val="00B0F0"/>
                </a:solidFill>
              </a:rPr>
              <a:t>: </a:t>
            </a:r>
            <a:r>
              <a:rPr lang="en-US" sz="2200" i="1" dirty="0">
                <a:latin typeface="Baskerville Old Face" pitchFamily="18" charset="0"/>
              </a:rPr>
              <a:t>the inspiring monologue in the “Merchant of Venice”, which I’m sure to teach in my future class . . . represents the idea of being humanistic, and I believe it is a powerful and important message which I would like my students to assimilate.</a:t>
            </a:r>
            <a:endParaRPr lang="en-US" sz="2200" dirty="0">
              <a:latin typeface="Baskerville Old Face" pitchFamily="18" charset="0"/>
            </a:endParaRPr>
          </a:p>
          <a:p>
            <a:endParaRPr lang="en-US" sz="2200" b="1" dirty="0"/>
          </a:p>
          <a:p>
            <a:r>
              <a:rPr lang="en-US" sz="2800" i="1" dirty="0"/>
              <a:t> </a:t>
            </a:r>
            <a:endParaRPr lang="en-US" sz="2800" dirty="0"/>
          </a:p>
        </p:txBody>
      </p:sp>
    </p:spTree>
    <p:extLst>
      <p:ext uri="{BB962C8B-B14F-4D97-AF65-F5344CB8AC3E}">
        <p14:creationId xmlns:p14="http://schemas.microsoft.com/office/powerpoint/2010/main" xmlns="" val="2448583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sz="3600" b="1" dirty="0" smtClean="0"/>
              <a:t>Sharing their ideas</a:t>
            </a:r>
          </a:p>
          <a:p>
            <a:r>
              <a:rPr lang="en-US" sz="3600" b="1" dirty="0" smtClean="0"/>
              <a:t>Speaking openly</a:t>
            </a:r>
          </a:p>
          <a:p>
            <a:pPr marL="68580" indent="0">
              <a:buNone/>
            </a:pPr>
            <a:r>
              <a:rPr lang="en-US" sz="3600" b="1" dirty="0" smtClean="0"/>
              <a:t>Different cultures in dialogue</a:t>
            </a:r>
          </a:p>
          <a:p>
            <a:endParaRPr lang="en-US" sz="3600" b="1" dirty="0"/>
          </a:p>
          <a:p>
            <a:pPr marL="68580" indent="0">
              <a:buNone/>
            </a:pPr>
            <a:r>
              <a:rPr lang="en-US" sz="3600" b="1" dirty="0" smtClean="0"/>
              <a:t>In Closing, note what students say overall...</a:t>
            </a:r>
            <a:endParaRPr lang="en-US" sz="3600" b="1" dirty="0"/>
          </a:p>
        </p:txBody>
      </p:sp>
    </p:spTree>
    <p:extLst>
      <p:ext uri="{BB962C8B-B14F-4D97-AF65-F5344CB8AC3E}">
        <p14:creationId xmlns:p14="http://schemas.microsoft.com/office/powerpoint/2010/main" xmlns="" val="836075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quarter" idx="14"/>
          </p:nvPr>
        </p:nvSpPr>
        <p:spPr>
          <a:xfrm>
            <a:off x="1981200" y="838200"/>
            <a:ext cx="4724400" cy="5486400"/>
          </a:xfrm>
        </p:spPr>
        <p:txBody>
          <a:bodyPr>
            <a:noAutofit/>
          </a:bodyPr>
          <a:lstStyle/>
          <a:p>
            <a:pPr marL="68580" indent="0">
              <a:buNone/>
            </a:pPr>
            <a:r>
              <a:rPr lang="en-US" sz="2000" b="1" dirty="0" err="1">
                <a:solidFill>
                  <a:srgbClr val="00B0F0"/>
                </a:solidFill>
              </a:rPr>
              <a:t>Kanar</a:t>
            </a:r>
            <a:r>
              <a:rPr lang="en-US" sz="2000" b="1" dirty="0">
                <a:solidFill>
                  <a:srgbClr val="00B0F0"/>
                </a:solidFill>
              </a:rPr>
              <a:t>: </a:t>
            </a:r>
            <a:endParaRPr lang="en-US" sz="2000" b="1" dirty="0" smtClean="0">
              <a:solidFill>
                <a:srgbClr val="00B0F0"/>
              </a:solidFill>
            </a:endParaRPr>
          </a:p>
          <a:p>
            <a:pPr marL="68580" indent="0">
              <a:buNone/>
            </a:pPr>
            <a:r>
              <a:rPr lang="en-US" sz="2600" i="1" dirty="0" smtClean="0">
                <a:latin typeface="Perpetua" pitchFamily="18" charset="0"/>
              </a:rPr>
              <a:t>Doing the interesting activity together made us closer to each other. At the beginning of the year we almost didn’t know each other, but during the first semester we started to approach each other, and during the second semester we started to enjoy working with each other . . . at the end of the semester especially when we started the performance section we really got to know each other.</a:t>
            </a:r>
            <a:endParaRPr lang="en-US" sz="2600" dirty="0" smtClean="0">
              <a:latin typeface="Perpetua" pitchFamily="18" charset="0"/>
            </a:endParaRPr>
          </a:p>
          <a:p>
            <a:endParaRPr lang="en-US" sz="2600" dirty="0">
              <a:latin typeface="Perpetua" pitchFamily="18" charset="0"/>
            </a:endParaRPr>
          </a:p>
        </p:txBody>
      </p:sp>
    </p:spTree>
    <p:extLst>
      <p:ext uri="{BB962C8B-B14F-4D97-AF65-F5344CB8AC3E}">
        <p14:creationId xmlns:p14="http://schemas.microsoft.com/office/powerpoint/2010/main" xmlns="" val="2994510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fade">
                                      <p:cBhvr>
                                        <p:cTn id="10" dur="10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4"/>
          <p:cNvSpPr>
            <a:spLocks noGrp="1"/>
          </p:cNvSpPr>
          <p:nvPr>
            <p:ph idx="1"/>
          </p:nvPr>
        </p:nvSpPr>
        <p:spPr>
          <a:xfrm>
            <a:off x="1066800" y="1143000"/>
            <a:ext cx="6777317" cy="4495800"/>
          </a:xfrm>
        </p:spPr>
        <p:txBody>
          <a:bodyPr>
            <a:noAutofit/>
          </a:bodyPr>
          <a:lstStyle/>
          <a:p>
            <a:pPr marL="68580" indent="0">
              <a:buNone/>
            </a:pPr>
            <a:r>
              <a:rPr lang="en-US" b="1" dirty="0">
                <a:solidFill>
                  <a:srgbClr val="00B0F0"/>
                </a:solidFill>
                <a:latin typeface="Nyala" pitchFamily="2" charset="0"/>
              </a:rPr>
              <a:t>Karin: </a:t>
            </a:r>
            <a:endParaRPr lang="en-US" b="1" dirty="0" smtClean="0">
              <a:solidFill>
                <a:srgbClr val="00B0F0"/>
              </a:solidFill>
              <a:latin typeface="Nyala" pitchFamily="2" charset="0"/>
            </a:endParaRPr>
          </a:p>
          <a:p>
            <a:pPr marL="68580" indent="0">
              <a:buNone/>
            </a:pPr>
            <a:r>
              <a:rPr lang="en-US" i="1" dirty="0" smtClean="0">
                <a:latin typeface="Nyala" pitchFamily="2" charset="0"/>
              </a:rPr>
              <a:t>Our </a:t>
            </a:r>
            <a:r>
              <a:rPr lang="en-US" i="1" dirty="0">
                <a:latin typeface="Nyala" pitchFamily="2" charset="0"/>
              </a:rPr>
              <a:t>study of literature and borderland thinking led me to see that there are many people around me which have the same abilities and qualities like I have, led me to develop conversations with people I never thought I will have something in common with. I found out there are many students which I never thought I would speak to, laugh and do projects with and it caught me by surprise but now I have more friends than I thought I would. People are complex creatures and have many layers and we only have to take those layers down and get to know each other.</a:t>
            </a:r>
            <a:endParaRPr lang="en-US" dirty="0">
              <a:latin typeface="Nyala" pitchFamily="2" charset="0"/>
            </a:endParaRPr>
          </a:p>
          <a:p>
            <a:pPr marL="68580" indent="0">
              <a:buNone/>
            </a:pPr>
            <a:endParaRPr lang="en-US" dirty="0">
              <a:latin typeface="Nyala" pitchFamily="2" charset="0"/>
            </a:endParaRPr>
          </a:p>
          <a:p>
            <a:pPr marL="68580" indent="0">
              <a:buNone/>
            </a:pPr>
            <a:endParaRPr lang="en-US" dirty="0">
              <a:latin typeface="Nyala" pitchFamily="2" charset="0"/>
            </a:endParaRPr>
          </a:p>
        </p:txBody>
      </p:sp>
    </p:spTree>
    <p:extLst>
      <p:ext uri="{BB962C8B-B14F-4D97-AF65-F5344CB8AC3E}">
        <p14:creationId xmlns:p14="http://schemas.microsoft.com/office/powerpoint/2010/main" xmlns="" val="1710049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xEl>
                                              <p:pRg st="1" end="1"/>
                                            </p:txEl>
                                          </p:spTgt>
                                        </p:tgtEl>
                                        <p:attrNameLst>
                                          <p:attrName>style.visibility</p:attrName>
                                        </p:attrNameLst>
                                      </p:cBhvr>
                                      <p:to>
                                        <p:strVal val="visible"/>
                                      </p:to>
                                    </p:set>
                                    <p:animEffect transition="in" filter="fade">
                                      <p:cBhvr>
                                        <p:cTn id="10" dur="10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1371600"/>
            <a:ext cx="6777317" cy="4461029"/>
          </a:xfrm>
        </p:spPr>
        <p:txBody>
          <a:bodyPr>
            <a:normAutofit/>
          </a:bodyPr>
          <a:lstStyle/>
          <a:p>
            <a:r>
              <a:rPr lang="en-US" sz="2800" b="1" dirty="0" smtClean="0"/>
              <a:t>Naturally not all like this</a:t>
            </a:r>
          </a:p>
          <a:p>
            <a:r>
              <a:rPr lang="en-US" sz="2800" b="1" dirty="0" smtClean="0"/>
              <a:t>Hope...carry these experiences into their future classrooms</a:t>
            </a:r>
          </a:p>
          <a:p>
            <a:r>
              <a:rPr lang="en-US" sz="2800" b="1" dirty="0" smtClean="0"/>
              <a:t>Most classes are homogenous, but...</a:t>
            </a:r>
          </a:p>
          <a:p>
            <a:r>
              <a:rPr lang="en-US" sz="2800" b="1" dirty="0" smtClean="0"/>
              <a:t>What I’ve tried to do in my teaching of literature is summed up by </a:t>
            </a:r>
            <a:r>
              <a:rPr lang="en-US" sz="2800" b="1" dirty="0" err="1" smtClean="0"/>
              <a:t>Anzaldúa</a:t>
            </a:r>
            <a:r>
              <a:rPr lang="en-US" sz="2800" b="1" dirty="0" smtClean="0"/>
              <a:t>...</a:t>
            </a:r>
            <a:endParaRPr lang="en-US" sz="2800" b="1" dirty="0"/>
          </a:p>
        </p:txBody>
      </p:sp>
    </p:spTree>
    <p:extLst>
      <p:ext uri="{BB962C8B-B14F-4D97-AF65-F5344CB8AC3E}">
        <p14:creationId xmlns:p14="http://schemas.microsoft.com/office/powerpoint/2010/main" xmlns="" val="2836476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914400"/>
            <a:ext cx="6777317" cy="4918229"/>
          </a:xfrm>
        </p:spPr>
        <p:txBody>
          <a:bodyPr>
            <a:normAutofit fontScale="85000" lnSpcReduction="20000"/>
          </a:bodyPr>
          <a:lstStyle/>
          <a:p>
            <a:pPr marL="68580" indent="0" algn="ctr">
              <a:buNone/>
            </a:pPr>
            <a:r>
              <a:rPr lang="en-US" sz="2800" b="1" i="1" dirty="0" smtClean="0"/>
              <a:t>“Educators </a:t>
            </a:r>
            <a:r>
              <a:rPr lang="en-US" sz="2800" b="1" i="1" dirty="0"/>
              <a:t>need to create fertile ground </a:t>
            </a:r>
            <a:endParaRPr lang="en-US" sz="2800" b="1" i="1" dirty="0" smtClean="0"/>
          </a:p>
          <a:p>
            <a:pPr marL="68580" indent="0" algn="ctr">
              <a:buNone/>
            </a:pPr>
            <a:r>
              <a:rPr lang="en-US" sz="2800" b="1" i="1" dirty="0" smtClean="0"/>
              <a:t>for </a:t>
            </a:r>
            <a:r>
              <a:rPr lang="en-US" sz="2800" b="1" i="1" dirty="0"/>
              <a:t>the coming generations ... </a:t>
            </a:r>
            <a:endParaRPr lang="en-US" sz="2800" b="1" i="1" dirty="0" smtClean="0"/>
          </a:p>
          <a:p>
            <a:pPr marL="68580" indent="0" algn="ctr">
              <a:buNone/>
            </a:pPr>
            <a:r>
              <a:rPr lang="en-US" sz="2800" b="1" i="1" dirty="0" smtClean="0"/>
              <a:t>How </a:t>
            </a:r>
            <a:r>
              <a:rPr lang="en-US" sz="2800" b="1" i="1" dirty="0"/>
              <a:t>do we create a fertile ground?  . . .  Teaching and learning are </a:t>
            </a:r>
            <a:endParaRPr lang="en-US" sz="2800" b="1" i="1" dirty="0" smtClean="0"/>
          </a:p>
          <a:p>
            <a:pPr marL="68580" indent="0" algn="ctr">
              <a:buNone/>
            </a:pPr>
            <a:r>
              <a:rPr lang="en-US" sz="2800" b="1" i="1" dirty="0" smtClean="0"/>
              <a:t>transformative </a:t>
            </a:r>
            <a:r>
              <a:rPr lang="en-US" sz="2800" b="1" i="1" dirty="0"/>
              <a:t>experiences . . .  </a:t>
            </a:r>
            <a:endParaRPr lang="en-US" sz="2800" b="1" i="1" dirty="0" smtClean="0"/>
          </a:p>
          <a:p>
            <a:pPr marL="68580" indent="0" algn="ctr">
              <a:buNone/>
            </a:pPr>
            <a:r>
              <a:rPr lang="en-US" sz="2800" b="1" i="1" dirty="0" smtClean="0"/>
              <a:t>requires </a:t>
            </a:r>
            <a:r>
              <a:rPr lang="en-US" sz="2800" b="1" i="1" dirty="0"/>
              <a:t>that we open all our senses, </a:t>
            </a:r>
            <a:endParaRPr lang="en-US" sz="2800" b="1" i="1" dirty="0" smtClean="0"/>
          </a:p>
          <a:p>
            <a:pPr marL="68580" indent="0" algn="ctr">
              <a:buNone/>
            </a:pPr>
            <a:r>
              <a:rPr lang="en-US" sz="2800" b="1" i="1" dirty="0" smtClean="0"/>
              <a:t>not </a:t>
            </a:r>
            <a:r>
              <a:rPr lang="en-US" sz="2800" b="1" i="1" dirty="0"/>
              <a:t>just our minds, </a:t>
            </a:r>
            <a:endParaRPr lang="en-US" sz="2800" b="1" i="1" dirty="0" smtClean="0"/>
          </a:p>
          <a:p>
            <a:pPr marL="68580" indent="0" algn="ctr">
              <a:buNone/>
            </a:pPr>
            <a:r>
              <a:rPr lang="en-US" sz="2800" b="1" i="1" dirty="0" smtClean="0"/>
              <a:t>and </a:t>
            </a:r>
            <a:r>
              <a:rPr lang="en-US" sz="2800" b="1" i="1" dirty="0"/>
              <a:t>allow ourselves to be changed </a:t>
            </a:r>
            <a:endParaRPr lang="en-US" sz="2800" b="1" i="1" dirty="0" smtClean="0"/>
          </a:p>
          <a:p>
            <a:pPr marL="68580" indent="0" algn="ctr">
              <a:buNone/>
            </a:pPr>
            <a:r>
              <a:rPr lang="en-US" sz="2800" b="1" i="1" dirty="0" smtClean="0"/>
              <a:t>by </a:t>
            </a:r>
            <a:r>
              <a:rPr lang="en-US" sz="2800" b="1" i="1" dirty="0"/>
              <a:t>books and perspectives of other people. It requires that we unleash our </a:t>
            </a:r>
            <a:r>
              <a:rPr lang="en-US" sz="2800" b="1" i="1" dirty="0" smtClean="0"/>
              <a:t>passion</a:t>
            </a:r>
          </a:p>
          <a:p>
            <a:pPr marL="68580" indent="0" algn="ctr">
              <a:buNone/>
            </a:pPr>
            <a:r>
              <a:rPr lang="en-US" sz="2800" b="1" i="1" dirty="0" smtClean="0"/>
              <a:t> </a:t>
            </a:r>
            <a:r>
              <a:rPr lang="en-US" sz="2800" b="1" i="1" dirty="0"/>
              <a:t>for social justice</a:t>
            </a:r>
            <a:r>
              <a:rPr lang="en-US" sz="2800" b="1" i="1" dirty="0" smtClean="0"/>
              <a:t>.”</a:t>
            </a:r>
            <a:endParaRPr lang="en-US" sz="2800" dirty="0"/>
          </a:p>
          <a:p>
            <a:pPr marL="68580" indent="0">
              <a:buNone/>
            </a:pPr>
            <a:r>
              <a:rPr lang="en-US" sz="2000" dirty="0" smtClean="0"/>
              <a:t>		</a:t>
            </a:r>
          </a:p>
          <a:p>
            <a:pPr marL="68580" indent="0">
              <a:buNone/>
            </a:pPr>
            <a:r>
              <a:rPr lang="en-US" sz="2000" dirty="0"/>
              <a:t>	</a:t>
            </a:r>
            <a:r>
              <a:rPr lang="en-US" sz="2000" dirty="0" smtClean="0"/>
              <a:t>			 </a:t>
            </a:r>
            <a:r>
              <a:rPr lang="en-US" sz="1500" dirty="0" smtClean="0"/>
              <a:t>Gloria </a:t>
            </a:r>
            <a:r>
              <a:rPr lang="en-US" sz="1500" dirty="0" err="1" smtClean="0"/>
              <a:t>Anazaldúa</a:t>
            </a:r>
            <a:endParaRPr lang="en-US" sz="1500" dirty="0"/>
          </a:p>
          <a:p>
            <a:pPr marL="68580" indent="0">
              <a:buNone/>
            </a:pPr>
            <a:r>
              <a:rPr lang="en-US" sz="1500" dirty="0" smtClean="0"/>
              <a:t> 			          “</a:t>
            </a:r>
            <a:r>
              <a:rPr lang="en-US" sz="1500" dirty="0"/>
              <a:t>Transforming American Studies” </a:t>
            </a:r>
          </a:p>
        </p:txBody>
      </p:sp>
    </p:spTree>
    <p:extLst>
      <p:ext uri="{BB962C8B-B14F-4D97-AF65-F5344CB8AC3E}">
        <p14:creationId xmlns:p14="http://schemas.microsoft.com/office/powerpoint/2010/main" xmlns="" val="997969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1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0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10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1000"/>
                                        <p:tgtEl>
                                          <p:spTgt spid="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1000"/>
                                        <p:tgtEl>
                                          <p:spTgt spid="3">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1000"/>
                                        <p:tgtEl>
                                          <p:spTgt spid="3">
                                            <p:txEl>
                                              <p:pRg st="6" end="6"/>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1000"/>
                                        <p:tgtEl>
                                          <p:spTgt spid="3">
                                            <p:txEl>
                                              <p:pRg st="7" end="7"/>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fade">
                                      <p:cBhvr>
                                        <p:cTn id="31" dur="1000"/>
                                        <p:tgtEl>
                                          <p:spTgt spid="3">
                                            <p:txEl>
                                              <p:pRg st="8" end="8"/>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fade">
                                      <p:cBhvr>
                                        <p:cTn id="34" dur="1000"/>
                                        <p:tgtEl>
                                          <p:spTgt spid="3">
                                            <p:txEl>
                                              <p:pRg st="9" end="9"/>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fade">
                                      <p:cBhvr>
                                        <p:cTn id="37" dur="1000"/>
                                        <p:tgtEl>
                                          <p:spTgt spid="3">
                                            <p:txEl>
                                              <p:pRg st="10" end="10"/>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3">
                                            <p:txEl>
                                              <p:pRg st="11" end="11"/>
                                            </p:txEl>
                                          </p:spTgt>
                                        </p:tgtEl>
                                        <p:attrNameLst>
                                          <p:attrName>style.visibility</p:attrName>
                                        </p:attrNameLst>
                                      </p:cBhvr>
                                      <p:to>
                                        <p:strVal val="visible"/>
                                      </p:to>
                                    </p:set>
                                    <p:animEffect transition="in" filter="fade">
                                      <p:cBhvr>
                                        <p:cTn id="40" dur="10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524000"/>
            <a:ext cx="6777317" cy="3508977"/>
          </a:xfrm>
        </p:spPr>
        <p:txBody>
          <a:bodyPr>
            <a:normAutofit/>
          </a:bodyPr>
          <a:lstStyle/>
          <a:p>
            <a:pPr marL="68580" indent="0" algn="ctr">
              <a:buNone/>
            </a:pPr>
            <a:r>
              <a:rPr lang="en-US" sz="6000" b="1" dirty="0" smtClean="0">
                <a:solidFill>
                  <a:srgbClr val="FF0000"/>
                </a:solidFill>
                <a:effectLst>
                  <a:outerShdw blurRad="38100" dist="38100" dir="2700000" algn="tl">
                    <a:srgbClr val="000000">
                      <a:alpha val="43137"/>
                    </a:srgbClr>
                  </a:outerShdw>
                </a:effectLst>
              </a:rPr>
              <a:t>Thanks for </a:t>
            </a:r>
          </a:p>
          <a:p>
            <a:pPr marL="68580" indent="0" algn="ctr">
              <a:buNone/>
            </a:pPr>
            <a:r>
              <a:rPr lang="en-US" sz="6000" b="1" dirty="0" smtClean="0">
                <a:solidFill>
                  <a:srgbClr val="FF0000"/>
                </a:solidFill>
                <a:effectLst>
                  <a:outerShdw blurRad="38100" dist="38100" dir="2700000" algn="tl">
                    <a:srgbClr val="000000">
                      <a:alpha val="43137"/>
                    </a:srgbClr>
                  </a:outerShdw>
                </a:effectLst>
              </a:rPr>
              <a:t>Listening!</a:t>
            </a:r>
            <a:endParaRPr lang="en-US" sz="6000" b="1" dirty="0">
              <a:solidFill>
                <a:srgbClr val="FF0000"/>
              </a:solidFill>
              <a:effectLst>
                <a:outerShdw blurRad="38100" dist="38100" dir="2700000" algn="tl">
                  <a:srgbClr val="000000">
                    <a:alpha val="43137"/>
                  </a:srgbClr>
                </a:outerShdw>
              </a:effectLst>
            </a:endParaRPr>
          </a:p>
        </p:txBody>
      </p:sp>
      <p:sp>
        <p:nvSpPr>
          <p:cNvPr id="4" name="Rectangle 3"/>
          <p:cNvSpPr/>
          <p:nvPr/>
        </p:nvSpPr>
        <p:spPr>
          <a:xfrm>
            <a:off x="1752600" y="3972651"/>
            <a:ext cx="5334000" cy="1384995"/>
          </a:xfrm>
          <a:prstGeom prst="rect">
            <a:avLst/>
          </a:prstGeom>
        </p:spPr>
        <p:txBody>
          <a:bodyPr wrap="square">
            <a:spAutoFit/>
          </a:bodyPr>
          <a:lstStyle/>
          <a:p>
            <a:pPr algn="ctr"/>
            <a:r>
              <a:rPr lang="en-US" sz="2800" b="1" dirty="0"/>
              <a:t>Literary Learning </a:t>
            </a:r>
            <a:endParaRPr lang="en-US" sz="2800" b="1" dirty="0" smtClean="0"/>
          </a:p>
          <a:p>
            <a:pPr algn="ctr"/>
            <a:r>
              <a:rPr lang="en-US" sz="2800" b="1" dirty="0" smtClean="0"/>
              <a:t>for Enhanced</a:t>
            </a:r>
          </a:p>
          <a:p>
            <a:pPr algn="ctr"/>
            <a:r>
              <a:rPr lang="en-US" sz="2800" b="1" dirty="0" smtClean="0"/>
              <a:t> </a:t>
            </a:r>
            <a:r>
              <a:rPr lang="en-US" sz="2800" b="1" dirty="0"/>
              <a:t>Cross-Cultural Understanding</a:t>
            </a:r>
            <a:endParaRPr lang="en-US" sz="2800" dirty="0"/>
          </a:p>
        </p:txBody>
      </p:sp>
    </p:spTree>
    <p:extLst>
      <p:ext uri="{BB962C8B-B14F-4D97-AF65-F5344CB8AC3E}">
        <p14:creationId xmlns:p14="http://schemas.microsoft.com/office/powerpoint/2010/main" xmlns="" val="35294834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effectLst>
                  <a:outerShdw blurRad="38100" dist="38100" dir="2700000" algn="tl">
                    <a:srgbClr val="000000">
                      <a:alpha val="43137"/>
                    </a:srgbClr>
                  </a:outerShdw>
                </a:effectLst>
              </a:rPr>
              <a:t>            Gloria </a:t>
            </a:r>
            <a:r>
              <a:rPr lang="en-US" b="1" dirty="0">
                <a:effectLst>
                  <a:outerShdw blurRad="38100" dist="38100" dir="2700000" algn="tl">
                    <a:srgbClr val="000000">
                      <a:alpha val="43137"/>
                    </a:srgbClr>
                  </a:outerShdw>
                </a:effectLst>
              </a:rPr>
              <a:t>E. </a:t>
            </a:r>
            <a:r>
              <a:rPr lang="en-US" b="1" dirty="0" err="1">
                <a:effectLst>
                  <a:outerShdw blurRad="38100" dist="38100" dir="2700000" algn="tl">
                    <a:srgbClr val="000000">
                      <a:alpha val="43137"/>
                    </a:srgbClr>
                  </a:outerShdw>
                </a:effectLst>
              </a:rPr>
              <a:t>Anzaldúa</a:t>
            </a:r>
            <a:r>
              <a:rPr lang="en-US" b="1" dirty="0">
                <a:effectLst>
                  <a:outerShdw blurRad="38100" dist="38100" dir="2700000" algn="tl">
                    <a:srgbClr val="000000">
                      <a:alpha val="43137"/>
                    </a:srgbClr>
                  </a:outerShdw>
                </a:effectLst>
              </a:rPr>
              <a:t> </a:t>
            </a:r>
            <a:r>
              <a:rPr lang="en-US" b="1" dirty="0" smtClean="0">
                <a:effectLst>
                  <a:outerShdw blurRad="38100" dist="38100" dir="2700000" algn="tl">
                    <a:srgbClr val="000000">
                      <a:alpha val="43137"/>
                    </a:srgbClr>
                  </a:outerShdw>
                </a:effectLst>
              </a:rPr>
              <a:t> &amp;</a:t>
            </a:r>
            <a:r>
              <a:rPr lang="en-US" dirty="0"/>
              <a:t/>
            </a:r>
            <a:br>
              <a:rPr lang="en-US" dirty="0"/>
            </a:br>
            <a:r>
              <a:rPr lang="en-US" dirty="0" smtClean="0"/>
              <a:t>         </a:t>
            </a:r>
            <a:r>
              <a:rPr lang="en-US" dirty="0" smtClean="0">
                <a:effectLst>
                  <a:outerShdw blurRad="38100" dist="38100" dir="2700000" algn="tl">
                    <a:srgbClr val="000000">
                      <a:alpha val="43137"/>
                    </a:srgbClr>
                  </a:outerShdw>
                </a:effectLst>
              </a:rPr>
              <a:t>Borderlands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marL="68580" indent="0">
              <a:buNone/>
            </a:pPr>
            <a:endParaRPr lang="en-US" dirty="0" smtClean="0"/>
          </a:p>
          <a:p>
            <a:pPr marL="68580" indent="0">
              <a:buNone/>
            </a:pPr>
            <a:r>
              <a:rPr lang="en-US" sz="2800" b="1" dirty="0" smtClean="0">
                <a:solidFill>
                  <a:srgbClr val="FF0000"/>
                </a:solidFill>
              </a:rPr>
              <a:t>Hang </a:t>
            </a:r>
            <a:r>
              <a:rPr lang="en-US" sz="2800" b="1" dirty="0">
                <a:solidFill>
                  <a:srgbClr val="FF0000"/>
                </a:solidFill>
              </a:rPr>
              <a:t>in there with me </a:t>
            </a:r>
            <a:r>
              <a:rPr lang="en-US" sz="2800" b="1" dirty="0" smtClean="0">
                <a:solidFill>
                  <a:srgbClr val="FF0000"/>
                </a:solidFill>
              </a:rPr>
              <a:t>– </a:t>
            </a:r>
            <a:r>
              <a:rPr lang="en-US" sz="2800" b="1" dirty="0">
                <a:solidFill>
                  <a:srgbClr val="FF0000"/>
                </a:solidFill>
              </a:rPr>
              <a:t>eventually I will bring us back to Literary study</a:t>
            </a:r>
            <a:r>
              <a:rPr lang="en-US" sz="2800" b="1" dirty="0" smtClean="0">
                <a:solidFill>
                  <a:srgbClr val="FF0000"/>
                </a:solidFill>
              </a:rPr>
              <a:t>!</a:t>
            </a:r>
            <a:endParaRPr lang="en-US" sz="2800" dirty="0">
              <a:solidFill>
                <a:srgbClr val="FF0000"/>
              </a:solidFill>
            </a:endParaRPr>
          </a:p>
          <a:p>
            <a:pPr marL="68580" indent="0">
              <a:buNone/>
            </a:pPr>
            <a:endParaRPr lang="en-US" sz="2800" dirty="0" smtClean="0"/>
          </a:p>
          <a:p>
            <a:r>
              <a:rPr lang="en-US" sz="2800" b="1" dirty="0" smtClean="0"/>
              <a:t>Chicanos</a:t>
            </a:r>
          </a:p>
          <a:p>
            <a:r>
              <a:rPr lang="en-US" sz="2800" b="1" i="1" dirty="0" smtClean="0"/>
              <a:t>Borderlands La </a:t>
            </a:r>
            <a:r>
              <a:rPr lang="en-US" sz="2800" b="1" i="1" dirty="0" err="1" smtClean="0"/>
              <a:t>Frontera</a:t>
            </a:r>
            <a:endParaRPr lang="en-US" sz="2800" b="1" i="1" dirty="0" smtClean="0"/>
          </a:p>
        </p:txBody>
      </p:sp>
      <p:pic>
        <p:nvPicPr>
          <p:cNvPr id="1026" name="Picture 2" descr="C:\Users\lenovo\Pictures\MA Eqivalency\Gloria anzaldua\black and white photo.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81000" y="609600"/>
            <a:ext cx="2438400" cy="2024558"/>
          </a:xfrm>
          <a:prstGeom prst="rect">
            <a:avLst/>
          </a:prstGeom>
          <a:noFill/>
          <a:extLst>
            <a:ext uri="{909E8E84-426E-40DD-AFC4-6F175D3DCCD1}">
              <a14:hiddenFill xmlns:a14="http://schemas.microsoft.com/office/drawing/2010/main" xmlns="">
                <a:solidFill>
                  <a:srgbClr val="FFFFFF"/>
                </a:solidFill>
              </a14:hiddenFill>
            </a:ext>
          </a:extLst>
        </p:spPr>
      </p:pic>
      <p:pic>
        <p:nvPicPr>
          <p:cNvPr id="5" name="Picture 4" descr="http://www.uwec.edu/geography/ivogeler/w188/articles/txmx.gif"/>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6248400" y="3962400"/>
            <a:ext cx="2053936" cy="2286000"/>
          </a:xfrm>
          <a:prstGeom prst="rect">
            <a:avLst/>
          </a:prstGeom>
          <a:noFill/>
          <a:ln>
            <a:noFill/>
          </a:ln>
        </p:spPr>
      </p:pic>
      <p:cxnSp>
        <p:nvCxnSpPr>
          <p:cNvPr id="6" name="Straight Arrow Connector 5"/>
          <p:cNvCxnSpPr/>
          <p:nvPr/>
        </p:nvCxnSpPr>
        <p:spPr>
          <a:xfrm flipH="1">
            <a:off x="7658100" y="3733800"/>
            <a:ext cx="266700" cy="1371600"/>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964078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1000"/>
                                        <p:tgtEl>
                                          <p:spTgt spid="3">
                                            <p:txEl>
                                              <p:pRg st="4" end="4"/>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38200"/>
            <a:ext cx="7024744" cy="685800"/>
          </a:xfrm>
        </p:spPr>
        <p:txBody>
          <a:bodyPr>
            <a:normAutofit fontScale="90000"/>
          </a:bodyPr>
          <a:lstStyle/>
          <a:p>
            <a:pPr algn="ctr"/>
            <a:r>
              <a:rPr lang="en-US" b="1" dirty="0"/>
              <a:t/>
            </a:r>
            <a:br>
              <a:rPr lang="en-US" b="1" dirty="0"/>
            </a:br>
            <a:r>
              <a:rPr lang="en-US" sz="2000" b="1" dirty="0" smtClean="0"/>
              <a:t>Works Cited</a:t>
            </a:r>
            <a:endParaRPr lang="en-US" sz="2000" b="1" dirty="0"/>
          </a:p>
        </p:txBody>
      </p:sp>
      <p:sp>
        <p:nvSpPr>
          <p:cNvPr id="3" name="Content Placeholder 2"/>
          <p:cNvSpPr>
            <a:spLocks noGrp="1"/>
          </p:cNvSpPr>
          <p:nvPr>
            <p:ph idx="1"/>
          </p:nvPr>
        </p:nvSpPr>
        <p:spPr>
          <a:xfrm>
            <a:off x="1043492" y="1600200"/>
            <a:ext cx="6777317" cy="4232429"/>
          </a:xfrm>
        </p:spPr>
        <p:txBody>
          <a:bodyPr>
            <a:normAutofit fontScale="70000" lnSpcReduction="20000"/>
          </a:bodyPr>
          <a:lstStyle/>
          <a:p>
            <a:r>
              <a:rPr lang="en-GB" sz="2800" dirty="0" err="1"/>
              <a:t>Anzaldúa</a:t>
            </a:r>
            <a:r>
              <a:rPr lang="en-GB" sz="2800" dirty="0"/>
              <a:t>, Gloria. </a:t>
            </a:r>
            <a:r>
              <a:rPr lang="en-GB" sz="2800" dirty="0" smtClean="0"/>
              <a:t> </a:t>
            </a:r>
            <a:r>
              <a:rPr lang="en-GB" sz="2800" i="1" dirty="0" smtClean="0"/>
              <a:t> </a:t>
            </a:r>
            <a:r>
              <a:rPr lang="en-GB" sz="2800" i="1" dirty="0"/>
              <a:t>Borderlands/ La </a:t>
            </a:r>
            <a:r>
              <a:rPr lang="en-GB" sz="2800" i="1" dirty="0" err="1"/>
              <a:t>Frontera</a:t>
            </a:r>
            <a:r>
              <a:rPr lang="en-GB" sz="2800" i="1" dirty="0"/>
              <a:t>: The New Mestiza</a:t>
            </a:r>
            <a:r>
              <a:rPr lang="en-GB" sz="2800" dirty="0"/>
              <a:t>. 4th ed. San Francisco: Aunt Lute Books, 2012. Print</a:t>
            </a:r>
            <a:r>
              <a:rPr lang="en-GB" sz="2800" dirty="0" smtClean="0"/>
              <a:t>.</a:t>
            </a:r>
          </a:p>
          <a:p>
            <a:pPr marL="68580" indent="0">
              <a:buNone/>
            </a:pPr>
            <a:endParaRPr lang="en-US" sz="2800" dirty="0"/>
          </a:p>
          <a:p>
            <a:r>
              <a:rPr lang="en-GB" sz="2800" dirty="0"/>
              <a:t>---. </a:t>
            </a:r>
            <a:r>
              <a:rPr lang="en-US" sz="2800" dirty="0"/>
              <a:t>“Transforming American Studies.”</a:t>
            </a:r>
            <a:r>
              <a:rPr lang="en-US" sz="2800" i="1" dirty="0"/>
              <a:t> </a:t>
            </a:r>
            <a:r>
              <a:rPr lang="en-US" sz="2800" dirty="0"/>
              <a:t>2001 Bode-Pearson Prize </a:t>
            </a:r>
            <a:r>
              <a:rPr lang="en-GB" sz="2800" dirty="0"/>
              <a:t>acceptance speech. </a:t>
            </a:r>
            <a:r>
              <a:rPr lang="en-GB" sz="2800" i="1" dirty="0"/>
              <a:t>The Gloria </a:t>
            </a:r>
            <a:r>
              <a:rPr lang="en-GB" sz="2800" i="1" dirty="0" err="1"/>
              <a:t>Anzaldúa</a:t>
            </a:r>
            <a:r>
              <a:rPr lang="en-GB" sz="2800" dirty="0"/>
              <a:t> </a:t>
            </a:r>
            <a:r>
              <a:rPr lang="en-GB" sz="2800" i="1" dirty="0"/>
              <a:t>Reader. </a:t>
            </a:r>
            <a:r>
              <a:rPr lang="en-GB" sz="2800" dirty="0"/>
              <a:t>Keating</a:t>
            </a:r>
            <a:r>
              <a:rPr lang="en-GB" sz="2800" i="1" dirty="0"/>
              <a:t> </a:t>
            </a:r>
            <a:r>
              <a:rPr lang="en-GB" sz="2800" dirty="0"/>
              <a:t>239-241</a:t>
            </a:r>
            <a:r>
              <a:rPr lang="en-GB" sz="2800" dirty="0" smtClean="0"/>
              <a:t>.</a:t>
            </a:r>
          </a:p>
          <a:p>
            <a:endParaRPr lang="en-GB" sz="2800" dirty="0"/>
          </a:p>
          <a:p>
            <a:r>
              <a:rPr lang="en-GB" sz="2800" dirty="0"/>
              <a:t>Israel. Council for Higher Education. </a:t>
            </a:r>
            <a:r>
              <a:rPr lang="en-GB" sz="2800" i="1" dirty="0"/>
              <a:t>Ministry of Education Basic Standards </a:t>
            </a:r>
            <a:r>
              <a:rPr lang="en-GB" sz="2800" dirty="0"/>
              <a:t>(</a:t>
            </a:r>
            <a:r>
              <a:rPr lang="he-IL" sz="2800" dirty="0"/>
              <a:t>מתווים מנחים להכשרה להוראה במוסדות להשכלה גבוהה בישראל</a:t>
            </a:r>
            <a:r>
              <a:rPr lang="en-US" sz="2800" dirty="0"/>
              <a:t>). Trans. Michelle Kinsbursky. Jerusalem: </a:t>
            </a:r>
            <a:r>
              <a:rPr lang="en-US" sz="2800" dirty="0" err="1"/>
              <a:t>n.p</a:t>
            </a:r>
            <a:r>
              <a:rPr lang="en-US" sz="2800" dirty="0"/>
              <a:t>., 2008. Web. 12 Jul. 2015. </a:t>
            </a:r>
            <a:r>
              <a:rPr lang="en-US" sz="2800" dirty="0" err="1"/>
              <a:t>PDFfile</a:t>
            </a:r>
            <a:r>
              <a:rPr lang="en-US" sz="2800" dirty="0"/>
              <a:t>. </a:t>
            </a:r>
          </a:p>
          <a:p>
            <a:pPr marL="68580" indent="0">
              <a:buNone/>
            </a:pPr>
            <a:endParaRPr lang="en-US" sz="2800" dirty="0"/>
          </a:p>
          <a:p>
            <a:pPr marL="68580" indent="0">
              <a:buNone/>
            </a:pPr>
            <a:r>
              <a:rPr lang="en-US" sz="2800" dirty="0" smtClean="0"/>
              <a:t>	</a:t>
            </a:r>
          </a:p>
          <a:p>
            <a:endParaRPr lang="en-US" dirty="0"/>
          </a:p>
        </p:txBody>
      </p:sp>
    </p:spTree>
    <p:extLst>
      <p:ext uri="{BB962C8B-B14F-4D97-AF65-F5344CB8AC3E}">
        <p14:creationId xmlns:p14="http://schemas.microsoft.com/office/powerpoint/2010/main" xmlns="" val="35735665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txBox="1">
            <a:spLocks noGrp="1"/>
          </p:cNvSpPr>
          <p:nvPr>
            <p:ph idx="1"/>
          </p:nvPr>
        </p:nvSpPr>
        <p:spPr>
          <a:xfrm>
            <a:off x="1066800" y="990600"/>
            <a:ext cx="6777317" cy="5176802"/>
          </a:xfrm>
          <a:prstGeom prst="rect">
            <a:avLst/>
          </a:prstGeom>
          <a:noFill/>
        </p:spPr>
        <p:txBody>
          <a:bodyPr wrap="square" rtlCol="0">
            <a:spAutoFit/>
          </a:bodyPr>
          <a:lstStyle/>
          <a:p>
            <a:pPr marL="68580" indent="0">
              <a:buNone/>
            </a:pPr>
            <a:r>
              <a:rPr lang="en-US" sz="2800" b="1" u="sng" dirty="0" smtClean="0"/>
              <a:t>A border</a:t>
            </a:r>
            <a:r>
              <a:rPr lang="en-US" sz="2800" dirty="0" smtClean="0"/>
              <a:t> is </a:t>
            </a:r>
            <a:r>
              <a:rPr lang="en-US" sz="2800" dirty="0"/>
              <a:t>what divides two peoples, lands, </a:t>
            </a:r>
            <a:r>
              <a:rPr lang="en-US" sz="2800" dirty="0" err="1"/>
              <a:t>etc</a:t>
            </a:r>
            <a:r>
              <a:rPr lang="en-US" sz="2800" dirty="0"/>
              <a:t>   </a:t>
            </a:r>
          </a:p>
          <a:p>
            <a:pPr marL="68580" indent="0">
              <a:buNone/>
            </a:pPr>
            <a:r>
              <a:rPr lang="en-US" sz="2800" dirty="0" smtClean="0"/>
              <a:t>But </a:t>
            </a:r>
            <a:r>
              <a:rPr lang="en-US" sz="2800" dirty="0"/>
              <a:t>the </a:t>
            </a:r>
            <a:r>
              <a:rPr lang="en-US" sz="2800" b="1" u="sng" dirty="0"/>
              <a:t>borderland</a:t>
            </a:r>
            <a:r>
              <a:rPr lang="en-US" sz="2800" dirty="0"/>
              <a:t> </a:t>
            </a:r>
            <a:r>
              <a:rPr lang="en-US" sz="2800" dirty="0" smtClean="0"/>
              <a:t>is </a:t>
            </a:r>
            <a:r>
              <a:rPr lang="en-US" sz="2800" dirty="0"/>
              <a:t>all that area  at the border....NOT one side of the border or the other. </a:t>
            </a:r>
            <a:endParaRPr lang="en-US" sz="2800" dirty="0" smtClean="0"/>
          </a:p>
          <a:p>
            <a:pPr marL="68580" indent="0">
              <a:buNone/>
            </a:pPr>
            <a:endParaRPr lang="en-US" sz="2800" dirty="0"/>
          </a:p>
          <a:p>
            <a:r>
              <a:rPr lang="en-US" sz="2800" b="1" dirty="0" smtClean="0">
                <a:solidFill>
                  <a:srgbClr val="0070C0"/>
                </a:solidFill>
              </a:rPr>
              <a:t>Binary opposites:</a:t>
            </a:r>
            <a:r>
              <a:rPr lang="en-US" sz="2800" b="1" dirty="0" smtClean="0">
                <a:solidFill>
                  <a:schemeClr val="tx1"/>
                </a:solidFill>
              </a:rPr>
              <a:t> </a:t>
            </a:r>
            <a:r>
              <a:rPr lang="en-US" sz="2800" dirty="0" smtClean="0">
                <a:solidFill>
                  <a:schemeClr val="tx1"/>
                </a:solidFill>
              </a:rPr>
              <a:t>white </a:t>
            </a:r>
            <a:r>
              <a:rPr lang="en-US" sz="2800" dirty="0" err="1" smtClean="0">
                <a:solidFill>
                  <a:schemeClr val="tx1"/>
                </a:solidFill>
              </a:rPr>
              <a:t>vs</a:t>
            </a:r>
            <a:r>
              <a:rPr lang="en-US" sz="2800" dirty="0" smtClean="0">
                <a:solidFill>
                  <a:schemeClr val="tx1"/>
                </a:solidFill>
              </a:rPr>
              <a:t> black, male </a:t>
            </a:r>
            <a:r>
              <a:rPr lang="en-US" sz="2800" dirty="0" err="1" smtClean="0">
                <a:solidFill>
                  <a:schemeClr val="tx1"/>
                </a:solidFill>
              </a:rPr>
              <a:t>vs</a:t>
            </a:r>
            <a:r>
              <a:rPr lang="en-US" sz="2800" dirty="0" smtClean="0">
                <a:solidFill>
                  <a:schemeClr val="tx1"/>
                </a:solidFill>
              </a:rPr>
              <a:t> female, native </a:t>
            </a:r>
            <a:r>
              <a:rPr lang="en-US" sz="2800" dirty="0" err="1" smtClean="0">
                <a:solidFill>
                  <a:schemeClr val="tx1"/>
                </a:solidFill>
              </a:rPr>
              <a:t>vs</a:t>
            </a:r>
            <a:r>
              <a:rPr lang="en-US" sz="2800" dirty="0" smtClean="0">
                <a:solidFill>
                  <a:schemeClr val="tx1"/>
                </a:solidFill>
              </a:rPr>
              <a:t> non-native</a:t>
            </a:r>
          </a:p>
          <a:p>
            <a:r>
              <a:rPr lang="en-US" sz="2800" b="1" dirty="0" smtClean="0">
                <a:solidFill>
                  <a:srgbClr val="0070C0"/>
                </a:solidFill>
              </a:rPr>
              <a:t>Creates a hierarchy: </a:t>
            </a:r>
            <a:r>
              <a:rPr lang="en-US" sz="2800" dirty="0" smtClean="0">
                <a:solidFill>
                  <a:schemeClr val="tx1"/>
                </a:solidFill>
              </a:rPr>
              <a:t>where one is considered better than the other.</a:t>
            </a:r>
            <a:endParaRPr lang="en-US" sz="2800" dirty="0">
              <a:solidFill>
                <a:srgbClr val="0070C0"/>
              </a:solidFill>
            </a:endParaRPr>
          </a:p>
        </p:txBody>
      </p:sp>
    </p:spTree>
    <p:extLst>
      <p:ext uri="{BB962C8B-B14F-4D97-AF65-F5344CB8AC3E}">
        <p14:creationId xmlns:p14="http://schemas.microsoft.com/office/powerpoint/2010/main" xmlns="" val="2539417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1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10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1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762000"/>
            <a:ext cx="6777317" cy="4648200"/>
          </a:xfrm>
        </p:spPr>
        <p:txBody>
          <a:bodyPr>
            <a:normAutofit/>
          </a:bodyPr>
          <a:lstStyle/>
          <a:p>
            <a:pPr marL="68580" indent="0">
              <a:buNone/>
            </a:pPr>
            <a:endParaRPr lang="en-US" sz="2800" b="1" dirty="0" smtClean="0"/>
          </a:p>
          <a:p>
            <a:pPr marL="68580" indent="0">
              <a:buNone/>
            </a:pPr>
            <a:r>
              <a:rPr lang="en-US" sz="2800" b="1" dirty="0" smtClean="0"/>
              <a:t>“[</a:t>
            </a:r>
            <a:r>
              <a:rPr lang="en-US" sz="2800" b="1" dirty="0"/>
              <a:t>T]he Borderlands are physically present wherever two or more cultures edge each other, </a:t>
            </a:r>
          </a:p>
          <a:p>
            <a:pPr marL="68580" indent="0">
              <a:buNone/>
            </a:pPr>
            <a:r>
              <a:rPr lang="en-US" sz="2800" b="1" dirty="0" smtClean="0"/>
              <a:t>where </a:t>
            </a:r>
            <a:r>
              <a:rPr lang="en-US" sz="2800" b="1" dirty="0"/>
              <a:t>people of different races occupy the same </a:t>
            </a:r>
            <a:r>
              <a:rPr lang="en-US" sz="2800" b="1" dirty="0" smtClean="0"/>
              <a:t>territory. . . where </a:t>
            </a:r>
            <a:r>
              <a:rPr lang="en-US" sz="2800" b="1" dirty="0"/>
              <a:t>the spaces between two individual shrinks with intimacy</a:t>
            </a:r>
            <a:r>
              <a:rPr lang="en-US" sz="2800" b="1" dirty="0" smtClean="0"/>
              <a:t>.</a:t>
            </a:r>
            <a:r>
              <a:rPr lang="en-US" sz="1600" dirty="0" smtClean="0"/>
              <a:t> “          </a:t>
            </a:r>
          </a:p>
          <a:p>
            <a:pPr marL="68580" indent="0">
              <a:buNone/>
            </a:pPr>
            <a:r>
              <a:rPr lang="en-US" sz="1600" dirty="0"/>
              <a:t>	</a:t>
            </a:r>
            <a:r>
              <a:rPr lang="en-US" sz="1600" dirty="0" smtClean="0"/>
              <a:t>		 </a:t>
            </a:r>
            <a:r>
              <a:rPr lang="en-US" sz="1600" i="1" dirty="0"/>
              <a:t>Borderlands ~ La </a:t>
            </a:r>
            <a:r>
              <a:rPr lang="en-US" sz="1600" i="1" dirty="0" err="1"/>
              <a:t>Frontera</a:t>
            </a:r>
            <a:endParaRPr lang="en-US" sz="1600" i="1" dirty="0"/>
          </a:p>
          <a:p>
            <a:pPr marL="68580" indent="0">
              <a:buNone/>
            </a:pPr>
            <a:r>
              <a:rPr lang="en-US" sz="1600" i="1" dirty="0"/>
              <a:t>                              </a:t>
            </a:r>
            <a:r>
              <a:rPr lang="en-US" sz="1600" i="1" dirty="0" smtClean="0"/>
              <a:t>		  </a:t>
            </a:r>
            <a:r>
              <a:rPr lang="en-US" sz="1600" i="1" dirty="0"/>
              <a:t>The New Mestiza    </a:t>
            </a:r>
            <a:r>
              <a:rPr lang="en-US" sz="1600" dirty="0"/>
              <a:t>(1987)</a:t>
            </a:r>
          </a:p>
        </p:txBody>
      </p:sp>
    </p:spTree>
    <p:extLst>
      <p:ext uri="{BB962C8B-B14F-4D97-AF65-F5344CB8AC3E}">
        <p14:creationId xmlns:p14="http://schemas.microsoft.com/office/powerpoint/2010/main" xmlns="" val="1040146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1000"/>
                                        <p:tgtEl>
                                          <p:spTgt spid="3">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1000"/>
                                        <p:tgtEl>
                                          <p:spTgt spid="3">
                                            <p:txEl>
                                              <p:pRg st="3" end="3"/>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990600"/>
            <a:ext cx="6777317" cy="5181600"/>
          </a:xfrm>
        </p:spPr>
        <p:txBody>
          <a:bodyPr>
            <a:noAutofit/>
          </a:bodyPr>
          <a:lstStyle/>
          <a:p>
            <a:pPr marL="68580" indent="0" algn="ctr">
              <a:buNone/>
            </a:pPr>
            <a:r>
              <a:rPr lang="en-US" sz="2800" b="1" dirty="0" err="1" smtClean="0"/>
              <a:t>Anzaldúa</a:t>
            </a:r>
            <a:r>
              <a:rPr lang="en-US" sz="2800" b="1" dirty="0" smtClean="0"/>
              <a:t>  </a:t>
            </a:r>
            <a:r>
              <a:rPr lang="en-US" sz="2800" b="1" dirty="0"/>
              <a:t>moves away </a:t>
            </a:r>
            <a:r>
              <a:rPr lang="en-US" sz="2800" b="1" dirty="0" smtClean="0"/>
              <a:t>from a       </a:t>
            </a:r>
            <a:r>
              <a:rPr lang="en-US" sz="2800" b="1" dirty="0"/>
              <a:t>binary – oppositional way of thinking </a:t>
            </a:r>
            <a:r>
              <a:rPr lang="en-US" sz="2800" b="1" dirty="0" smtClean="0"/>
              <a:t>...to</a:t>
            </a:r>
            <a:r>
              <a:rPr lang="en-US" sz="2800" b="1" dirty="0"/>
              <a:t>...the individual as </a:t>
            </a:r>
            <a:r>
              <a:rPr lang="en-US" sz="2800" b="1" dirty="0" smtClean="0"/>
              <a:t>a blend/mix/hybrid -  </a:t>
            </a:r>
            <a:r>
              <a:rPr lang="en-US" sz="2800" b="1" dirty="0" smtClean="0">
                <a:solidFill>
                  <a:srgbClr val="0070C0"/>
                </a:solidFill>
              </a:rPr>
              <a:t>The Borderlands</a:t>
            </a:r>
            <a:endParaRPr lang="en-US" sz="2800" b="1" dirty="0" smtClean="0"/>
          </a:p>
          <a:p>
            <a:pPr marL="68580" indent="0">
              <a:buNone/>
            </a:pPr>
            <a:endParaRPr lang="en-US" sz="2800" b="1" dirty="0"/>
          </a:p>
          <a:p>
            <a:r>
              <a:rPr lang="en-US" sz="2800" b="1" dirty="0" smtClean="0"/>
              <a:t>All people have this in common</a:t>
            </a:r>
          </a:p>
          <a:p>
            <a:r>
              <a:rPr lang="en-US" sz="2800" b="1" dirty="0" smtClean="0"/>
              <a:t>And we are all part of the human race</a:t>
            </a:r>
            <a:endParaRPr lang="en-US" sz="2800" b="1" dirty="0"/>
          </a:p>
          <a:p>
            <a:pPr marL="68580" indent="0">
              <a:buNone/>
            </a:pPr>
            <a:r>
              <a:rPr lang="en-US" sz="2800" b="1" dirty="0" smtClean="0"/>
              <a:t>She’s not saying... we should all be one culture : </a:t>
            </a:r>
            <a:r>
              <a:rPr lang="en-US" sz="2800" b="1" dirty="0" smtClean="0">
                <a:solidFill>
                  <a:srgbClr val="FF0000"/>
                </a:solidFill>
              </a:rPr>
              <a:t>the KEY – </a:t>
            </a:r>
            <a:r>
              <a:rPr lang="en-US" sz="2800" b="1" dirty="0" smtClean="0"/>
              <a:t>not one in particular is better</a:t>
            </a:r>
            <a:endParaRPr lang="en-US" sz="2800" b="1" dirty="0"/>
          </a:p>
        </p:txBody>
      </p:sp>
    </p:spTree>
    <p:extLst>
      <p:ext uri="{BB962C8B-B14F-4D97-AF65-F5344CB8AC3E}">
        <p14:creationId xmlns:p14="http://schemas.microsoft.com/office/powerpoint/2010/main" xmlns="" val="641656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295400"/>
            <a:ext cx="6777317" cy="4419599"/>
          </a:xfrm>
        </p:spPr>
        <p:txBody>
          <a:bodyPr>
            <a:noAutofit/>
          </a:bodyPr>
          <a:lstStyle/>
          <a:p>
            <a:r>
              <a:rPr lang="en-US" sz="2800" b="1" dirty="0" smtClean="0"/>
              <a:t>Her thinking came out in 80s</a:t>
            </a:r>
          </a:p>
          <a:p>
            <a:r>
              <a:rPr lang="en-US" sz="2800" b="1" dirty="0" smtClean="0"/>
              <a:t>Questioning Anglo-colonialism</a:t>
            </a:r>
          </a:p>
          <a:p>
            <a:r>
              <a:rPr lang="en-US" sz="2800" b="1" dirty="0" smtClean="0"/>
              <a:t>Groups – demanding rightful place </a:t>
            </a:r>
          </a:p>
          <a:p>
            <a:r>
              <a:rPr lang="en-US" sz="2800" b="1" dirty="0" smtClean="0"/>
              <a:t>Exclusiveness</a:t>
            </a:r>
          </a:p>
          <a:p>
            <a:r>
              <a:rPr lang="en-US" sz="2800" b="1" dirty="0" err="1"/>
              <a:t>Anzaldúa</a:t>
            </a:r>
            <a:r>
              <a:rPr lang="en-US" sz="2800" b="1" dirty="0" smtClean="0"/>
              <a:t> – </a:t>
            </a:r>
            <a:r>
              <a:rPr lang="en-US" sz="2800" b="1" dirty="0" smtClean="0">
                <a:solidFill>
                  <a:srgbClr val="FF0000"/>
                </a:solidFill>
              </a:rPr>
              <a:t>Inclusiveness</a:t>
            </a:r>
            <a:endParaRPr lang="en-US" sz="2800" b="1" dirty="0">
              <a:solidFill>
                <a:srgbClr val="FF0000"/>
              </a:solidFill>
            </a:endParaRPr>
          </a:p>
          <a:p>
            <a:pPr lvl="1"/>
            <a:r>
              <a:rPr lang="en-US" sz="2800" b="1" dirty="0" smtClean="0"/>
              <a:t>Think about what we share</a:t>
            </a:r>
          </a:p>
          <a:p>
            <a:pPr marL="68580" indent="0">
              <a:buNone/>
            </a:pPr>
            <a:r>
              <a:rPr lang="en-US" sz="2800" b="1" dirty="0"/>
              <a:t>	</a:t>
            </a:r>
            <a:r>
              <a:rPr lang="en-US" sz="2800" b="1" dirty="0" smtClean="0">
                <a:solidFill>
                  <a:srgbClr val="FF0000"/>
                </a:solidFill>
              </a:rPr>
              <a:t>NOT what separates us!</a:t>
            </a:r>
          </a:p>
        </p:txBody>
      </p:sp>
    </p:spTree>
    <p:extLst>
      <p:ext uri="{BB962C8B-B14F-4D97-AF65-F5344CB8AC3E}">
        <p14:creationId xmlns:p14="http://schemas.microsoft.com/office/powerpoint/2010/main" xmlns="" val="1234822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solidFill>
                  <a:srgbClr val="FF0000"/>
                </a:solidFill>
                <a:effectLst>
                  <a:outerShdw blurRad="38100" dist="38100" dir="2700000" algn="tl">
                    <a:srgbClr val="000000">
                      <a:alpha val="43137"/>
                    </a:srgbClr>
                  </a:outerShdw>
                </a:effectLst>
              </a:rPr>
              <a:t>NOW getting back to </a:t>
            </a:r>
            <a:r>
              <a:rPr lang="en-US" b="1" dirty="0" smtClean="0">
                <a:solidFill>
                  <a:srgbClr val="00B0F0"/>
                </a:solidFill>
                <a:effectLst>
                  <a:outerShdw blurRad="38100" dist="38100" dir="2700000" algn="tl">
                    <a:srgbClr val="000000">
                      <a:alpha val="43137"/>
                    </a:srgbClr>
                  </a:outerShdw>
                </a:effectLst>
              </a:rPr>
              <a:t>Literature...</a:t>
            </a:r>
            <a:endParaRPr lang="en-US" b="1" dirty="0">
              <a:solidFill>
                <a:srgbClr val="00B0F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en-US" sz="2600" b="1" dirty="0" smtClean="0"/>
              <a:t>Teaching in Israel – specifically teaching a diverse population</a:t>
            </a:r>
          </a:p>
          <a:p>
            <a:pPr marL="68580" indent="0" algn="ctr">
              <a:buNone/>
            </a:pPr>
            <a:r>
              <a:rPr lang="en-US" sz="2600" b="1" dirty="0" smtClean="0">
                <a:solidFill>
                  <a:srgbClr val="FF0000"/>
                </a:solidFill>
                <a:effectLst>
                  <a:outerShdw blurRad="38100" dist="38100" dir="2700000" algn="tl">
                    <a:srgbClr val="000000">
                      <a:alpha val="43137"/>
                    </a:srgbClr>
                  </a:outerShdw>
                </a:effectLst>
              </a:rPr>
              <a:t>MAYBE...</a:t>
            </a:r>
          </a:p>
          <a:p>
            <a:r>
              <a:rPr lang="en-US" sz="2600" b="1" dirty="0" smtClean="0"/>
              <a:t>Literature study </a:t>
            </a:r>
            <a:r>
              <a:rPr lang="en-US" sz="2600" b="1" dirty="0" smtClean="0">
                <a:solidFill>
                  <a:srgbClr val="FF0000"/>
                </a:solidFill>
              </a:rPr>
              <a:t>+</a:t>
            </a:r>
            <a:r>
              <a:rPr lang="en-US" sz="2600" b="1" dirty="0" smtClean="0"/>
              <a:t> </a:t>
            </a:r>
            <a:r>
              <a:rPr lang="en-US" sz="2600" b="1" dirty="0" err="1" smtClean="0"/>
              <a:t>Anzaldua’s</a:t>
            </a:r>
            <a:r>
              <a:rPr lang="en-US" sz="2600" b="1" dirty="0" smtClean="0"/>
              <a:t> thinking about living in the borderland could </a:t>
            </a:r>
            <a:r>
              <a:rPr lang="en-US" sz="2600" b="1" dirty="0" smtClean="0">
                <a:solidFill>
                  <a:schemeClr val="accent2"/>
                </a:solidFill>
              </a:rPr>
              <a:t>lead to greater </a:t>
            </a:r>
            <a:r>
              <a:rPr lang="en-US" sz="2600" b="1" dirty="0" smtClean="0"/>
              <a:t>cross cultural understanding</a:t>
            </a:r>
            <a:endParaRPr lang="en-US" sz="2600" b="1" dirty="0" smtClean="0">
              <a:solidFill>
                <a:schemeClr val="tx1"/>
              </a:solidFill>
            </a:endParaRPr>
          </a:p>
        </p:txBody>
      </p:sp>
    </p:spTree>
    <p:extLst>
      <p:ext uri="{BB962C8B-B14F-4D97-AF65-F5344CB8AC3E}">
        <p14:creationId xmlns:p14="http://schemas.microsoft.com/office/powerpoint/2010/main" xmlns="" val="4127010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648736"/>
          </a:xfrm>
        </p:spPr>
        <p:txBody>
          <a:bodyPr>
            <a:normAutofit fontScale="90000"/>
          </a:bodyPr>
          <a:lstStyle/>
          <a:p>
            <a:r>
              <a:rPr lang="en-US" b="1" dirty="0" smtClean="0">
                <a:effectLst>
                  <a:outerShdw blurRad="38100" dist="38100" dir="2700000" algn="tl">
                    <a:srgbClr val="000000">
                      <a:alpha val="43137"/>
                    </a:srgbClr>
                  </a:outerShdw>
                </a:effectLst>
              </a:rPr>
              <a:t>How?...Literature...</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143000" y="1676400"/>
            <a:ext cx="6777317" cy="4194777"/>
          </a:xfrm>
        </p:spPr>
        <p:txBody>
          <a:bodyPr>
            <a:normAutofit/>
          </a:bodyPr>
          <a:lstStyle/>
          <a:p>
            <a:r>
              <a:rPr lang="en-US" sz="2800" dirty="0" smtClean="0"/>
              <a:t>Encourages </a:t>
            </a:r>
            <a:r>
              <a:rPr lang="en-US" sz="2800" dirty="0"/>
              <a:t>dialogue – </a:t>
            </a:r>
            <a:r>
              <a:rPr lang="en-US" sz="2800" dirty="0" smtClean="0"/>
              <a:t>reflection, discussion</a:t>
            </a:r>
            <a:endParaRPr lang="en-US" sz="2800" dirty="0"/>
          </a:p>
          <a:p>
            <a:r>
              <a:rPr lang="en-US" sz="2800" dirty="0" smtClean="0"/>
              <a:t>It’s a </a:t>
            </a:r>
            <a:r>
              <a:rPr lang="en-US" sz="2800" dirty="0"/>
              <a:t>space to share and to listen in to </a:t>
            </a:r>
            <a:r>
              <a:rPr lang="en-US" sz="2800" dirty="0" smtClean="0"/>
              <a:t>others</a:t>
            </a:r>
          </a:p>
          <a:p>
            <a:r>
              <a:rPr lang="en-US" sz="2800" dirty="0" smtClean="0"/>
              <a:t>I teach: Intro to Literature 	</a:t>
            </a:r>
            <a:r>
              <a:rPr lang="en-US" sz="2800" b="1" dirty="0" smtClean="0"/>
              <a:t>English Curriculum’s Standard</a:t>
            </a:r>
          </a:p>
          <a:p>
            <a:pPr marL="68580" indent="0" algn="ctr">
              <a:buNone/>
            </a:pPr>
            <a:r>
              <a:rPr lang="en-US" sz="2800" u="sng" dirty="0" smtClean="0"/>
              <a:t>Appreciation of Language, Lit,</a:t>
            </a:r>
          </a:p>
          <a:p>
            <a:pPr marL="68580" indent="0" algn="ctr">
              <a:buNone/>
            </a:pPr>
            <a:r>
              <a:rPr lang="en-US" sz="2800" u="sng" dirty="0" smtClean="0"/>
              <a:t> and Culture</a:t>
            </a:r>
          </a:p>
          <a:p>
            <a:pPr marL="68580" indent="0">
              <a:buNone/>
            </a:pPr>
            <a:endParaRPr lang="en-US" sz="2800" dirty="0" smtClean="0"/>
          </a:p>
          <a:p>
            <a:pPr marL="68580" indent="0">
              <a:buNone/>
            </a:pPr>
            <a:endParaRPr lang="en-US" sz="2800" dirty="0"/>
          </a:p>
        </p:txBody>
      </p:sp>
    </p:spTree>
    <p:extLst>
      <p:ext uri="{BB962C8B-B14F-4D97-AF65-F5344CB8AC3E}">
        <p14:creationId xmlns:p14="http://schemas.microsoft.com/office/powerpoint/2010/main" xmlns="" val="518928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1000"/>
                                        <p:tgtEl>
                                          <p:spTgt spid="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8070</TotalTime>
  <Words>1456</Words>
  <Application>Microsoft Office PowerPoint</Application>
  <PresentationFormat>On-screen Show (4:3)</PresentationFormat>
  <Paragraphs>181</Paragraphs>
  <Slides>30</Slides>
  <Notes>30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Austin</vt:lpstr>
      <vt:lpstr>Literary Learning for Enhanced Cross-Cultural Understanding</vt:lpstr>
      <vt:lpstr>I noted that...</vt:lpstr>
      <vt:lpstr>            Gloria E. Anzaldúa  &amp;          Borderlands</vt:lpstr>
      <vt:lpstr>Slide 4</vt:lpstr>
      <vt:lpstr>Slide 5</vt:lpstr>
      <vt:lpstr>Slide 6</vt:lpstr>
      <vt:lpstr>Slide 7</vt:lpstr>
      <vt:lpstr>NOW getting back to Literature...</vt:lpstr>
      <vt:lpstr>How?...Literature...</vt:lpstr>
      <vt:lpstr>Slide 10</vt:lpstr>
      <vt:lpstr>Slide 11</vt:lpstr>
      <vt:lpstr>Slide 12</vt:lpstr>
      <vt:lpstr> “The Enemy”           Pearl S. Buck</vt:lpstr>
      <vt:lpstr>Slide 14</vt:lpstr>
      <vt:lpstr>Slide 15</vt:lpstr>
      <vt:lpstr>                    “Mending Wall”                      Robert Frost</vt:lpstr>
      <vt:lpstr>Slide 17</vt:lpstr>
      <vt:lpstr>Slide 18</vt:lpstr>
      <vt:lpstr>Slide 19</vt:lpstr>
      <vt:lpstr>What do these examples  point towards?</vt:lpstr>
      <vt:lpstr>Shakespeare’s  The Merchant of Venice</vt:lpstr>
      <vt:lpstr>Act 3/ Scene 1-Activity</vt:lpstr>
      <vt:lpstr>Slide 23</vt:lpstr>
      <vt:lpstr>Slide 24</vt:lpstr>
      <vt:lpstr>Slide 25</vt:lpstr>
      <vt:lpstr>Slide 26</vt:lpstr>
      <vt:lpstr>Slide 27</vt:lpstr>
      <vt:lpstr>Slide 28</vt:lpstr>
      <vt:lpstr>Slide 29</vt:lpstr>
      <vt:lpstr> Works Cited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Literary Learning for Enhanced Cross Cultural Understanding</dc:title>
  <dc:creator>lenovo</dc:creator>
  <cp:lastModifiedBy>Eliezer Mandalman</cp:lastModifiedBy>
  <cp:revision>45</cp:revision>
  <cp:lastPrinted>2016-07-03T17:37:42Z</cp:lastPrinted>
  <dcterms:created xsi:type="dcterms:W3CDTF">2016-06-24T14:43:25Z</dcterms:created>
  <dcterms:modified xsi:type="dcterms:W3CDTF">2016-07-14T17:21:21Z</dcterms:modified>
</cp:coreProperties>
</file>