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08" r:id="rId1"/>
  </p:sldMasterIdLst>
  <p:notesMasterIdLst>
    <p:notesMasterId r:id="rId26"/>
  </p:notesMasterIdLst>
  <p:sldIdLst>
    <p:sldId id="256" r:id="rId2"/>
    <p:sldId id="266" r:id="rId3"/>
    <p:sldId id="279" r:id="rId4"/>
    <p:sldId id="277" r:id="rId5"/>
    <p:sldId id="278" r:id="rId6"/>
    <p:sldId id="268" r:id="rId7"/>
    <p:sldId id="269" r:id="rId8"/>
    <p:sldId id="306" r:id="rId9"/>
    <p:sldId id="317" r:id="rId10"/>
    <p:sldId id="285" r:id="rId11"/>
    <p:sldId id="281" r:id="rId12"/>
    <p:sldId id="286" r:id="rId13"/>
    <p:sldId id="303" r:id="rId14"/>
    <p:sldId id="291" r:id="rId15"/>
    <p:sldId id="295" r:id="rId16"/>
    <p:sldId id="308" r:id="rId17"/>
    <p:sldId id="297" r:id="rId18"/>
    <p:sldId id="310" r:id="rId19"/>
    <p:sldId id="301" r:id="rId20"/>
    <p:sldId id="312" r:id="rId21"/>
    <p:sldId id="313" r:id="rId22"/>
    <p:sldId id="315" r:id="rId23"/>
    <p:sldId id="316" r:id="rId24"/>
    <p:sldId id="30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5DE8867-CCD6-448C-97A9-392E1EB6C196}" type="datetimeFigureOut">
              <a:rPr lang="he-IL" smtClean="0"/>
              <a:pPr/>
              <a:t>ו'/תמוז/תשע"ו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7F8E978-C02A-4E5C-9514-871AAA4782D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3FF66-AA3B-46D2-8035-A4C01899DDC3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24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3FF66-AA3B-46D2-8035-A4C01899DDC3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3FF66-AA3B-46D2-8035-A4C01899DDC3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3FF66-AA3B-46D2-8035-A4C01899DDC3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3FF66-AA3B-46D2-8035-A4C01899DDC3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3FF66-AA3B-46D2-8035-A4C01899DDC3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8E978-C02A-4E5C-9514-871AAA4782D4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0DDA-0600-4728-8460-4E5B9C643D92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9A5-B8A0-4B7D-9232-9C87D6D25095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587D-68B5-4D50-815E-559171A46653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4379E-5B8B-43AB-9D4F-B76892A028D9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963D-7ACD-407E-B353-945D9DA669F1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7A43AF-2E12-4EB9-A445-912DFE5C1893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BCA-C776-4BF3-BB5E-FD4379038E83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E4C9-B87E-45F0-A322-B248743C287E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26A8-DF22-403F-A7EF-9FCEA5EB3626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FBF5-B46A-47DC-93C8-5103C595C909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1957D4-512F-457F-B3D2-02EFA2368EF5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978D2D-DE03-4439-BF85-88F70012DB70}" type="datetime1">
              <a:rPr lang="en-US" smtClean="0"/>
              <a:pPr/>
              <a:t>12/07/2016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lorose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4thebrain.com/English/magic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unfonix.com/games/book1menu.php" TargetMode="External"/><Relationship Id="rId5" Type="http://schemas.openxmlformats.org/officeDocument/2006/relationships/hyperlink" Target="http://www.starfall.com/n/level-a/learn-to-read/load.htm" TargetMode="External"/><Relationship Id="rId4" Type="http://schemas.openxmlformats.org/officeDocument/2006/relationships/hyperlink" Target="http://www.kizphonics.com/phonics/digraph-sh-phonics-gam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ya.com/dolch_sight_word_bingo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pellingcity.com/dolch-words.html" TargetMode="External"/><Relationship Id="rId4" Type="http://schemas.openxmlformats.org/officeDocument/2006/relationships/hyperlink" Target="https://play.google.com/store/apps/details?id=au.com.sightwords.parrotfish.lit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ananiya.myspelling&amp;hl=en" TargetMode="External"/><Relationship Id="rId7" Type="http://schemas.openxmlformats.org/officeDocument/2006/relationships/hyperlink" Target="https://howtospell.co.uk/top-ten-spelling-rule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ythings.org/e/abc.html" TargetMode="External"/><Relationship Id="rId5" Type="http://schemas.openxmlformats.org/officeDocument/2006/relationships/hyperlink" Target="http://www.spellingcity.com/" TargetMode="External"/><Relationship Id="rId4" Type="http://schemas.openxmlformats.org/officeDocument/2006/relationships/hyperlink" Target="http://www.aaaspell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cabulary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pFFv6_6was4" TargetMode="External"/><Relationship Id="rId5" Type="http://schemas.openxmlformats.org/officeDocument/2006/relationships/hyperlink" Target="https://quizlet.com/" TargetMode="External"/><Relationship Id="rId4" Type="http://schemas.openxmlformats.org/officeDocument/2006/relationships/hyperlink" Target="http://more2.starfall.com/m/level-k/word-machines-demo/load.htm?f&amp;n=machine&amp;d=dem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ibilityscore.com/" TargetMode="External"/><Relationship Id="rId7" Type="http://schemas.openxmlformats.org/officeDocument/2006/relationships/hyperlink" Target="http://www.eslfast.com/begin3/b3/b3002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arfall.com/n/level-b/magic/play.htm?f" TargetMode="External"/><Relationship Id="rId5" Type="http://schemas.openxmlformats.org/officeDocument/2006/relationships/hyperlink" Target="http://www.k12reader.com/worksheet/extreme-weather/view/" TargetMode="External"/><Relationship Id="rId4" Type="http://schemas.openxmlformats.org/officeDocument/2006/relationships/hyperlink" Target="http://www.rewordify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cabulary.com/lists/" TargetMode="External"/><Relationship Id="rId7" Type="http://schemas.openxmlformats.org/officeDocument/2006/relationships/hyperlink" Target="http://www.manythings.org/e/abc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re2.starfall.com/m/level-k/word-machines-demo/load.htm?f&amp;n=machine&amp;d=demo" TargetMode="External"/><Relationship Id="rId5" Type="http://schemas.openxmlformats.org/officeDocument/2006/relationships/hyperlink" Target="https://learnenglishkids.britishcouncil.org/en/word-games?page=0,1" TargetMode="External"/><Relationship Id="rId4" Type="http://schemas.openxmlformats.org/officeDocument/2006/relationships/hyperlink" Target="http://pbskids.org/lions/games/messyattic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lnet.k12.il/meida/english/karon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gendaweb.org/" TargetMode="External"/><Relationship Id="rId5" Type="http://schemas.openxmlformats.org/officeDocument/2006/relationships/hyperlink" Target="http://www.kaye7.org.il/english2.htm" TargetMode="External"/><Relationship Id="rId4" Type="http://schemas.openxmlformats.org/officeDocument/2006/relationships/hyperlink" Target="http://www.readwritethink.org/classroom-resources/student-interactives/venn-diagram-30973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writethink.org/classroom-resources/student-interactives/venn-diagram-30973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melorose13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i.apps.sparcc.org/videopd/20150224-special-needs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reatschools.net/LD/assistive-technology/alternative-keyboards.gs?content=957" TargetMode="External"/><Relationship Id="rId13" Type="http://schemas.openxmlformats.org/officeDocument/2006/relationships/hyperlink" Target="http://www.greatschools.net/LD/assistive-technology/portable-word-processors.gs?content=961" TargetMode="External"/><Relationship Id="rId18" Type="http://schemas.openxmlformats.org/officeDocument/2006/relationships/hyperlink" Target="http://www.greatschools.net/LD/assistive-technology/talking-spell-checkers-electronic-dictionaries.gs?content=965" TargetMode="External"/><Relationship Id="rId3" Type="http://schemas.openxmlformats.org/officeDocument/2006/relationships/hyperlink" Target="http://www.greatschools.net/LD/assistive-technology/listening-tools.gs?content=959" TargetMode="External"/><Relationship Id="rId21" Type="http://schemas.openxmlformats.org/officeDocument/2006/relationships/hyperlink" Target="http://www.ldonline.org/article/33074/" TargetMode="External"/><Relationship Id="rId7" Type="http://schemas.openxmlformats.org/officeDocument/2006/relationships/hyperlink" Target="http://www.greatschools.net/LD/assistive-technology/abbreviation-expanders.gs?content=956" TargetMode="External"/><Relationship Id="rId12" Type="http://schemas.openxmlformats.org/officeDocument/2006/relationships/hyperlink" Target="http://www.greatschools.net/LD/assistive-technology/optical-character-recognition.gs?content=955" TargetMode="External"/><Relationship Id="rId17" Type="http://schemas.openxmlformats.org/officeDocument/2006/relationships/hyperlink" Target="http://www.greatschools.net/LD/assistive-technology/talking-calculators.gs?content=953" TargetMode="External"/><Relationship Id="rId2" Type="http://schemas.openxmlformats.org/officeDocument/2006/relationships/notesSlide" Target="../notesSlides/notesSlide23.xml"/><Relationship Id="rId16" Type="http://schemas.openxmlformats.org/officeDocument/2006/relationships/hyperlink" Target="http://www.greatschools.net/LD/assistive-technology/speech-synthesizers-screen-readers.gs?content=964" TargetMode="External"/><Relationship Id="rId20" Type="http://schemas.openxmlformats.org/officeDocument/2006/relationships/hyperlink" Target="http://www.greatschools.net/LD/assistive-technology/word-prediction-software-programs.gs?content=96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reatschools.net/LD/assistive-technology/writing-tools.gs?content=960" TargetMode="External"/><Relationship Id="rId11" Type="http://schemas.openxmlformats.org/officeDocument/2006/relationships/hyperlink" Target="http://www.greatschools.net/LD/assistive-technology/information-data-managers.gs?content=951" TargetMode="External"/><Relationship Id="rId5" Type="http://schemas.openxmlformats.org/officeDocument/2006/relationships/hyperlink" Target="http://www.greatschools.net/LD/assistive-technology/reading-tools.gs?content=948" TargetMode="External"/><Relationship Id="rId15" Type="http://schemas.openxmlformats.org/officeDocument/2006/relationships/hyperlink" Target="http://www.greatschools.net/LD/assistive-technology/speech-recognition-software-programs.gs?content=963" TargetMode="External"/><Relationship Id="rId10" Type="http://schemas.openxmlformats.org/officeDocument/2006/relationships/hyperlink" Target="http://www.greatschools.net/LD/assistive-technology/graphic-organizers-and-outlining.gs?content=958" TargetMode="External"/><Relationship Id="rId19" Type="http://schemas.openxmlformats.org/officeDocument/2006/relationships/hyperlink" Target="http://www.greatschools.net/LD/assistive-technology/variable-speed-tape-recorders.gs?content=947" TargetMode="External"/><Relationship Id="rId4" Type="http://schemas.openxmlformats.org/officeDocument/2006/relationships/hyperlink" Target="http://www.greatschools.net/LD/assistive-technology/organization-memory-tools.gs?content=945" TargetMode="External"/><Relationship Id="rId9" Type="http://schemas.openxmlformats.org/officeDocument/2006/relationships/hyperlink" Target="http://www.greatschools.net/LD/assistive-technology/audio-books-publications.gs?content=954" TargetMode="External"/><Relationship Id="rId14" Type="http://schemas.openxmlformats.org/officeDocument/2006/relationships/hyperlink" Target="http://www.greatschools.net/LD/assistive-technology/proofreading-software-programs.gs?content=962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rboox.com/books/my-neighbours-do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flipsnack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7930896" cy="2362200"/>
          </a:xfrm>
        </p:spPr>
        <p:txBody>
          <a:bodyPr>
            <a:normAutofit fontScale="47500" lnSpcReduction="2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3400" dirty="0" smtClean="0"/>
              <a:t>ETAI (English Teachers Association of Israel)</a:t>
            </a:r>
          </a:p>
          <a:p>
            <a:pPr algn="ctr"/>
            <a:r>
              <a:rPr lang="en-US" sz="3400" dirty="0" smtClean="0"/>
              <a:t>International Conference  </a:t>
            </a:r>
          </a:p>
          <a:p>
            <a:pPr algn="ctr"/>
            <a:r>
              <a:rPr lang="en-US" sz="3400" dirty="0" smtClean="0"/>
              <a:t>Ashqelon     July, 2016</a:t>
            </a:r>
            <a:endParaRPr lang="he-IL" sz="3400" dirty="0" smtClean="0"/>
          </a:p>
          <a:p>
            <a:pPr algn="ctr"/>
            <a:endParaRPr lang="en-US" dirty="0" smtClean="0"/>
          </a:p>
          <a:p>
            <a:pPr algn="ctr"/>
            <a:r>
              <a:rPr lang="en-US" sz="3400" dirty="0" smtClean="0"/>
              <a:t>Dr. Melodie Rosenfeld</a:t>
            </a:r>
          </a:p>
          <a:p>
            <a:pPr algn="ctr" rtl="0"/>
            <a:r>
              <a:rPr lang="en-US" sz="3400" dirty="0" smtClean="0">
                <a:hlinkClick r:id="rId3"/>
              </a:rPr>
              <a:t>melorose@gmail.com</a:t>
            </a:r>
            <a:endParaRPr lang="en-US" sz="3400" dirty="0" smtClean="0"/>
          </a:p>
          <a:p>
            <a:pPr algn="ctr" rtl="0"/>
            <a:endParaRPr lang="en-US" sz="3400" dirty="0" smtClean="0"/>
          </a:p>
          <a:p>
            <a:pPr algn="ctr" rtl="0"/>
            <a:r>
              <a:rPr lang="en-US" sz="2900" dirty="0" smtClean="0"/>
              <a:t>With: </a:t>
            </a:r>
            <a:r>
              <a:rPr lang="en-US" sz="2900" dirty="0" err="1" smtClean="0"/>
              <a:t>Avivit</a:t>
            </a:r>
            <a:r>
              <a:rPr lang="en-US" sz="2900" dirty="0" smtClean="0"/>
              <a:t> </a:t>
            </a:r>
            <a:r>
              <a:rPr lang="en-US" sz="2900" smtClean="0"/>
              <a:t>Sugavi-Melnitsky</a:t>
            </a:r>
            <a:endParaRPr lang="he-IL" sz="29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752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dirty="0" smtClean="0"/>
              <a:t>Integrating Digital Technology</a:t>
            </a:r>
            <a:br>
              <a:rPr lang="en-US" sz="3200" dirty="0" smtClean="0"/>
            </a:br>
            <a:r>
              <a:rPr lang="en-US" sz="3200" dirty="0" smtClean="0"/>
              <a:t> with Special Needs EFL Pupils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2400" dirty="0" smtClean="0"/>
              <a:t>Selected apps, extensions &amp; sites </a:t>
            </a:r>
            <a:br>
              <a:rPr lang="en-US" sz="2400" dirty="0" smtClean="0"/>
            </a:br>
            <a:r>
              <a:rPr lang="en-US" sz="2400" dirty="0" smtClean="0"/>
              <a:t>to help struggling learners </a:t>
            </a:r>
            <a:br>
              <a:rPr lang="en-US" sz="24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 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2800" dirty="0" smtClean="0"/>
              <a:t>  PHONICS apps</a:t>
            </a:r>
            <a:endParaRPr lang="he-IL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2057400"/>
          <a:ext cx="8180522" cy="36730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11221"/>
                <a:gridCol w="2969301"/>
              </a:tblGrid>
              <a:tr h="445143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URL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Tech</a:t>
                      </a:r>
                      <a:r>
                        <a:rPr lang="en-US" sz="2000" baseline="0" dirty="0" smtClean="0"/>
                        <a:t> app name</a:t>
                      </a:r>
                      <a:endParaRPr lang="he-IL" sz="2000" dirty="0"/>
                    </a:p>
                  </a:txBody>
                  <a:tcPr/>
                </a:tc>
              </a:tr>
              <a:tr h="878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http://www.fun4thebrain.com/English/magice.html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u="sng" dirty="0" smtClean="0"/>
                        <a:t>Fun4TheBrain</a:t>
                      </a:r>
                      <a:r>
                        <a:rPr lang="en-US" sz="1800" dirty="0" smtClean="0"/>
                        <a:t>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Magic 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Treasure</a:t>
                      </a:r>
                      <a:r>
                        <a:rPr lang="en-US" sz="1800" baseline="0" dirty="0" smtClean="0"/>
                        <a:t> Hunt</a:t>
                      </a:r>
                      <a:endParaRPr lang="he-IL" sz="1800" dirty="0"/>
                    </a:p>
                  </a:txBody>
                  <a:tcPr/>
                </a:tc>
              </a:tr>
              <a:tr h="878090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http://www.kizphonics.com/phonics/digraph-sh-phonics-game/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u="sng" dirty="0" smtClean="0"/>
                        <a:t>KIZ phonics</a:t>
                      </a:r>
                      <a:r>
                        <a:rPr lang="en-US" sz="1800" dirty="0" smtClean="0"/>
                        <a:t>.</a:t>
                      </a:r>
                      <a:r>
                        <a:rPr lang="en-US" sz="1800" baseline="0" dirty="0" smtClean="0"/>
                        <a:t> Digraph sh game</a:t>
                      </a:r>
                      <a:endParaRPr lang="he-IL" sz="1800" dirty="0"/>
                    </a:p>
                  </a:txBody>
                  <a:tcPr/>
                </a:tc>
              </a:tr>
              <a:tr h="750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http://www.starfall.com/n/level-a/learn-to-read/load.htm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u="sng" dirty="0" err="1" smtClean="0"/>
                        <a:t>Starfall</a:t>
                      </a:r>
                      <a:r>
                        <a:rPr lang="en-US" sz="1800" u="sng" baseline="0" dirty="0" smtClean="0"/>
                        <a:t> “Learn to Read</a:t>
                      </a:r>
                      <a:r>
                        <a:rPr lang="en-US" sz="1800" baseline="0" dirty="0" smtClean="0"/>
                        <a:t>”</a:t>
                      </a:r>
                      <a:endParaRPr lang="en-US" sz="1800" dirty="0" smtClean="0"/>
                    </a:p>
                    <a:p>
                      <a:pPr algn="l" rtl="0"/>
                      <a:r>
                        <a:rPr lang="en-US" sz="1800" dirty="0" smtClean="0"/>
                        <a:t>Phonics </a:t>
                      </a:r>
                      <a:r>
                        <a:rPr lang="en-US" sz="1800" baseline="0" dirty="0" smtClean="0"/>
                        <a:t> rules, stories</a:t>
                      </a:r>
                      <a:endParaRPr lang="he-IL" sz="1800" dirty="0"/>
                    </a:p>
                  </a:txBody>
                  <a:tcPr/>
                </a:tc>
              </a:tr>
              <a:tr h="685148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8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http://www.funfonix.com/games</a:t>
                      </a:r>
                      <a:r>
                        <a:rPr kumimoji="0" lang="he-IL" sz="18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/</a:t>
                      </a:r>
                      <a:r>
                        <a:rPr kumimoji="0" lang="en-US" sz="18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book1menu.php</a:t>
                      </a:r>
                      <a:endParaRPr lang="he-I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u="sng" dirty="0" err="1" smtClean="0">
                          <a:solidFill>
                            <a:schemeClr val="tx1"/>
                          </a:solidFill>
                        </a:rPr>
                        <a:t>FunFonix</a:t>
                      </a:r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short vowels &amp; blending</a:t>
                      </a:r>
                      <a:endParaRPr lang="he-I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he-IL" sz="2800" dirty="0" smtClean="0"/>
              <a:t> </a:t>
            </a:r>
            <a:r>
              <a:rPr lang="en-US" sz="2800" dirty="0" smtClean="0"/>
              <a:t>SIGHT WORD apps</a:t>
            </a:r>
            <a:endParaRPr lang="he-IL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1524000"/>
          <a:ext cx="8229600" cy="316116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58352"/>
                <a:gridCol w="3071248"/>
              </a:tblGrid>
              <a:tr h="500993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URL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Tech</a:t>
                      </a:r>
                      <a:r>
                        <a:rPr lang="en-US" sz="2000" baseline="0" dirty="0" smtClean="0"/>
                        <a:t> app name</a:t>
                      </a:r>
                      <a:endParaRPr lang="he-IL" sz="2000" dirty="0"/>
                    </a:p>
                  </a:txBody>
                  <a:tcPr/>
                </a:tc>
              </a:tr>
              <a:tr h="1040524">
                <a:tc>
                  <a:txBody>
                    <a:bodyPr/>
                    <a:lstStyle/>
                    <a:p>
                      <a:pPr rtl="1"/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http://www.abcya.com/dolch_sight_word_bingo.htm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err="1" smtClean="0"/>
                        <a:t>ABCya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Dolch</a:t>
                      </a:r>
                      <a:r>
                        <a:rPr lang="en-US" sz="1600" dirty="0" smtClean="0"/>
                        <a:t> sight</a:t>
                      </a:r>
                      <a:r>
                        <a:rPr lang="en-US" sz="1600" baseline="0" dirty="0" smtClean="0"/>
                        <a:t> word bingo</a:t>
                      </a:r>
                      <a:endParaRPr lang="he-IL" sz="1600" dirty="0"/>
                    </a:p>
                  </a:txBody>
                  <a:tcPr/>
                </a:tc>
              </a:tr>
              <a:tr h="1040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https://play.google.com/store/apps/details?id=au.com.sightwords.parrotfish.lite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err="1" smtClean="0"/>
                        <a:t>Play.Google</a:t>
                      </a:r>
                      <a:r>
                        <a:rPr lang="en-US" sz="1600" dirty="0" smtClean="0"/>
                        <a:t> App store</a:t>
                      </a:r>
                    </a:p>
                    <a:p>
                      <a:pPr algn="l" rtl="0"/>
                      <a:r>
                        <a:rPr lang="en-US" sz="1600" dirty="0" smtClean="0"/>
                        <a:t>Parrotfish sight words.  K level</a:t>
                      </a:r>
                      <a:endParaRPr lang="he-IL" sz="1600" dirty="0"/>
                    </a:p>
                  </a:txBody>
                  <a:tcPr/>
                </a:tc>
              </a:tr>
              <a:tr h="468878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>
                          <a:hlinkClick r:id="rId5"/>
                        </a:rPr>
                        <a:t>http://www.spellingcity.com/dolch-words.html</a:t>
                      </a:r>
                      <a:endParaRPr lang="en-US" sz="1600" dirty="0" smtClean="0"/>
                    </a:p>
                    <a:p>
                      <a:pPr algn="l" rtl="0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err="1" smtClean="0"/>
                        <a:t>Dolch</a:t>
                      </a:r>
                      <a:r>
                        <a:rPr lang="en-US" sz="1600" dirty="0" smtClean="0"/>
                        <a:t> words (</a:t>
                      </a:r>
                      <a:r>
                        <a:rPr lang="en-US" sz="1600" dirty="0" err="1" smtClean="0"/>
                        <a:t>SpellingCity</a:t>
                      </a:r>
                      <a:r>
                        <a:rPr lang="en-US" sz="1600" dirty="0" smtClean="0"/>
                        <a:t>)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SPELLING apps</a:t>
            </a:r>
            <a:endParaRPr lang="he-IL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90384" y="1524000"/>
          <a:ext cx="8215184" cy="420556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87470"/>
                <a:gridCol w="3027714"/>
              </a:tblGrid>
              <a:tr h="554073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URL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Tech</a:t>
                      </a:r>
                      <a:r>
                        <a:rPr lang="en-US" baseline="0" dirty="0" smtClean="0"/>
                        <a:t> app name</a:t>
                      </a:r>
                      <a:endParaRPr lang="he-IL" dirty="0"/>
                    </a:p>
                  </a:txBody>
                  <a:tcPr/>
                </a:tc>
              </a:tr>
              <a:tr h="969927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https://play.google.com/store/apps/details?id=com.ananiya.myspelling&amp;hl=en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err="1" smtClean="0"/>
                        <a:t>Play.Google</a:t>
                      </a:r>
                      <a:endParaRPr lang="en-US" sz="1600" dirty="0" smtClean="0"/>
                    </a:p>
                    <a:p>
                      <a:pPr algn="l" rtl="1"/>
                      <a:r>
                        <a:rPr lang="en-US" sz="1600" dirty="0" smtClean="0"/>
                        <a:t>My spelling test</a:t>
                      </a:r>
                      <a:endParaRPr lang="he-IL" sz="1600" dirty="0"/>
                    </a:p>
                  </a:txBody>
                  <a:tcPr/>
                </a:tc>
              </a:tr>
              <a:tr h="554073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http://www.aaaspell.com/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smtClean="0"/>
                        <a:t> AAA Spell</a:t>
                      </a:r>
                      <a:endParaRPr lang="he-IL" sz="1600" dirty="0"/>
                    </a:p>
                  </a:txBody>
                  <a:tcPr/>
                </a:tc>
              </a:tr>
              <a:tr h="554073">
                <a:tc>
                  <a:txBody>
                    <a:bodyPr/>
                    <a:lstStyle/>
                    <a:p>
                      <a:pPr algn="l" rtl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http://www.spellingcity.com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/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Spelling city</a:t>
                      </a:r>
                      <a:endParaRPr lang="he-IL" sz="1600" dirty="0"/>
                    </a:p>
                  </a:txBody>
                  <a:tcPr/>
                </a:tc>
              </a:tr>
              <a:tr h="774184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600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http://www.manythings.org/e/abc.html</a:t>
                      </a:r>
                      <a:endParaRPr kumimoji="0" lang="en-US" sz="1600" b="0" i="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smtClean="0"/>
                        <a:t>ManyThings.org for ESL:</a:t>
                      </a:r>
                    </a:p>
                    <a:p>
                      <a:pPr algn="l" rtl="1"/>
                      <a:r>
                        <a:rPr lang="en-US" sz="1600" baseline="0" dirty="0" smtClean="0"/>
                        <a:t> spelling</a:t>
                      </a:r>
                      <a:endParaRPr lang="he-IL" sz="1600" dirty="0"/>
                    </a:p>
                  </a:txBody>
                  <a:tcPr/>
                </a:tc>
              </a:tr>
              <a:tr h="77418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sng" dirty="0">
                          <a:solidFill>
                            <a:srgbClr val="1155CC"/>
                          </a:solidFill>
                          <a:hlinkClick r:id="rId7"/>
                        </a:rPr>
                        <a:t>https://</a:t>
                      </a:r>
                      <a:r>
                        <a:rPr lang="en-US" sz="1600" u="sng" dirty="0" smtClean="0">
                          <a:solidFill>
                            <a:srgbClr val="1155CC"/>
                          </a:solidFill>
                          <a:hlinkClick r:id="rId7"/>
                        </a:rPr>
                        <a:t>howtospell.co.uk/top-ten-spelling-rules</a:t>
                      </a:r>
                      <a:endParaRPr lang="en-US" sz="1600" u="sng" dirty="0" smtClean="0">
                        <a:solidFill>
                          <a:srgbClr val="1155CC"/>
                        </a:solidFill>
                      </a:endParaRPr>
                    </a:p>
                    <a:p>
                      <a:pPr algn="l" rtl="0" fontAlgn="b"/>
                      <a:endParaRPr lang="en-US" sz="1600" u="sng" dirty="0" smtClean="0">
                        <a:solidFill>
                          <a:srgbClr val="1155CC"/>
                        </a:solidFill>
                      </a:endParaRPr>
                    </a:p>
                    <a:p>
                      <a:pPr algn="l" rtl="0" fontAlgn="b"/>
                      <a:endParaRPr lang="en-US" sz="1600" u="sng" dirty="0">
                        <a:solidFill>
                          <a:srgbClr val="1155CC"/>
                        </a:solidFill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HowToSpell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rtl="0" fontAlgn="b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 top spelling rules video</a:t>
                      </a:r>
                    </a:p>
                    <a:p>
                      <a:pPr algn="l" rtl="0" fontAlgn="b"/>
                      <a:endParaRPr lang="en-US" sz="1600" u="sng" dirty="0">
                        <a:solidFill>
                          <a:srgbClr val="1155CC"/>
                        </a:solidFill>
                      </a:endParaRPr>
                    </a:p>
                  </a:txBody>
                  <a:tcPr marL="28575" marR="28575" marT="19050" marB="1905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VOCABULARY apps</a:t>
            </a:r>
            <a:endParaRPr lang="he-IL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62000" y="1600200"/>
          <a:ext cx="7696200" cy="44460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08909"/>
                <a:gridCol w="2787291"/>
              </a:tblGrid>
              <a:tr h="500596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URL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Tech</a:t>
                      </a:r>
                      <a:r>
                        <a:rPr lang="en-US" baseline="0" dirty="0" smtClean="0"/>
                        <a:t> app name</a:t>
                      </a:r>
                      <a:endParaRPr lang="he-IL" dirty="0"/>
                    </a:p>
                  </a:txBody>
                  <a:tcPr/>
                </a:tc>
              </a:tr>
              <a:tr h="499700"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smtClean="0">
                          <a:hlinkClick r:id="rId3"/>
                        </a:rPr>
                        <a:t>www.vocabulary</a:t>
                      </a:r>
                      <a:r>
                        <a:rPr lang="en-US" sz="1600" baseline="0" dirty="0" smtClean="0">
                          <a:hlinkClick r:id="rId3"/>
                        </a:rPr>
                        <a:t>.com</a:t>
                      </a:r>
                      <a:r>
                        <a:rPr lang="en-US" sz="1600" baseline="0" dirty="0" smtClean="0"/>
                        <a:t> 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smtClean="0"/>
                        <a:t>Vocabulary.com</a:t>
                      </a:r>
                      <a:endParaRPr lang="he-IL" sz="1600" dirty="0"/>
                    </a:p>
                  </a:txBody>
                  <a:tcPr/>
                </a:tc>
              </a:tr>
              <a:tr h="543018"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smtClean="0"/>
                        <a:t>http://www.manythings.org/lulu/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smtClean="0"/>
                        <a:t>ManyThings.org ESL </a:t>
                      </a:r>
                      <a:r>
                        <a:rPr lang="en-US" sz="1600" dirty="0" err="1" smtClean="0"/>
                        <a:t>vocab</a:t>
                      </a:r>
                      <a:r>
                        <a:rPr lang="en-US" sz="1600" dirty="0" smtClean="0"/>
                        <a:t> games</a:t>
                      </a:r>
                      <a:endParaRPr lang="he-IL" sz="1600" dirty="0"/>
                    </a:p>
                  </a:txBody>
                  <a:tcPr/>
                </a:tc>
              </a:tr>
              <a:tr h="10002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Arial"/>
                        </a:rPr>
                        <a:t>http://teacher.scholastic.com/clifford1/flash/concentration/index.htm</a:t>
                      </a:r>
                      <a:endParaRPr lang="en-US" sz="16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Clifford memory game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Reading rules, spelling,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vocab</a:t>
                      </a:r>
                      <a:endParaRPr lang="he-IL" sz="1600" dirty="0" smtClean="0"/>
                    </a:p>
                    <a:p>
                      <a:pPr algn="l" rtl="0"/>
                      <a:endParaRPr lang="he-IL" sz="1600" dirty="0"/>
                    </a:p>
                  </a:txBody>
                  <a:tcPr/>
                </a:tc>
              </a:tr>
              <a:tr h="699464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http://more2.starfall.com/m/level-k/word-machines-demo/load.htm?f&amp;n=machine&amp;d=demo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err="1" smtClean="0"/>
                        <a:t>Starfall</a:t>
                      </a:r>
                      <a:r>
                        <a:rPr lang="en-US" sz="1600" dirty="0" smtClean="0"/>
                        <a:t> word machines game</a:t>
                      </a:r>
                      <a:endParaRPr lang="he-IL" sz="1600" dirty="0"/>
                    </a:p>
                  </a:txBody>
                  <a:tcPr/>
                </a:tc>
              </a:tr>
              <a:tr h="400862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https://quizlet.com</a:t>
                      </a: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/</a:t>
                      </a:r>
                      <a:endParaRPr kumimoji="0" lang="en-US" sz="16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err="1" smtClean="0"/>
                        <a:t>Quizlet</a:t>
                      </a:r>
                      <a:endParaRPr lang="he-IL" sz="1600" dirty="0"/>
                    </a:p>
                  </a:txBody>
                  <a:tcPr/>
                </a:tc>
              </a:tr>
              <a:tr h="699464"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smtClean="0">
                          <a:hlinkClick r:id="rId6"/>
                        </a:rPr>
                        <a:t>https://www.youtube.com/watch?v=pFFv6_6was4</a:t>
                      </a:r>
                      <a:endParaRPr lang="he-I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err="1" smtClean="0"/>
                        <a:t>Kahoot</a:t>
                      </a:r>
                      <a:r>
                        <a:rPr lang="en-US" sz="1600" dirty="0" smtClean="0"/>
                        <a:t> quizzes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TEXTS on different levels</a:t>
            </a:r>
            <a:endParaRPr lang="he-IL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229600" cy="37982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49130"/>
                <a:gridCol w="2980470"/>
              </a:tblGrid>
              <a:tr h="287625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URL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Tech</a:t>
                      </a:r>
                      <a:r>
                        <a:rPr lang="en-US" sz="1400" baseline="0" dirty="0" smtClean="0"/>
                        <a:t> app name</a:t>
                      </a:r>
                      <a:endParaRPr lang="he-IL" sz="1400" dirty="0"/>
                    </a:p>
                  </a:txBody>
                  <a:tcPr/>
                </a:tc>
              </a:tr>
              <a:tr h="69030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www.ReadibilityScore.com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Determine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USA 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reading level score of any text</a:t>
                      </a:r>
                    </a:p>
                  </a:txBody>
                  <a:tcPr marL="48126" marR="48126" marT="0" marB="0"/>
                </a:tc>
              </a:tr>
              <a:tr h="690300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www.Rewordify.com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Simplify words of a text (same text, different levels)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126" marR="48126" marT="0" marB="0"/>
                </a:tc>
              </a:tr>
              <a:tr h="690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http://www.k12reader.com/worksheet/extreme-weather/view/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K-12 reader site</a:t>
                      </a:r>
                      <a:endParaRPr lang="he-IL" sz="1600" dirty="0"/>
                    </a:p>
                  </a:txBody>
                  <a:tcPr/>
                </a:tc>
              </a:tr>
              <a:tr h="463076">
                <a:tc>
                  <a:txBody>
                    <a:bodyPr/>
                    <a:lstStyle/>
                    <a:p>
                      <a:pPr marL="4572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  <a:hlinkClick r:id="rId6"/>
                        </a:rPr>
                        <a:t>http://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Arial"/>
                          <a:hlinkClick r:id="rId6"/>
                        </a:rPr>
                        <a:t>www.starfall.com/n/level-b/magic/play.htm?f</a:t>
                      </a:r>
                      <a:endParaRPr lang="en-US" sz="16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45720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err="1" smtClean="0"/>
                        <a:t>Starfall</a:t>
                      </a:r>
                      <a:endParaRPr lang="he-IL" sz="1600" dirty="0"/>
                    </a:p>
                  </a:txBody>
                  <a:tcPr/>
                </a:tc>
              </a:tr>
              <a:tr h="597408">
                <a:tc>
                  <a:txBody>
                    <a:bodyPr/>
                    <a:lstStyle/>
                    <a:p>
                      <a:pPr marL="457200"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  <a:hlinkClick r:id="rId7"/>
                        </a:rPr>
                        <a:t>http://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Arial"/>
                          <a:hlinkClick r:id="rId7"/>
                        </a:rPr>
                        <a:t>www.eslfast.com/begin3/b3/b3002.htm</a:t>
                      </a:r>
                      <a:endParaRPr lang="en-US" sz="16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457200"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err="1" smtClean="0"/>
                        <a:t>ESLFast</a:t>
                      </a:r>
                      <a:r>
                        <a:rPr lang="en-US" sz="1600" dirty="0" smtClean="0"/>
                        <a:t>;  getting ready</a:t>
                      </a:r>
                      <a:r>
                        <a:rPr lang="en-US" sz="1600" baseline="0" dirty="0" smtClean="0"/>
                        <a:t> to read; grades 5-6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English MEGASITES (a)</a:t>
            </a:r>
            <a:endParaRPr lang="he-IL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81000" y="1828800"/>
          <a:ext cx="8305800" cy="38612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7733"/>
                <a:gridCol w="3008067"/>
              </a:tblGrid>
              <a:tr h="487182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URL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Tech</a:t>
                      </a:r>
                      <a:r>
                        <a:rPr lang="en-US" baseline="0" dirty="0" smtClean="0"/>
                        <a:t> app name</a:t>
                      </a:r>
                      <a:endParaRPr lang="he-IL" dirty="0"/>
                    </a:p>
                  </a:txBody>
                  <a:tcPr/>
                </a:tc>
              </a:tr>
              <a:tr h="655818">
                <a:tc>
                  <a:txBody>
                    <a:bodyPr/>
                    <a:lstStyle/>
                    <a:p>
                      <a:pPr marL="457200"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Arial"/>
                          <a:hlinkClick r:id="rId3"/>
                        </a:rPr>
                        <a:t>https://www.vocabulary.com/lists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Arial"/>
                          <a:hlinkClick r:id="rId3"/>
                        </a:rPr>
                        <a:t>/</a:t>
                      </a:r>
                      <a:endParaRPr lang="en-US" sz="1600" dirty="0" smtClean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Vocabulary.com</a:t>
                      </a:r>
                      <a:endParaRPr lang="he-IL" sz="1600" dirty="0"/>
                    </a:p>
                  </a:txBody>
                  <a:tcPr/>
                </a:tc>
              </a:tr>
              <a:tr h="655818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http://pbskids.org/lions/games/messyattic.html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Ronit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Hetzroni</a:t>
                      </a:r>
                      <a:endParaRPr lang="en-US" sz="1600" baseline="0" dirty="0" smtClean="0"/>
                    </a:p>
                    <a:p>
                      <a:pPr algn="l" rtl="0"/>
                      <a:r>
                        <a:rPr lang="en-US" sz="1600" baseline="0" dirty="0" smtClean="0"/>
                        <a:t>Flash cards, games…</a:t>
                      </a:r>
                      <a:endParaRPr lang="he-IL" sz="16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https://learnenglishkids.britishcouncil.org/en/word-games?page=0%2C1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British Council </a:t>
                      </a:r>
                      <a:r>
                        <a:rPr lang="en-US" sz="1600" dirty="0" err="1" smtClean="0"/>
                        <a:t>LearnEnglishKids</a:t>
                      </a:r>
                      <a:endParaRPr lang="he-IL" sz="1600" dirty="0"/>
                    </a:p>
                  </a:txBody>
                  <a:tcPr/>
                </a:tc>
              </a:tr>
              <a:tr h="737098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http://more2.starfall.com/m/level-k/word-machines-demo/load.htm?f&amp;n=machine&amp;d=demo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err="1" smtClean="0"/>
                        <a:t>Starfall</a:t>
                      </a:r>
                      <a:r>
                        <a:rPr lang="en-US" sz="1600" baseline="0" dirty="0" smtClean="0"/>
                        <a:t> Word Machines</a:t>
                      </a:r>
                      <a:endParaRPr lang="he-IL" sz="1600" dirty="0"/>
                    </a:p>
                  </a:txBody>
                  <a:tcPr/>
                </a:tc>
              </a:tr>
              <a:tr h="487182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>
                          <a:hlinkClick r:id="rId7"/>
                        </a:rPr>
                        <a:t>http://www.manythings.org/e/abc.html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smtClean="0"/>
                        <a:t>ManyThings.org</a:t>
                      </a:r>
                      <a:r>
                        <a:rPr lang="en-US" sz="1600" baseline="0" dirty="0" smtClean="0"/>
                        <a:t> for ESL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2800" dirty="0" smtClean="0"/>
              <a:t>English MEGASITES (b)</a:t>
            </a:r>
            <a:endParaRPr lang="he-IL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533400" y="1600200"/>
          <a:ext cx="8001000" cy="417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52552"/>
                <a:gridCol w="3548448"/>
              </a:tblGrid>
              <a:tr h="34552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URL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Tech</a:t>
                      </a:r>
                      <a:r>
                        <a:rPr lang="en-US" baseline="0" dirty="0" smtClean="0"/>
                        <a:t> app name</a:t>
                      </a:r>
                      <a:endParaRPr lang="he-IL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http://www.amalnet.k12.il/meida/english/karon.htm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err="1" smtClean="0"/>
                        <a:t>AmalNet</a:t>
                      </a:r>
                      <a:r>
                        <a:rPr lang="en-US" sz="1600" baseline="0" dirty="0" smtClean="0"/>
                        <a:t> English </a:t>
                      </a:r>
                      <a:r>
                        <a:rPr lang="en-US" sz="1600" baseline="0" dirty="0" err="1" smtClean="0"/>
                        <a:t>CyberCar</a:t>
                      </a:r>
                      <a:endParaRPr lang="en-US" sz="1600" baseline="0" dirty="0" smtClean="0"/>
                    </a:p>
                    <a:p>
                      <a:pPr algn="l" rtl="0"/>
                      <a:r>
                        <a:rPr lang="en-US" sz="1600" baseline="0" dirty="0" smtClean="0"/>
                        <a:t>Links &amp; games</a:t>
                      </a:r>
                      <a:endParaRPr lang="he-IL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http://www.baumgarten.022.co.il/BRPortal/br/P100.jsp</a:t>
                      </a:r>
                      <a:endParaRPr kumimoji="0" lang="en-US" sz="16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Ora </a:t>
                      </a:r>
                      <a:r>
                        <a:rPr lang="en-US" sz="1600" dirty="0" err="1" smtClean="0"/>
                        <a:t>Baumgarten</a:t>
                      </a:r>
                      <a:r>
                        <a:rPr lang="en-US" sz="1600" dirty="0" smtClean="0"/>
                        <a:t> digital portfolio</a:t>
                      </a:r>
                    </a:p>
                    <a:p>
                      <a:pPr algn="l" rtl="0"/>
                      <a:r>
                        <a:rPr lang="en-US" sz="1600" dirty="0" smtClean="0"/>
                        <a:t>Links to other sites</a:t>
                      </a:r>
                      <a:endParaRPr lang="he-IL" sz="16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http://www.kaye7.org.il/english2.htm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Kaye College</a:t>
                      </a:r>
                      <a:r>
                        <a:rPr lang="en-US" sz="1600" baseline="0" dirty="0" smtClean="0"/>
                        <a:t> English</a:t>
                      </a:r>
                    </a:p>
                    <a:p>
                      <a:pPr algn="l" rtl="0"/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Links</a:t>
                      </a:r>
                      <a:r>
                        <a:rPr lang="en-US" sz="1600" baseline="0" dirty="0" smtClean="0"/>
                        <a:t> to other sites</a:t>
                      </a:r>
                      <a:endParaRPr lang="he-IL" sz="1600" dirty="0"/>
                    </a:p>
                  </a:txBody>
                  <a:tcPr/>
                </a:tc>
              </a:tr>
              <a:tr h="539584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kumimoji="0" lang="en-US" sz="16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</a:t>
                      </a: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www.orianit.edunegev.gov.il/ronit/cp/homepage/games.htm</a:t>
                      </a:r>
                      <a:endParaRPr kumimoji="0" lang="en-US" sz="16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err="1" smtClean="0"/>
                        <a:t>Orianit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pPr algn="l" rtl="0"/>
                      <a:r>
                        <a:rPr lang="en-US" sz="1600" dirty="0" smtClean="0"/>
                        <a:t>Links for EFL</a:t>
                      </a:r>
                      <a:endParaRPr lang="he-IL" sz="1600" dirty="0"/>
                    </a:p>
                  </a:txBody>
                  <a:tcPr/>
                </a:tc>
              </a:tr>
              <a:tr h="539584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>
                          <a:hlinkClick r:id="rId6"/>
                        </a:rPr>
                        <a:t>http://www.agendaweb.org/</a:t>
                      </a:r>
                      <a:endParaRPr lang="en-US" sz="1600" dirty="0" smtClean="0"/>
                    </a:p>
                    <a:p>
                      <a:pPr algn="l" rtl="0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dirty="0" err="1" smtClean="0"/>
                        <a:t>AgendaWeb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Middle school+</a:t>
                      </a:r>
                    </a:p>
                    <a:p>
                      <a:pPr algn="l" rtl="1"/>
                      <a:r>
                        <a:rPr lang="en-US" sz="1600" baseline="0" dirty="0" smtClean="0"/>
                        <a:t>Study skills, songs…</a:t>
                      </a:r>
                      <a:endParaRPr lang="he-IL" sz="1600" dirty="0"/>
                    </a:p>
                  </a:txBody>
                  <a:tcPr/>
                </a:tc>
              </a:tr>
              <a:tr h="345523">
                <a:tc>
                  <a:txBody>
                    <a:bodyPr/>
                    <a:lstStyle/>
                    <a:p>
                      <a:pPr marL="34290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http://www.studygs.net/</a:t>
                      </a:r>
                      <a:endParaRPr kumimoji="0" lang="en-US" sz="16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Study Guides &amp; Strategies</a:t>
                      </a:r>
                      <a:r>
                        <a:rPr lang="en-US" sz="1600" baseline="0" dirty="0" smtClean="0"/>
                        <a:t> (middle to adult)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2800" dirty="0" smtClean="0"/>
              <a:t> English MEGASITES (c)</a:t>
            </a:r>
            <a:endParaRPr lang="he-IL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752600"/>
          <a:ext cx="8001000" cy="33001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52552"/>
                <a:gridCol w="3548448"/>
              </a:tblGrid>
              <a:tr h="345523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URL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Tech</a:t>
                      </a:r>
                      <a:r>
                        <a:rPr lang="en-US" baseline="0" dirty="0" smtClean="0"/>
                        <a:t> app name</a:t>
                      </a:r>
                      <a:endParaRPr lang="he-IL" dirty="0"/>
                    </a:p>
                  </a:txBody>
                  <a:tcPr/>
                </a:tc>
              </a:tr>
              <a:tr h="992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http://www.readwritethink.org/classroom-resources/student-interactives/venn-diagram-30973.html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err="1" smtClean="0"/>
                        <a:t>ReadWriteThink</a:t>
                      </a:r>
                      <a:endParaRPr lang="en-US" sz="1600" dirty="0" smtClean="0"/>
                    </a:p>
                    <a:p>
                      <a:pPr algn="l" rtl="0"/>
                      <a:r>
                        <a:rPr lang="en-US" sz="1600" dirty="0" smtClean="0"/>
                        <a:t>vocabulary</a:t>
                      </a:r>
                      <a:endParaRPr lang="he-IL" sz="1600" dirty="0"/>
                    </a:p>
                  </a:txBody>
                  <a:tcPr/>
                </a:tc>
              </a:tr>
              <a:tr h="783817">
                <a:tc>
                  <a:txBody>
                    <a:bodyPr/>
                    <a:lstStyle/>
                    <a:p>
                      <a:pPr marL="34290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http://www.orianit2.edunegev.gov.il/chazonasd/sites/homepage/victoria/page1.htm</a:t>
                      </a:r>
                      <a:endParaRPr kumimoji="0" lang="en-US" sz="16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Victoria’s</a:t>
                      </a:r>
                      <a:r>
                        <a:rPr lang="en-US" sz="1600" baseline="0" dirty="0" smtClean="0"/>
                        <a:t> English page</a:t>
                      </a:r>
                      <a:endParaRPr lang="he-IL" sz="1600" dirty="0"/>
                    </a:p>
                  </a:txBody>
                  <a:tcPr/>
                </a:tc>
              </a:tr>
              <a:tr h="345523">
                <a:tc>
                  <a:txBody>
                    <a:bodyPr/>
                    <a:lstStyle/>
                    <a:p>
                      <a:pPr marL="34290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http://www.ecb.co.il/Page.aspx?PageID=795</a:t>
                      </a:r>
                      <a:endParaRPr kumimoji="0" lang="en-US" sz="16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Eric</a:t>
                      </a:r>
                      <a:r>
                        <a:rPr lang="en-US" sz="1600" baseline="0" dirty="0" smtClean="0"/>
                        <a:t> Cohen Books</a:t>
                      </a:r>
                    </a:p>
                    <a:p>
                      <a:pPr algn="l" rtl="0"/>
                      <a:r>
                        <a:rPr lang="en-US" sz="1600" baseline="0" dirty="0" smtClean="0"/>
                        <a:t> sites, activities, games…</a:t>
                      </a:r>
                      <a:endParaRPr lang="he-IL" sz="1600" dirty="0"/>
                    </a:p>
                  </a:txBody>
                  <a:tcPr/>
                </a:tc>
              </a:tr>
              <a:tr h="345523">
                <a:tc>
                  <a:txBody>
                    <a:bodyPr/>
                    <a:lstStyle/>
                    <a:p>
                      <a:pPr marL="34290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kumimoji="0" lang="en-US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http://eduteach.es/</a:t>
                      </a:r>
                      <a:endParaRPr kumimoji="0" lang="en-US" sz="16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err="1" smtClean="0"/>
                        <a:t>EduTeach</a:t>
                      </a:r>
                      <a:endParaRPr lang="en-US" sz="1600" dirty="0" smtClean="0"/>
                    </a:p>
                    <a:p>
                      <a:pPr algn="l" rtl="0"/>
                      <a:r>
                        <a:rPr lang="en-US" sz="1600" dirty="0" smtClean="0"/>
                        <a:t>Videos, songs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useful apps &amp; extensions (a)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524000"/>
          <a:ext cx="8077200" cy="4343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843267">
                <a:tc>
                  <a:txBody>
                    <a:bodyPr/>
                    <a:lstStyle/>
                    <a:p>
                      <a:pPr marL="342900" lvl="0" indent="-342900" algn="ctr" rtl="0"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457200" algn="l"/>
                        </a:tabLst>
                      </a:pPr>
                      <a:endParaRPr lang="en-US" sz="1800" b="1" i="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marL="342900" lvl="0" indent="-342900" algn="ctr" rtl="0"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i="0" dirty="0" smtClean="0">
                          <a:latin typeface="Calibri"/>
                          <a:ea typeface="Calibri"/>
                          <a:cs typeface="Arial"/>
                        </a:rPr>
                        <a:t>Extensions</a:t>
                      </a:r>
                      <a:r>
                        <a:rPr lang="en-US" sz="1800" b="1" i="0" dirty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800" b="1" i="0" dirty="0" smtClean="0">
                          <a:latin typeface="Calibri"/>
                          <a:ea typeface="Calibri"/>
                          <a:cs typeface="Arial"/>
                        </a:rPr>
                        <a:t>apps</a:t>
                      </a:r>
                    </a:p>
                  </a:txBody>
                  <a:tcPr marL="48126" marR="48126" marT="0" marB="0"/>
                </a:tc>
              </a:tr>
              <a:tr h="84326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latin typeface="Calibri"/>
                          <a:ea typeface="Calibri"/>
                          <a:cs typeface="Arial"/>
                        </a:rPr>
                        <a:t>Type</a:t>
                      </a:r>
                      <a:r>
                        <a:rPr lang="en-US" sz="1800" i="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i="0" dirty="0" smtClean="0">
                          <a:latin typeface="Calibri"/>
                          <a:ea typeface="Calibri"/>
                          <a:cs typeface="Arial"/>
                        </a:rPr>
                        <a:t>font </a:t>
                      </a:r>
                      <a:r>
                        <a:rPr lang="en-US" sz="1800" i="0" dirty="0">
                          <a:latin typeface="Calibri"/>
                          <a:ea typeface="Calibri"/>
                          <a:cs typeface="Arial"/>
                        </a:rPr>
                        <a:t>for dyslexic readers</a:t>
                      </a: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Times New Roman"/>
                        <a:buChar char=""/>
                        <a:tabLst>
                          <a:tab pos="457200" algn="l"/>
                        </a:tabLst>
                      </a:pPr>
                      <a:r>
                        <a:rPr lang="en-US" sz="1800" b="0" i="1" dirty="0" err="1" smtClean="0">
                          <a:latin typeface="Calibri"/>
                          <a:ea typeface="Calibri"/>
                          <a:cs typeface="Arial"/>
                        </a:rPr>
                        <a:t>D</a:t>
                      </a:r>
                      <a:r>
                        <a:rPr lang="en-US" sz="1800" i="1" dirty="0" err="1" smtClean="0">
                          <a:latin typeface="Calibri"/>
                          <a:ea typeface="Calibri"/>
                          <a:cs typeface="Arial"/>
                        </a:rPr>
                        <a:t>yslexie</a:t>
                      </a:r>
                      <a:r>
                        <a:rPr lang="en-US" sz="1800" i="1" dirty="0" smtClean="0">
                          <a:latin typeface="Calibri"/>
                          <a:ea typeface="Calibri"/>
                          <a:cs typeface="Arial"/>
                        </a:rPr>
                        <a:t> extension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</a:tr>
              <a:tr h="970334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800" i="0" dirty="0">
                          <a:latin typeface="Calibri"/>
                          <a:ea typeface="Calibri"/>
                          <a:cs typeface="Arial"/>
                        </a:rPr>
                        <a:t>Let pupil choose </a:t>
                      </a:r>
                      <a:r>
                        <a:rPr lang="en-US" sz="1800" i="0" dirty="0" smtClean="0">
                          <a:latin typeface="Calibri"/>
                          <a:ea typeface="Calibri"/>
                          <a:cs typeface="Arial"/>
                        </a:rPr>
                        <a:t>colors</a:t>
                      </a:r>
                      <a:endParaRPr lang="en-US" sz="1800" i="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800" i="0" dirty="0">
                          <a:latin typeface="Calibri"/>
                          <a:ea typeface="Calibri"/>
                          <a:cs typeface="Arial"/>
                        </a:rPr>
                        <a:t>Cream paper + blue type     14+ size font</a:t>
                      </a: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Times New Roman"/>
                        <a:buChar char=""/>
                        <a:tabLst>
                          <a:tab pos="457200" algn="l"/>
                        </a:tabLs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Arial"/>
                        </a:rPr>
                        <a:t>GoogleDocs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Arial"/>
                        </a:rPr>
                        <a:t>: Changing page colors &amp; type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</a:tr>
              <a:tr h="84326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800" i="0" dirty="0">
                          <a:latin typeface="Calibri"/>
                          <a:ea typeface="Calibri"/>
                          <a:cs typeface="Arial"/>
                        </a:rPr>
                        <a:t>Writing </a:t>
                      </a:r>
                      <a:r>
                        <a:rPr lang="en-US" sz="1800" i="0" dirty="0" smtClean="0">
                          <a:latin typeface="Calibri"/>
                          <a:ea typeface="Calibri"/>
                          <a:cs typeface="Arial"/>
                        </a:rPr>
                        <a:t>tool for dyslexics</a:t>
                      </a:r>
                      <a:endParaRPr lang="en-US" sz="1800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Times New Roman"/>
                        <a:buChar char=""/>
                        <a:tabLst>
                          <a:tab pos="457200" algn="l"/>
                        </a:tabLst>
                      </a:pPr>
                      <a:r>
                        <a:rPr lang="en-US" sz="1800" i="1" dirty="0">
                          <a:latin typeface="Calibri"/>
                          <a:ea typeface="Calibri"/>
                          <a:cs typeface="Arial"/>
                        </a:rPr>
                        <a:t>Google Chrome "Voice Typing“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</a:tr>
              <a:tr h="84326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latin typeface="Calibri"/>
                          <a:ea typeface="Calibri"/>
                          <a:cs typeface="Arial"/>
                        </a:rPr>
                        <a:t>Free grammar</a:t>
                      </a:r>
                      <a:r>
                        <a:rPr lang="en-US" sz="1800" i="0" baseline="0" dirty="0" smtClean="0">
                          <a:latin typeface="Calibri"/>
                          <a:ea typeface="Calibri"/>
                          <a:cs typeface="Arial"/>
                        </a:rPr>
                        <a:t> checker</a:t>
                      </a:r>
                      <a:endParaRPr lang="en-US" sz="1800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Times New Roman"/>
                        <a:buChar char=""/>
                        <a:tabLst>
                          <a:tab pos="457200" algn="l"/>
                        </a:tabLst>
                      </a:pPr>
                      <a:r>
                        <a:rPr lang="en-US" sz="1800" i="1" dirty="0" err="1" smtClean="0">
                          <a:latin typeface="Calibri"/>
                          <a:ea typeface="Calibri"/>
                          <a:cs typeface="Arial"/>
                        </a:rPr>
                        <a:t>Grammarly</a:t>
                      </a:r>
                      <a:r>
                        <a:rPr lang="en-US" sz="1800" i="1" dirty="0" smtClean="0">
                          <a:latin typeface="Calibri"/>
                          <a:ea typeface="Calibri"/>
                          <a:cs typeface="Arial"/>
                        </a:rPr>
                        <a:t> extension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pic>
        <p:nvPicPr>
          <p:cNvPr id="80898" name="Picture 2" descr="https://www.understood.org/~/media/3de73da82c7840d7aa9568bcada44847.jpg?h=662&amp;la=en&amp;mh=662&amp;mw=1178&amp;w=11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1503" y="3581400"/>
            <a:ext cx="4467023" cy="2514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1200" y="762000"/>
            <a:ext cx="4191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Extension </a:t>
            </a:r>
          </a:p>
          <a:p>
            <a:pPr algn="ctr"/>
            <a:r>
              <a:rPr lang="en-US" dirty="0" smtClean="0"/>
              <a:t>OpenDyslexic.org/</a:t>
            </a:r>
          </a:p>
          <a:p>
            <a:pPr algn="ctr"/>
            <a:r>
              <a:rPr lang="en-US" dirty="0" smtClean="0"/>
              <a:t>Free, open dyslexia typeface</a:t>
            </a:r>
            <a:endParaRPr lang="he-IL" dirty="0"/>
          </a:p>
        </p:txBody>
      </p:sp>
      <p:pic>
        <p:nvPicPr>
          <p:cNvPr id="80900" name="Picture 4" descr="https://atrophiedmind.files.wordpress.com/2015/04/open-dyslex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828800"/>
            <a:ext cx="3200400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ciencedimension.co.uk/wp-content/uploads/2013/09/TPACK-Mod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524000"/>
            <a:ext cx="7629525" cy="46666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381000"/>
            <a:ext cx="7620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Effective teachers think FIRST:  Content &amp; Pedagogy.</a:t>
            </a:r>
          </a:p>
          <a:p>
            <a:pPr algn="ctr"/>
            <a:r>
              <a:rPr lang="en-US" sz="2400" dirty="0" smtClean="0"/>
              <a:t>THEN add Technology tools </a:t>
            </a:r>
            <a:r>
              <a:rPr lang="en-US" sz="2400" u="sng" dirty="0" smtClean="0"/>
              <a:t>if appropriate</a:t>
            </a:r>
          </a:p>
          <a:p>
            <a:pPr algn="ctr"/>
            <a:r>
              <a:rPr lang="en-US" sz="2400" dirty="0" smtClean="0"/>
              <a:t>“TPACK”</a:t>
            </a:r>
            <a:endParaRPr lang="he-IL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5715000"/>
            <a:ext cx="36576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 smtClean="0"/>
              <a:t>http://www.sciencedimension.co.uk/tag/tpack/</a:t>
            </a:r>
            <a:endParaRPr lang="he-I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useful apps &amp; extensions (b)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600200"/>
          <a:ext cx="8001000" cy="2809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995667">
                <a:tc gridSpan="2">
                  <a:txBody>
                    <a:bodyPr/>
                    <a:lstStyle/>
                    <a:p>
                      <a:pPr marL="342900" lvl="0" indent="-342900" algn="ctr" rtl="0"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457200" algn="l"/>
                        </a:tabLst>
                      </a:pPr>
                      <a:r>
                        <a:rPr lang="en-US" sz="2400" b="1" i="0" dirty="0">
                          <a:latin typeface="Calibri"/>
                          <a:ea typeface="Calibri"/>
                          <a:cs typeface="Arial"/>
                        </a:rPr>
                        <a:t>Kid internet search engines</a:t>
                      </a:r>
                      <a:endParaRPr lang="en-US" sz="2400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  <a:tc hMerge="1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800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</a:tr>
              <a:tr h="843267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Times New Roman"/>
                        <a:buChar char=""/>
                        <a:tabLst>
                          <a:tab pos="457200" algn="l"/>
                        </a:tabLst>
                      </a:pPr>
                      <a:r>
                        <a:rPr lang="en-US" sz="1800" i="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i="0" dirty="0" smtClean="0">
                          <a:latin typeface="Calibri"/>
                          <a:ea typeface="Calibri"/>
                          <a:cs typeface="Arial"/>
                        </a:rPr>
                        <a:t>Safe, visual internet</a:t>
                      </a:r>
                      <a:r>
                        <a:rPr lang="en-US" sz="1800" i="0" baseline="0" dirty="0" smtClean="0">
                          <a:latin typeface="Calibri"/>
                          <a:ea typeface="Calibri"/>
                          <a:cs typeface="Arial"/>
                        </a:rPr>
                        <a:t> items</a:t>
                      </a:r>
                      <a:endParaRPr lang="en-US" sz="1800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800" i="1" dirty="0" err="1" smtClean="0">
                          <a:latin typeface="Calibri"/>
                          <a:ea typeface="Calibri"/>
                          <a:cs typeface="Arial"/>
                        </a:rPr>
                        <a:t>Kiddle</a:t>
                      </a:r>
                      <a:r>
                        <a:rPr lang="en-US" sz="1800" i="1" dirty="0" smtClean="0">
                          <a:latin typeface="Calibri"/>
                          <a:ea typeface="Calibri"/>
                          <a:cs typeface="Arial"/>
                        </a:rPr>
                        <a:t> search engine</a:t>
                      </a:r>
                      <a:endParaRPr lang="en-US" sz="1800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</a:tr>
              <a:tr h="9703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/>
                        <a:buChar char=""/>
                        <a:tabLst>
                          <a:tab pos="457200" algn="l"/>
                        </a:tabLst>
                        <a:defRPr/>
                      </a:pPr>
                      <a:r>
                        <a:rPr lang="en-US" sz="1800" i="0" dirty="0" smtClean="0">
                          <a:latin typeface="Calibri"/>
                          <a:ea typeface="Calibri"/>
                          <a:cs typeface="Arial"/>
                        </a:rPr>
                        <a:t>Switch news stories to 5 levels</a:t>
                      </a:r>
                    </a:p>
                    <a:p>
                      <a:pPr marL="342900" lvl="0" indent="-342900" algn="l" rtl="0">
                        <a:spcAft>
                          <a:spcPts val="0"/>
                        </a:spcAft>
                        <a:buFont typeface="Times New Roman"/>
                        <a:buChar char=""/>
                        <a:tabLst>
                          <a:tab pos="457200" algn="l"/>
                        </a:tabLs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latin typeface="Calibri"/>
                          <a:ea typeface="Calibri"/>
                          <a:cs typeface="Arial"/>
                        </a:rPr>
                        <a:t>Newsela</a:t>
                      </a:r>
                      <a:r>
                        <a:rPr lang="en-US" sz="1800" i="1" dirty="0" smtClean="0">
                          <a:latin typeface="Calibri"/>
                          <a:ea typeface="Calibri"/>
                          <a:cs typeface="Arial"/>
                        </a:rPr>
                        <a:t> news on levels</a:t>
                      </a:r>
                      <a:endParaRPr lang="en-US" sz="18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lang="en-US" sz="1800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useful apps &amp; extensions (b)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676400"/>
          <a:ext cx="800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995667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 smtClean="0">
                          <a:latin typeface="Calibri"/>
                          <a:ea typeface="Calibri"/>
                          <a:cs typeface="Arial"/>
                        </a:rPr>
                        <a:t>For teachers</a:t>
                      </a:r>
                    </a:p>
                    <a:p>
                      <a:pPr algn="ctr"/>
                      <a:endParaRPr lang="en-US" dirty="0"/>
                    </a:p>
                  </a:txBody>
                  <a:tcPr marL="48126" marR="48126" marT="0" marB="0"/>
                </a:tc>
                <a:tc hMerge="1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800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</a:tr>
              <a:tr h="452133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Times New Roman"/>
                        <a:buChar char=""/>
                        <a:tabLst>
                          <a:tab pos="457200" algn="l"/>
                        </a:tabLst>
                      </a:pPr>
                      <a:r>
                        <a:rPr lang="en-US" sz="1600" i="1" dirty="0" smtClean="0">
                          <a:latin typeface="Calibri"/>
                          <a:ea typeface="Calibri"/>
                          <a:cs typeface="Arial"/>
                        </a:rPr>
                        <a:t>    </a:t>
                      </a:r>
                      <a:r>
                        <a:rPr lang="en-US" sz="1600" i="1" dirty="0" err="1" smtClean="0">
                          <a:latin typeface="Calibri"/>
                          <a:ea typeface="Calibri"/>
                          <a:cs typeface="Arial"/>
                        </a:rPr>
                        <a:t>Quietube</a:t>
                      </a:r>
                      <a:r>
                        <a:rPr lang="en-US" sz="1600" i="1" dirty="0" smtClean="0">
                          <a:latin typeface="Calibri"/>
                          <a:ea typeface="Calibri"/>
                          <a:cs typeface="Arial"/>
                        </a:rPr>
                        <a:t> link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i="0" dirty="0">
                          <a:latin typeface="Calibri"/>
                          <a:ea typeface="Calibri"/>
                          <a:cs typeface="Arial"/>
                        </a:rPr>
                        <a:t>Only show your YouTube clip, not ads</a:t>
                      </a:r>
                    </a:p>
                  </a:txBody>
                  <a:tcPr marL="48126" marR="48126" marT="0" marB="0"/>
                </a:tc>
              </a:tr>
              <a:tr h="60960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Calibri"/>
                          <a:ea typeface="Calibri"/>
                          <a:cs typeface="Arial"/>
                        </a:rPr>
                        <a:t>          </a:t>
                      </a:r>
                      <a:r>
                        <a:rPr lang="en-US" sz="1600" i="1" dirty="0" err="1" smtClean="0">
                          <a:latin typeface="Calibri"/>
                          <a:ea typeface="Calibri"/>
                          <a:cs typeface="Arial"/>
                        </a:rPr>
                        <a:t>TinyURL</a:t>
                      </a:r>
                      <a:r>
                        <a:rPr lang="en-US" sz="1600" i="1" dirty="0" smtClean="0">
                          <a:latin typeface="Calibri"/>
                          <a:ea typeface="Calibri"/>
                          <a:cs typeface="Arial"/>
                        </a:rPr>
                        <a:t> link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i="0" dirty="0">
                          <a:latin typeface="Calibri"/>
                          <a:ea typeface="Calibri"/>
                          <a:cs typeface="Arial"/>
                        </a:rPr>
                        <a:t>Enable pupils to copy a URL easily from the board, a paper, a </a:t>
                      </a:r>
                      <a:r>
                        <a:rPr lang="en-US" sz="1600" i="0" dirty="0" err="1">
                          <a:latin typeface="Calibri"/>
                          <a:ea typeface="Calibri"/>
                          <a:cs typeface="Arial"/>
                        </a:rPr>
                        <a:t>ppt</a:t>
                      </a:r>
                      <a:r>
                        <a:rPr lang="en-US" sz="1600" i="0" dirty="0">
                          <a:latin typeface="Calibri"/>
                          <a:ea typeface="Calibri"/>
                          <a:cs typeface="Arial"/>
                        </a:rPr>
                        <a:t>…</a:t>
                      </a:r>
                    </a:p>
                  </a:txBody>
                  <a:tcPr marL="48126" marR="48126" marT="0" marB="0"/>
                </a:tc>
              </a:tr>
              <a:tr h="68580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Calibri"/>
                          <a:ea typeface="Calibri"/>
                          <a:cs typeface="Arial"/>
                        </a:rPr>
                        <a:t>           </a:t>
                      </a:r>
                      <a:r>
                        <a:rPr lang="en-US" sz="1600" i="1" dirty="0" err="1" smtClean="0">
                          <a:latin typeface="Calibri"/>
                          <a:ea typeface="Calibri"/>
                          <a:cs typeface="Arial"/>
                        </a:rPr>
                        <a:t>TubeChop</a:t>
                      </a:r>
                      <a:r>
                        <a:rPr lang="en-US" sz="1600" i="1" dirty="0" smtClean="0">
                          <a:latin typeface="Calibri"/>
                          <a:ea typeface="Calibri"/>
                          <a:cs typeface="Arial"/>
                        </a:rPr>
                        <a:t> link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i="0" dirty="0">
                          <a:latin typeface="Calibri"/>
                          <a:ea typeface="Calibri"/>
                          <a:cs typeface="Arial"/>
                        </a:rPr>
                        <a:t>Chop only the YouTube selection you want (e.g. minute 7.3 – 8.1)</a:t>
                      </a:r>
                    </a:p>
                  </a:txBody>
                  <a:tcPr marL="48126" marR="48126" marT="0" marB="0"/>
                </a:tc>
              </a:tr>
              <a:tr h="914400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457200" algn="l"/>
                        </a:tabLst>
                      </a:pPr>
                      <a:r>
                        <a:rPr lang="en-US" sz="1600" i="1" dirty="0" smtClean="0">
                          <a:latin typeface="Calibri"/>
                          <a:ea typeface="Calibri"/>
                          <a:cs typeface="Arial"/>
                        </a:rPr>
                        <a:t>           </a:t>
                      </a:r>
                      <a:r>
                        <a:rPr lang="en-US" sz="1600" i="1" dirty="0" err="1" smtClean="0">
                          <a:latin typeface="Calibri"/>
                          <a:ea typeface="Calibri"/>
                          <a:cs typeface="Arial"/>
                        </a:rPr>
                        <a:t>Pinterest</a:t>
                      </a:r>
                      <a:r>
                        <a:rPr lang="en-US" sz="1600" i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i="1" dirty="0">
                          <a:latin typeface="Calibri"/>
                          <a:ea typeface="Calibri"/>
                          <a:cs typeface="Arial"/>
                        </a:rPr>
                        <a:t>boards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i="0" dirty="0">
                          <a:latin typeface="Calibri"/>
                          <a:ea typeface="Calibri"/>
                          <a:cs typeface="Arial"/>
                        </a:rPr>
                        <a:t>Collect &amp; find millions of teacher-recommended sites &amp; </a:t>
                      </a:r>
                      <a:r>
                        <a:rPr lang="en-US" sz="1600" i="0" dirty="0" smtClean="0">
                          <a:latin typeface="Calibri"/>
                          <a:ea typeface="Calibri"/>
                          <a:cs typeface="Arial"/>
                        </a:rPr>
                        <a:t>activities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latin typeface="Calibri"/>
                          <a:ea typeface="Calibri"/>
                          <a:cs typeface="Arial"/>
                          <a:hlinkClick r:id="rId3"/>
                        </a:rPr>
                        <a:t>https://www.pinterest.com/melorose13/</a:t>
                      </a:r>
                      <a:endParaRPr lang="en-US" sz="1600" i="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lang="en-US" sz="1600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</a:tr>
              <a:tr h="655320">
                <a:tc>
                  <a:txBody>
                    <a:bodyPr/>
                    <a:lstStyle/>
                    <a:p>
                      <a:pPr marL="342900" lvl="0" indent="-342900" algn="l" rtl="0"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457200" algn="l"/>
                        </a:tabLst>
                      </a:pPr>
                      <a:r>
                        <a:rPr lang="en-US" sz="1600" i="1" dirty="0" smtClean="0">
                          <a:latin typeface="Calibri"/>
                          <a:ea typeface="Calibri"/>
                          <a:cs typeface="Arial"/>
                        </a:rPr>
                        <a:t>           </a:t>
                      </a:r>
                      <a:r>
                        <a:rPr lang="en-US" sz="1600" i="1" dirty="0" err="1" smtClean="0">
                          <a:latin typeface="Calibri"/>
                          <a:ea typeface="Calibri"/>
                          <a:cs typeface="Arial"/>
                        </a:rPr>
                        <a:t>Hivve</a:t>
                      </a:r>
                      <a:r>
                        <a:rPr lang="en-US" sz="1600" i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600" i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dirty="0" smtClean="0">
                          <a:latin typeface="Calibri"/>
                          <a:ea typeface="Calibri"/>
                          <a:cs typeface="Arial"/>
                        </a:rPr>
                        <a:t>Keep</a:t>
                      </a:r>
                      <a:r>
                        <a:rPr lang="en-US" sz="1600" i="0" baseline="0" dirty="0" smtClean="0">
                          <a:latin typeface="Calibri"/>
                          <a:ea typeface="Calibri"/>
                          <a:cs typeface="Arial"/>
                        </a:rPr>
                        <a:t> in touch with your tutoring pupil &amp; groups</a:t>
                      </a:r>
                      <a:endParaRPr lang="en-US" sz="1600" i="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lang="en-US" sz="1600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26" marR="4812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89489"/>
            <a:ext cx="6629400" cy="567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457200"/>
            <a:ext cx="297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4"/>
              </a:rPr>
              <a:t>http://ti.apps.sparcc.org/videopd/20150224-special-needs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Webinar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4800" y="1066800"/>
            <a:ext cx="8534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3" tooltip="Assistive Technology Tools: Listening"/>
              </a:rPr>
              <a:t>Listening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4" tooltip="Assistive Technology Tools: Organization and Memory"/>
              </a:rPr>
              <a:t>Organization and memory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5" tooltip="Assistive Technology Tools: Reading"/>
              </a:rPr>
              <a:t>Reading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TLDR: too long, didn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 read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6" tooltip="Assistive Technology Tools: Writing"/>
              </a:rPr>
              <a:t>Writing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7" tooltip="Abbreviation Expanders"/>
              </a:rPr>
              <a:t>Abbreviation expanders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8" tooltip="Alternative Keyboards"/>
              </a:rPr>
              <a:t>Alternative keyboards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9" tooltip="Audiobooks"/>
              </a:rPr>
              <a:t>Audio books and publications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0" tooltip="Graphic Organizers"/>
              </a:rPr>
              <a:t>Graphic organizers and outlining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1" tooltip="Information/data managers"/>
              </a:rPr>
              <a:t>Information/data managers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2" tooltip="Optical character recognition"/>
              </a:rPr>
              <a:t>Optical character recognition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3" tooltip="Portable word processors"/>
              </a:rPr>
              <a:t>Portable word processors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4" tooltip="Proofreading programs"/>
              </a:rPr>
              <a:t>Proofreading programs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5" tooltip="Speech-recognition programs"/>
              </a:rPr>
              <a:t>Speech-recognition programs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6" tooltip="Speech synthesizers/screen readers"/>
              </a:rPr>
              <a:t>Speech synthesizers/screen readers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7" tooltip="Talking calculators"/>
              </a:rPr>
              <a:t>Talking calculators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8" tooltip="Talking spell checkers and electronic dictionaries"/>
              </a:rPr>
              <a:t>Talking spell checkers and electronic dictionaries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9" tooltip="Variable-speed tape recorders"/>
              </a:rPr>
              <a:t>Variable-speed tape recorders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20" tooltip="Word-prediction programs"/>
              </a:rPr>
              <a:t>Word-prediction programs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3810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Assistive Technology for LD </a:t>
            </a:r>
          </a:p>
          <a:p>
            <a:pPr algn="ctr"/>
            <a:r>
              <a:rPr lang="en-US" b="1" u="sng" dirty="0" smtClean="0">
                <a:hlinkClick r:id="rId21"/>
              </a:rPr>
              <a:t>http://www.ldonline.org/article/33074/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he-IL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Remember TPACK</a:t>
            </a:r>
          </a:p>
          <a:p>
            <a:pPr algn="l" rtl="0"/>
            <a:r>
              <a:rPr lang="en-US" dirty="0" smtClean="0"/>
              <a:t>Use tech appropriately</a:t>
            </a:r>
          </a:p>
          <a:p>
            <a:pPr algn="l" rtl="0"/>
            <a:r>
              <a:rPr lang="en-US" dirty="0" smtClean="0"/>
              <a:t>Try a “flipped classroom” approach</a:t>
            </a:r>
          </a:p>
          <a:p>
            <a:pPr algn="l" rtl="0"/>
            <a:r>
              <a:rPr lang="en-US" dirty="0" smtClean="0"/>
              <a:t>Try free  &amp; “</a:t>
            </a:r>
            <a:r>
              <a:rPr lang="en-US" dirty="0" err="1" smtClean="0"/>
              <a:t>lite</a:t>
            </a:r>
            <a:r>
              <a:rPr lang="en-US" dirty="0" smtClean="0"/>
              <a:t>” apps (vs. premium)</a:t>
            </a:r>
          </a:p>
          <a:p>
            <a:pPr algn="l" rtl="0"/>
            <a:r>
              <a:rPr lang="en-US" dirty="0" smtClean="0"/>
              <a:t>Be patient: It takes ALL of us a while to learn a new app</a:t>
            </a:r>
          </a:p>
          <a:p>
            <a:pPr algn="l" rtl="0"/>
            <a:r>
              <a:rPr lang="en-US" dirty="0" smtClean="0"/>
              <a:t>Enjoy! 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Melodie &amp; </a:t>
            </a:r>
            <a:r>
              <a:rPr lang="en-US" dirty="0" err="1" smtClean="0"/>
              <a:t>Avivit</a:t>
            </a:r>
            <a:endParaRPr lang="he-IL" dirty="0"/>
          </a:p>
        </p:txBody>
      </p:sp>
      <p:pic>
        <p:nvPicPr>
          <p:cNvPr id="6146" name="Picture 2" descr="https://encrypted-tbn0.gstatic.com/images?q=tbn:ANd9GcQCFCBIg3jUsLmeVhRVogL9QA97hjzB3MNfSYtXeKwDzAgZwb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267200"/>
            <a:ext cx="1482445" cy="1362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000" dirty="0" smtClean="0"/>
              <a:t>General (4-Language Skills)  Areas</a:t>
            </a:r>
            <a:endParaRPr lang="he-IL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000" dirty="0" smtClean="0"/>
              <a:t>Specific skills </a:t>
            </a:r>
            <a:endParaRPr lang="he-IL" sz="20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Reading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Reading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Vocabulary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Writing</a:t>
            </a:r>
            <a:r>
              <a:rPr lang="en-US" dirty="0" smtClean="0"/>
              <a:t> –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Writing</a:t>
            </a:r>
            <a:r>
              <a:rPr lang="en-US" dirty="0" smtClean="0"/>
              <a:t> –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Writing</a:t>
            </a:r>
            <a:r>
              <a:rPr lang="en-US" dirty="0" smtClean="0"/>
              <a:t> -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Listening</a:t>
            </a:r>
            <a:r>
              <a:rPr lang="en-US" dirty="0" smtClean="0"/>
              <a:t> –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Speaking</a:t>
            </a:r>
            <a:r>
              <a:rPr lang="en-US" dirty="0" smtClean="0"/>
              <a:t> –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Study skills </a:t>
            </a:r>
            <a:r>
              <a:rPr lang="en-US" dirty="0" smtClean="0"/>
              <a:t>–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Motivation</a:t>
            </a:r>
            <a:r>
              <a:rPr lang="en-US" dirty="0" smtClean="0"/>
              <a:t> –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sz="1300" b="1" dirty="0" smtClean="0">
                <a:solidFill>
                  <a:srgbClr val="0070C0"/>
                </a:solidFill>
              </a:rPr>
              <a:t>decoding letters &amp; words, sight-words, sentences… </a:t>
            </a:r>
          </a:p>
          <a:p>
            <a:pPr algn="l" rtl="0"/>
            <a:r>
              <a:rPr lang="en-US" sz="1300" b="1" dirty="0" smtClean="0">
                <a:solidFill>
                  <a:srgbClr val="0070C0"/>
                </a:solidFill>
              </a:rPr>
              <a:t>comprehension of words, sentences, stories…</a:t>
            </a:r>
          </a:p>
          <a:p>
            <a:pPr algn="l" rtl="0"/>
            <a:r>
              <a:rPr lang="en-US" sz="1300" b="1" dirty="0" smtClean="0">
                <a:solidFill>
                  <a:srgbClr val="0070C0"/>
                </a:solidFill>
              </a:rPr>
              <a:t>Wide range, strategies to “guess” in context</a:t>
            </a:r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>
              <a:solidFill>
                <a:srgbClr val="00B050"/>
              </a:solidFill>
            </a:endParaRPr>
          </a:p>
          <a:p>
            <a:pPr algn="l" rtl="0"/>
            <a:r>
              <a:rPr lang="en-US" sz="1400" dirty="0" smtClean="0">
                <a:solidFill>
                  <a:srgbClr val="00B050"/>
                </a:solidFill>
              </a:rPr>
              <a:t>handwriting: legibility, speed, quality</a:t>
            </a:r>
          </a:p>
          <a:p>
            <a:pPr algn="l" rtl="0"/>
            <a:r>
              <a:rPr lang="en-US" sz="1400" dirty="0" smtClean="0">
                <a:solidFill>
                  <a:srgbClr val="00B050"/>
                </a:solidFill>
              </a:rPr>
              <a:t>mechanics: spelling, grammar…</a:t>
            </a:r>
          </a:p>
          <a:p>
            <a:pPr algn="l" rtl="0"/>
            <a:r>
              <a:rPr lang="en-US" sz="1400" dirty="0" smtClean="0">
                <a:solidFill>
                  <a:srgbClr val="00B050"/>
                </a:solidFill>
              </a:rPr>
              <a:t>Vocabulary, sentences, paragraphs, essays, stories</a:t>
            </a:r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/>
            <a:r>
              <a:rPr lang="en-US" sz="1400" dirty="0" smtClean="0">
                <a:solidFill>
                  <a:srgbClr val="7030A0"/>
                </a:solidFill>
              </a:rPr>
              <a:t>vocabulary, comprehension</a:t>
            </a:r>
          </a:p>
          <a:p>
            <a:pPr algn="l" rtl="0"/>
            <a:r>
              <a:rPr lang="en-US" sz="1400" dirty="0" smtClean="0">
                <a:solidFill>
                  <a:srgbClr val="7030A0"/>
                </a:solidFill>
              </a:rPr>
              <a:t>vocabulary, fluency, accuracy, motivation</a:t>
            </a:r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1400" dirty="0" smtClean="0">
                <a:solidFill>
                  <a:srgbClr val="C00000"/>
                </a:solidFill>
              </a:rPr>
              <a:t>organization, strategies to “work smarter, not harder”</a:t>
            </a:r>
          </a:p>
          <a:p>
            <a:pPr algn="l" rtl="0"/>
            <a:r>
              <a:rPr lang="en-US" sz="1400" dirty="0" smtClean="0">
                <a:solidFill>
                  <a:srgbClr val="C00000"/>
                </a:solidFill>
              </a:rPr>
              <a:t>to practice, to improve EFL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34400" cy="758952"/>
          </a:xfrm>
        </p:spPr>
        <p:txBody>
          <a:bodyPr>
            <a:noAutofit/>
          </a:bodyPr>
          <a:lstStyle/>
          <a:p>
            <a:pPr algn="ctr" rtl="0"/>
            <a:r>
              <a:rPr lang="en-US" sz="2800" dirty="0" smtClean="0"/>
              <a:t>1. Effective teachers first start with 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CONTENT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he-IL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2800" dirty="0" smtClean="0"/>
              <a:t>2. Then, effective teachers think about </a:t>
            </a:r>
            <a:r>
              <a:rPr lang="en-US" sz="2800" dirty="0" smtClean="0">
                <a:solidFill>
                  <a:srgbClr val="00B0F0"/>
                </a:solidFill>
              </a:rPr>
              <a:t>Pedagogy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he-IL" sz="2800" b="1" i="1" dirty="0">
              <a:solidFill>
                <a:srgbClr val="C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534400" cy="4389120"/>
          </a:xfrm>
        </p:spPr>
        <p:txBody>
          <a:bodyPr>
            <a:normAutofit fontScale="92500" lnSpcReduction="20000"/>
          </a:bodyPr>
          <a:lstStyle/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Teacher active</a:t>
            </a:r>
            <a:r>
              <a:rPr lang="en-US" dirty="0" smtClean="0"/>
              <a:t>: frontal teaching</a:t>
            </a:r>
          </a:p>
          <a:p>
            <a:pPr algn="l" rtl="0"/>
            <a:r>
              <a:rPr lang="en-US" b="1" dirty="0" smtClean="0"/>
              <a:t>Learners active</a:t>
            </a:r>
            <a:r>
              <a:rPr lang="en-US" dirty="0" smtClean="0"/>
              <a:t>: discovery learning, project-based learning…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Individual tutoring</a:t>
            </a:r>
          </a:p>
          <a:p>
            <a:pPr algn="l" rtl="0"/>
            <a:r>
              <a:rPr lang="en-US" dirty="0" smtClean="0"/>
              <a:t>Groups</a:t>
            </a:r>
          </a:p>
          <a:p>
            <a:pPr algn="l" rtl="0"/>
            <a:r>
              <a:rPr lang="en-US" dirty="0" smtClean="0"/>
              <a:t>Hands-on learning </a:t>
            </a:r>
          </a:p>
          <a:p>
            <a:pPr algn="l" rt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" name="Picture 6" descr="http://images.ischoolguide.com/data/images/full/9952/teacher-teaching-young-minds.jpg?w=6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371600"/>
            <a:ext cx="2381250" cy="1583492"/>
          </a:xfrm>
          <a:prstGeom prst="rect">
            <a:avLst/>
          </a:prstGeom>
          <a:noFill/>
        </p:spPr>
      </p:pic>
      <p:pic>
        <p:nvPicPr>
          <p:cNvPr id="6" name="Picture 12" descr="http://www.scoilaonghusacns.ie/wp-content/uploads/2014/11/20141001_1219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581400"/>
            <a:ext cx="4354553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>
            <a:noAutofit/>
          </a:bodyPr>
          <a:lstStyle/>
          <a:p>
            <a:pPr algn="ctr" rtl="0"/>
            <a:r>
              <a:rPr lang="en-US" sz="2800" dirty="0" smtClean="0"/>
              <a:t>3. Only then, effective teachers think about 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Digital Technology</a:t>
            </a:r>
            <a:endParaRPr lang="he-IL" sz="2800" b="1" i="1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534400" cy="438912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And ONLY if tech…</a:t>
            </a:r>
          </a:p>
          <a:p>
            <a:pPr algn="l" rtl="0"/>
            <a:endParaRPr lang="en-US" dirty="0" smtClean="0"/>
          </a:p>
          <a:p>
            <a:pPr lvl="1" algn="l" rtl="0"/>
            <a:r>
              <a:rPr lang="en-US" dirty="0" smtClean="0"/>
              <a:t>Enhances the </a:t>
            </a:r>
            <a:r>
              <a:rPr lang="en-US" b="1" dirty="0" smtClean="0">
                <a:solidFill>
                  <a:srgbClr val="00B0F0"/>
                </a:solidFill>
              </a:rPr>
              <a:t>Content</a:t>
            </a:r>
            <a:r>
              <a:rPr lang="en-US" dirty="0" smtClean="0"/>
              <a:t> (help learners learn)</a:t>
            </a:r>
          </a:p>
          <a:p>
            <a:pPr lvl="1" algn="l" rtl="0"/>
            <a:r>
              <a:rPr lang="en-US" dirty="0" smtClean="0"/>
              <a:t>Enhances the </a:t>
            </a:r>
            <a:r>
              <a:rPr lang="en-US" b="1" dirty="0" smtClean="0">
                <a:solidFill>
                  <a:srgbClr val="00B0F0"/>
                </a:solidFill>
              </a:rPr>
              <a:t>Pedagogy</a:t>
            </a:r>
            <a:r>
              <a:rPr lang="en-US" dirty="0" smtClean="0"/>
              <a:t> (help me teach better)</a:t>
            </a:r>
          </a:p>
          <a:p>
            <a:pPr lvl="1" algn="l" rtl="0"/>
            <a:r>
              <a:rPr lang="en-US" b="1" dirty="0" smtClean="0">
                <a:solidFill>
                  <a:srgbClr val="00B0F0"/>
                </a:solidFill>
              </a:rPr>
              <a:t>Motivates</a:t>
            </a:r>
            <a:r>
              <a:rPr lang="en-US" b="1" dirty="0" smtClean="0"/>
              <a:t> </a:t>
            </a:r>
            <a:r>
              <a:rPr lang="en-US" dirty="0" smtClean="0"/>
              <a:t>learners to learn the content</a:t>
            </a: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" name="Picture 2" descr="Image result for technology tools apps smartphone &amp; compu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267200"/>
            <a:ext cx="2971800" cy="1940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Example A</a:t>
            </a:r>
            <a:endParaRPr lang="he-IL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458200" cy="5181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00B0F0"/>
                </a:solidFill>
              </a:rPr>
              <a:t>Content</a:t>
            </a:r>
            <a:endParaRPr lang="en-US" sz="1500" i="1" dirty="0" smtClean="0">
              <a:solidFill>
                <a:srgbClr val="00B0F0"/>
              </a:solidFill>
            </a:endParaRPr>
          </a:p>
          <a:p>
            <a:pPr lvl="2" algn="l" rtl="0"/>
            <a:r>
              <a:rPr lang="en-US" sz="2400" dirty="0" smtClean="0"/>
              <a:t>Writing correct English sentences.</a:t>
            </a:r>
          </a:p>
          <a:p>
            <a:pPr lvl="2" algn="l" rtl="0"/>
            <a:endParaRPr lang="en-US" sz="2400" dirty="0" smtClean="0"/>
          </a:p>
          <a:p>
            <a:pPr algn="l" rtl="0"/>
            <a:r>
              <a:rPr lang="en-US" b="1" dirty="0" smtClean="0">
                <a:solidFill>
                  <a:srgbClr val="00B0F0"/>
                </a:solidFill>
              </a:rPr>
              <a:t>Pedagogy (without tech)</a:t>
            </a:r>
            <a:endParaRPr lang="en-US" i="1" dirty="0" smtClean="0">
              <a:solidFill>
                <a:srgbClr val="00B0F0"/>
              </a:solidFill>
            </a:endParaRPr>
          </a:p>
          <a:p>
            <a:pPr lvl="2" algn="l" rtl="0"/>
            <a:r>
              <a:rPr lang="en-US" sz="2400" dirty="0" smtClean="0"/>
              <a:t>Teacher</a:t>
            </a:r>
          </a:p>
          <a:p>
            <a:pPr lvl="3" algn="l" rtl="0">
              <a:buNone/>
            </a:pPr>
            <a:r>
              <a:rPr lang="en-US" sz="2300" dirty="0" smtClean="0"/>
              <a:t>      Explains, gives rules, models good sentences</a:t>
            </a:r>
          </a:p>
          <a:p>
            <a:pPr lvl="2" algn="l" rtl="0"/>
            <a:r>
              <a:rPr lang="en-US" sz="2400" dirty="0" smtClean="0"/>
              <a:t>Learners  </a:t>
            </a:r>
          </a:p>
          <a:p>
            <a:pPr lvl="3" algn="l" rtl="0">
              <a:buNone/>
            </a:pPr>
            <a:r>
              <a:rPr lang="en-US" sz="2300" dirty="0" smtClean="0"/>
              <a:t>	   Do homework, class-practice, tests… </a:t>
            </a:r>
          </a:p>
          <a:p>
            <a:pPr lvl="1" algn="ctr" rtl="0">
              <a:buNone/>
            </a:pPr>
            <a:endParaRPr lang="en-US" sz="1900" dirty="0" smtClean="0"/>
          </a:p>
        </p:txBody>
      </p:sp>
      <p:pic>
        <p:nvPicPr>
          <p:cNvPr id="5" name="Picture 2" descr="Image result for writing sentences 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8382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4114800" cy="1143000"/>
          </a:xfrm>
        </p:spPr>
        <p:txBody>
          <a:bodyPr>
            <a:noAutofit/>
          </a:bodyPr>
          <a:lstStyle/>
          <a:p>
            <a:pPr rtl="0"/>
            <a:r>
              <a:rPr lang="he-IL" sz="2800" dirty="0" smtClean="0"/>
              <a:t/>
            </a:r>
            <a:br>
              <a:rPr lang="he-IL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What </a:t>
            </a:r>
            <a:r>
              <a:rPr lang="en-US" sz="2800" dirty="0" smtClean="0">
                <a:solidFill>
                  <a:srgbClr val="00B0F0"/>
                </a:solidFill>
              </a:rPr>
              <a:t>Digital Technology </a:t>
            </a:r>
            <a:br>
              <a:rPr lang="en-US" sz="2800" dirty="0" smtClean="0">
                <a:solidFill>
                  <a:srgbClr val="00B0F0"/>
                </a:solidFill>
              </a:rPr>
            </a:br>
            <a:r>
              <a:rPr lang="en-US" sz="2800" dirty="0" smtClean="0"/>
              <a:t>can enhance content &amp; pedagogy for writing?</a:t>
            </a:r>
            <a:endParaRPr lang="he-IL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458200" cy="5181600"/>
          </a:xfrm>
        </p:spPr>
        <p:txBody>
          <a:bodyPr>
            <a:normAutofit/>
          </a:bodyPr>
          <a:lstStyle/>
          <a:p>
            <a:pPr lvl="3" algn="l" rtl="0">
              <a:buNone/>
            </a:pPr>
            <a:endParaRPr lang="en-US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 rtl="0"/>
            <a:r>
              <a:rPr lang="en-US" b="1" dirty="0" err="1" smtClean="0">
                <a:solidFill>
                  <a:srgbClr val="0070C0"/>
                </a:solidFill>
              </a:rPr>
              <a:t>OurBOOX</a:t>
            </a:r>
            <a:r>
              <a:rPr lang="en-US" b="1" dirty="0" smtClean="0">
                <a:solidFill>
                  <a:srgbClr val="0070C0"/>
                </a:solidFill>
              </a:rPr>
              <a:t>  Digital Books</a:t>
            </a:r>
            <a:endParaRPr lang="en-US" i="1" dirty="0" smtClean="0"/>
          </a:p>
          <a:p>
            <a:pPr lvl="2" algn="l" rtl="0"/>
            <a:r>
              <a:rPr lang="en-US" dirty="0" smtClean="0"/>
              <a:t>Pupils…</a:t>
            </a:r>
          </a:p>
          <a:p>
            <a:pPr lvl="4" algn="l" rtl="0"/>
            <a:r>
              <a:rPr lang="en-US" dirty="0" smtClean="0"/>
              <a:t>write multiple drafts (saved in a portfolio) of a story.</a:t>
            </a:r>
          </a:p>
          <a:p>
            <a:pPr lvl="4" algn="l" rtl="0"/>
            <a:r>
              <a:rPr lang="en-US" dirty="0" smtClean="0"/>
              <a:t>correct sentences before publishing.</a:t>
            </a:r>
          </a:p>
          <a:p>
            <a:pPr lvl="4" algn="l" rtl="0"/>
            <a:r>
              <a:rPr lang="en-US" dirty="0" smtClean="0"/>
              <a:t>publish finished flip-book story with correct sentences. </a:t>
            </a:r>
          </a:p>
          <a:p>
            <a:pPr lvl="4" algn="l" rtl="0"/>
            <a:r>
              <a:rPr lang="en-US" dirty="0" smtClean="0"/>
              <a:t>upload their books to the school site &amp; share.</a:t>
            </a:r>
          </a:p>
          <a:p>
            <a:pPr algn="l" rtl="0">
              <a:buNone/>
            </a:pPr>
            <a:endParaRPr lang="en-US" sz="1600" b="1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Example: 	</a:t>
            </a:r>
          </a:p>
          <a:p>
            <a:pPr algn="l" rtl="0">
              <a:buNone/>
            </a:pPr>
            <a:r>
              <a:rPr lang="en-US" sz="1600" dirty="0" smtClean="0"/>
              <a:t>“My Neighbor’s Dog”  by </a:t>
            </a:r>
            <a:r>
              <a:rPr lang="en-US" sz="1600" dirty="0" err="1" smtClean="0"/>
              <a:t>Hodaya</a:t>
            </a:r>
            <a:r>
              <a:rPr lang="en-US" sz="1600" dirty="0" smtClean="0"/>
              <a:t> Cohen-</a:t>
            </a:r>
            <a:r>
              <a:rPr lang="en-US" sz="1600" dirty="0" err="1" smtClean="0"/>
              <a:t>Dega</a:t>
            </a:r>
            <a:r>
              <a:rPr lang="en-US" sz="1600" dirty="0" smtClean="0"/>
              <a:t>  </a:t>
            </a:r>
          </a:p>
          <a:p>
            <a:pPr algn="l" rtl="0">
              <a:buNone/>
            </a:pPr>
            <a:r>
              <a:rPr lang="en-US" sz="1600" dirty="0" smtClean="0"/>
              <a:t>  </a:t>
            </a:r>
            <a:r>
              <a:rPr lang="en-US" sz="1600" dirty="0" smtClean="0">
                <a:hlinkClick r:id="rId3"/>
              </a:rPr>
              <a:t>http://www.ourboox.com/books/my-neighbours-dog/</a:t>
            </a:r>
            <a:endParaRPr lang="en-US" sz="1600" dirty="0" smtClean="0"/>
          </a:p>
          <a:p>
            <a:pPr lvl="1" algn="ctr" rtl="0">
              <a:buNone/>
            </a:pPr>
            <a:endParaRPr lang="en-US" sz="1400" dirty="0" smtClean="0"/>
          </a:p>
          <a:p>
            <a:pPr lvl="1" algn="ctr" rtl="0">
              <a:buNone/>
            </a:pPr>
            <a:r>
              <a:rPr lang="en-US" sz="1400" dirty="0" smtClean="0"/>
              <a:t>Also see: </a:t>
            </a:r>
            <a:r>
              <a:rPr lang="en-US" sz="1400" dirty="0" smtClean="0">
                <a:hlinkClick r:id="rId4"/>
              </a:rPr>
              <a:t>http://www.flipsnack.com</a:t>
            </a:r>
            <a:endParaRPr lang="en-US" sz="1400" dirty="0" smtClean="0"/>
          </a:p>
        </p:txBody>
      </p:sp>
      <p:pic>
        <p:nvPicPr>
          <p:cNvPr id="4" name="Picture 4" descr="https://sarahesparrow.files.wordpress.com/2013/11/maxresdefaul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28600"/>
            <a:ext cx="341376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/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Next slides…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he-IL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8153400" cy="4724400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lvl="1" algn="l" rtl="0"/>
            <a:endParaRPr lang="en-US" sz="2400" b="1" dirty="0" smtClean="0"/>
          </a:p>
          <a:p>
            <a:pPr lvl="1" algn="l" rtl="0">
              <a:buNone/>
            </a:pPr>
            <a:endParaRPr lang="en-US" sz="2400" dirty="0" smtClean="0"/>
          </a:p>
          <a:p>
            <a:pPr lvl="1" algn="l" rtl="0"/>
            <a:endParaRPr lang="en-US" sz="2400" dirty="0" smtClean="0"/>
          </a:p>
          <a:p>
            <a:pPr lvl="1" algn="l" rtl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             </a:t>
            </a:r>
          </a:p>
          <a:p>
            <a:pPr lvl="1" algn="l" rtl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algn="l" rtl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algn="l" rtl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algn="l" rtl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Only free &amp; “</a:t>
            </a:r>
            <a:r>
              <a:rPr lang="en-US" sz="2400" dirty="0" err="1" smtClean="0">
                <a:solidFill>
                  <a:schemeClr val="tx1"/>
                </a:solidFill>
              </a:rPr>
              <a:t>lite</a:t>
            </a:r>
            <a:r>
              <a:rPr lang="en-US" sz="2400" dirty="0" smtClean="0">
                <a:solidFill>
                  <a:schemeClr val="tx1"/>
                </a:solidFill>
              </a:rPr>
              <a:t>” apps (not “premium”)</a:t>
            </a:r>
            <a:endParaRPr lang="en-US" sz="2400" dirty="0" smtClean="0"/>
          </a:p>
          <a:p>
            <a:pPr lvl="1" algn="l" rtl="0">
              <a:buNone/>
            </a:pPr>
            <a:endParaRPr lang="en-US" dirty="0" smtClean="0"/>
          </a:p>
          <a:p>
            <a:pPr lvl="1" algn="ctr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lvl="1" algn="l" rtl="0">
              <a:buNone/>
            </a:pPr>
            <a:endParaRPr lang="en-US" dirty="0" smtClean="0"/>
          </a:p>
          <a:p>
            <a:pPr lvl="1" algn="l" rtl="0">
              <a:buNone/>
            </a:pPr>
            <a:endParaRPr lang="he-IL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2209800"/>
          <a:ext cx="67818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75"/>
                <a:gridCol w="4238625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Selected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Extensions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i="1" dirty="0" smtClean="0"/>
                        <a:t>Microsoft </a:t>
                      </a:r>
                      <a:r>
                        <a:rPr lang="en-US" sz="2400" i="1" dirty="0" err="1" smtClean="0"/>
                        <a:t>SpellCheck</a:t>
                      </a:r>
                      <a:endParaRPr lang="en-US" sz="2400" i="1" dirty="0" smtClean="0"/>
                    </a:p>
                    <a:p>
                      <a:pPr algn="l" rtl="0"/>
                      <a:r>
                        <a:rPr lang="en-US" sz="2400" i="1" dirty="0" smtClean="0"/>
                        <a:t> (turn on/off)</a:t>
                      </a:r>
                      <a:endParaRPr lang="en-US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Applications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i="1" dirty="0" err="1" smtClean="0"/>
                        <a:t>Morfix</a:t>
                      </a:r>
                      <a:r>
                        <a:rPr lang="en-US" sz="2400" i="1" dirty="0" smtClean="0"/>
                        <a:t> (translation)</a:t>
                      </a:r>
                      <a:endParaRPr lang="en-US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Sites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i="1" dirty="0" smtClean="0"/>
                        <a:t>BBC </a:t>
                      </a:r>
                      <a:r>
                        <a:rPr lang="en-US" sz="2400" i="1" dirty="0" err="1" smtClean="0"/>
                        <a:t>LearnEnglishKids</a:t>
                      </a:r>
                      <a:endParaRPr lang="en-US" sz="24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Content Areas</a:t>
            </a:r>
            <a:br>
              <a:rPr lang="en-US" dirty="0" smtClean="0"/>
            </a:br>
            <a:r>
              <a:rPr lang="en-US" sz="2200" dirty="0" smtClean="0"/>
              <a:t>(especially for struggling learners)</a:t>
            </a:r>
            <a:endParaRPr lang="en-US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Melodie Rosenfeld     ETAI Ashqelon, 2016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sz="3200" b="1" dirty="0" smtClean="0">
                <a:solidFill>
                  <a:srgbClr val="0070C0"/>
                </a:solidFill>
              </a:rPr>
              <a:t>. Phonics skills</a:t>
            </a:r>
          </a:p>
          <a:p>
            <a:pPr lvl="1" algn="l" rt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2. Sight words</a:t>
            </a:r>
          </a:p>
          <a:p>
            <a:pPr lvl="1" algn="l" rt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3. Spelling </a:t>
            </a:r>
          </a:p>
          <a:p>
            <a:pPr lvl="1" algn="l" rt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4. Vocabulary</a:t>
            </a:r>
          </a:p>
          <a:p>
            <a:pPr lvl="1" algn="l" rt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5. Texts on different levels</a:t>
            </a:r>
          </a:p>
          <a:p>
            <a:pPr lvl="1" algn="l" rt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______</a:t>
            </a:r>
          </a:p>
          <a:p>
            <a:pPr lvl="1" algn="l" rt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6. English </a:t>
            </a:r>
            <a:r>
              <a:rPr lang="en-US" sz="3200" b="1" dirty="0" err="1" smtClean="0">
                <a:solidFill>
                  <a:srgbClr val="0070C0"/>
                </a:solidFill>
              </a:rPr>
              <a:t>megasites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1471</TotalTime>
  <Words>1227</Words>
  <Application>Microsoft Office PowerPoint</Application>
  <PresentationFormat>On-screen Show (4:3)</PresentationFormat>
  <Paragraphs>346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  Integrating Digital Technology  with Special Needs EFL Pupils  Selected apps, extensions &amp; sites  to help struggling learners     </vt:lpstr>
      <vt:lpstr>Slide 2</vt:lpstr>
      <vt:lpstr>1. Effective teachers first start with   CONTENT  </vt:lpstr>
      <vt:lpstr>2. Then, effective teachers think about Pedagogy </vt:lpstr>
      <vt:lpstr>3. Only then, effective teachers think about  Digital Technology</vt:lpstr>
      <vt:lpstr>Example A</vt:lpstr>
      <vt:lpstr>  What Digital Technology  can enhance content &amp; pedagogy for writing?</vt:lpstr>
      <vt:lpstr>      Next slides… </vt:lpstr>
      <vt:lpstr>Content Areas (especially for struggling learners)</vt:lpstr>
      <vt:lpstr>  PHONICS apps</vt:lpstr>
      <vt:lpstr> SIGHT WORD apps</vt:lpstr>
      <vt:lpstr> SPELLING apps</vt:lpstr>
      <vt:lpstr>VOCABULARY apps</vt:lpstr>
      <vt:lpstr>  TEXTS on different levels</vt:lpstr>
      <vt:lpstr> English MEGASITES (a)</vt:lpstr>
      <vt:lpstr>English MEGASITES (b)</vt:lpstr>
      <vt:lpstr> English MEGASITES (c)</vt:lpstr>
      <vt:lpstr>More useful apps &amp; extensions (a)</vt:lpstr>
      <vt:lpstr>Slide 19</vt:lpstr>
      <vt:lpstr>More useful apps &amp; extensions (b)</vt:lpstr>
      <vt:lpstr>More useful apps &amp; extensions (b)</vt:lpstr>
      <vt:lpstr>Slide 22</vt:lpstr>
      <vt:lpstr>Slide 23</vt:lpstr>
      <vt:lpstr>Final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</dc:creator>
  <cp:lastModifiedBy>Eliezer Mandalman</cp:lastModifiedBy>
  <cp:revision>204</cp:revision>
  <dcterms:created xsi:type="dcterms:W3CDTF">2006-08-16T00:00:00Z</dcterms:created>
  <dcterms:modified xsi:type="dcterms:W3CDTF">2016-07-12T09:22:31Z</dcterms:modified>
</cp:coreProperties>
</file>