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3"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63" y="-9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9BCF8E-11B8-42A8-92C5-A7AF4320748F}" type="datetimeFigureOut">
              <a:rPr lang="en-US" smtClean="0"/>
              <a:pPr/>
              <a:t>7/21/2014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3F7ADA-1017-4DB8-9894-9829E09AD8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3F7ADA-1017-4DB8-9894-9829E09AD8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3F7ADA-1017-4DB8-9894-9829E09AD8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3F7ADA-1017-4DB8-9894-9829E09AD8F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3F7ADA-1017-4DB8-9894-9829E09AD8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3F7ADA-1017-4DB8-9894-9829E09AD8F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3F7ADA-1017-4DB8-9894-9829E09AD8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3F7ADA-1017-4DB8-9894-9829E09AD8F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9BCF8E-11B8-42A8-92C5-A7AF4320748F}" type="datetimeFigureOut">
              <a:rPr lang="en-US" smtClean="0"/>
              <a:pPr/>
              <a:t>7/21/2014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3F7ADA-1017-4DB8-9894-9829E09AD8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9BCF8E-11B8-42A8-92C5-A7AF4320748F}" type="datetimeFigureOut">
              <a:rPr lang="en-US" smtClean="0"/>
              <a:pPr/>
              <a:t>7/21/2014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3F7ADA-1017-4DB8-9894-9829E09AD8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9BCF8E-11B8-42A8-92C5-A7AF4320748F}" type="datetimeFigureOut">
              <a:rPr lang="en-US" smtClean="0"/>
              <a:pPr/>
              <a:t>7/21/2014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3F7ADA-1017-4DB8-9894-9829E09AD8F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9BCF8E-11B8-42A8-92C5-A7AF4320748F}" type="datetimeFigureOut">
              <a:rPr lang="en-US" smtClean="0"/>
              <a:pPr/>
              <a:t>7/21/2014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3F7ADA-1017-4DB8-9894-9829E09AD8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ren@guth.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youtu.be/03iwAY4KlI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euuCiSY0qY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2LOe65NVjzk"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1nD8juVUh00"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ZzUm0wqhE7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onderingminstrels.blogspot.co.il/1999/04/road-not-taken-robert-frost.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j4U-rUJsa44"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ameYfuCNEN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143962"/>
          </a:xfrm>
        </p:spPr>
        <p:txBody>
          <a:bodyPr/>
          <a:lstStyle/>
          <a:p>
            <a:pPr algn="ctr"/>
            <a:r>
              <a:rPr lang="en-US" dirty="0" smtClean="0"/>
              <a:t>Movies, Mime, Music</a:t>
            </a:r>
            <a:endParaRPr lang="en-US" dirty="0"/>
          </a:p>
        </p:txBody>
      </p:sp>
      <p:sp>
        <p:nvSpPr>
          <p:cNvPr id="3" name="Subtitle 2"/>
          <p:cNvSpPr>
            <a:spLocks noGrp="1"/>
          </p:cNvSpPr>
          <p:nvPr>
            <p:ph type="subTitle" idx="1"/>
          </p:nvPr>
        </p:nvSpPr>
        <p:spPr>
          <a:xfrm>
            <a:off x="762000" y="1981200"/>
            <a:ext cx="7772400" cy="1199704"/>
          </a:xfrm>
        </p:spPr>
        <p:txBody>
          <a:bodyPr>
            <a:normAutofit fontScale="92500" lnSpcReduction="10000"/>
          </a:bodyPr>
          <a:lstStyle/>
          <a:p>
            <a:pPr algn="ctr"/>
            <a:r>
              <a:rPr lang="en-US" dirty="0" smtClean="0"/>
              <a:t>And making connections with Bridging Literature Task, Pre-reading and Post-reading activities</a:t>
            </a:r>
          </a:p>
          <a:p>
            <a:pPr algn="ctr"/>
            <a:r>
              <a:rPr lang="en-US" dirty="0" smtClean="0"/>
              <a:t>ETAI Conference July 9, 2014</a:t>
            </a:r>
            <a:endParaRPr lang="en-US" dirty="0"/>
          </a:p>
        </p:txBody>
      </p:sp>
      <p:sp>
        <p:nvSpPr>
          <p:cNvPr id="4" name="TextBox 3"/>
          <p:cNvSpPr txBox="1"/>
          <p:nvPr/>
        </p:nvSpPr>
        <p:spPr>
          <a:xfrm>
            <a:off x="1371600" y="3276600"/>
            <a:ext cx="6172200" cy="1231106"/>
          </a:xfrm>
          <a:prstGeom prst="rect">
            <a:avLst/>
          </a:prstGeom>
          <a:noFill/>
        </p:spPr>
        <p:txBody>
          <a:bodyPr wrap="square" rtlCol="0">
            <a:spAutoFit/>
          </a:bodyPr>
          <a:lstStyle/>
          <a:p>
            <a:pPr algn="ctr"/>
            <a:r>
              <a:rPr lang="en-US" sz="2800" dirty="0" smtClean="0"/>
              <a:t>Karen Guth</a:t>
            </a:r>
          </a:p>
          <a:p>
            <a:pPr algn="ctr"/>
            <a:r>
              <a:rPr lang="en-US" sz="2800" dirty="0" smtClean="0">
                <a:hlinkClick r:id="rId2"/>
              </a:rPr>
              <a:t>karen@guth.us</a:t>
            </a:r>
            <a:endParaRPr lang="en-US" sz="2800" dirty="0" smtClean="0"/>
          </a:p>
          <a:p>
            <a:r>
              <a:rPr lang="en-US" dirty="0"/>
              <a:t>http://englishteachingwithcreativity.wordpress.com/</a:t>
            </a:r>
          </a:p>
        </p:txBody>
      </p:sp>
    </p:spTree>
    <p:extLst>
      <p:ext uri="{BB962C8B-B14F-4D97-AF65-F5344CB8AC3E}">
        <p14:creationId xmlns:p14="http://schemas.microsoft.com/office/powerpoint/2010/main" xmlns="" val="521389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163782"/>
            <a:ext cx="7086600" cy="2246769"/>
          </a:xfrm>
          <a:prstGeom prst="rect">
            <a:avLst/>
          </a:prstGeom>
          <a:noFill/>
        </p:spPr>
        <p:txBody>
          <a:bodyPr wrap="square" rtlCol="0">
            <a:spAutoFit/>
          </a:bodyPr>
          <a:lstStyle/>
          <a:p>
            <a:pPr lvl="0" algn="ctr"/>
            <a:r>
              <a:rPr lang="en-US" sz="2800" b="1" dirty="0"/>
              <a:t>Pre-reading</a:t>
            </a:r>
            <a:r>
              <a:rPr lang="en-US" sz="2800" dirty="0"/>
              <a:t>  “The Split Cherry Tree” – Appalachian English</a:t>
            </a:r>
          </a:p>
          <a:p>
            <a:pPr algn="ctr"/>
            <a:endParaRPr lang="en-US" sz="2800" dirty="0" smtClean="0"/>
          </a:p>
          <a:p>
            <a:pPr algn="ctr"/>
            <a:endParaRPr lang="en-US" sz="2800" dirty="0"/>
          </a:p>
          <a:p>
            <a:pPr algn="ctr"/>
            <a:r>
              <a:rPr lang="en-US" sz="2800" dirty="0" smtClean="0">
                <a:hlinkClick r:id="rId2"/>
              </a:rPr>
              <a:t>Start</a:t>
            </a:r>
            <a:endParaRPr lang="en-US" sz="2800" dirty="0"/>
          </a:p>
        </p:txBody>
      </p:sp>
    </p:spTree>
    <p:extLst>
      <p:ext uri="{BB962C8B-B14F-4D97-AF65-F5344CB8AC3E}">
        <p14:creationId xmlns:p14="http://schemas.microsoft.com/office/powerpoint/2010/main" xmlns="" val="4181790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295400"/>
            <a:ext cx="6934200" cy="4893647"/>
          </a:xfrm>
          <a:prstGeom prst="rect">
            <a:avLst/>
          </a:prstGeom>
          <a:noFill/>
        </p:spPr>
        <p:txBody>
          <a:bodyPr wrap="square" rtlCol="0">
            <a:spAutoFit/>
          </a:bodyPr>
          <a:lstStyle/>
          <a:p>
            <a:pPr lvl="0"/>
            <a:r>
              <a:rPr lang="en-US" sz="2400" b="1" dirty="0"/>
              <a:t>Post- reading</a:t>
            </a:r>
            <a:r>
              <a:rPr lang="en-US" sz="2400" dirty="0"/>
              <a:t>- “Richard Cory” – Simon and Garfunkel – </a:t>
            </a:r>
            <a:endParaRPr lang="en-US" sz="2400" dirty="0" smtClean="0"/>
          </a:p>
          <a:p>
            <a:pPr lvl="0"/>
            <a:endParaRPr lang="en-US" sz="2400" dirty="0"/>
          </a:p>
          <a:p>
            <a:pPr lvl="0"/>
            <a:r>
              <a:rPr lang="en-US" sz="2400" dirty="0" smtClean="0"/>
              <a:t>How </a:t>
            </a:r>
            <a:r>
              <a:rPr lang="en-US" sz="2400" dirty="0"/>
              <a:t>is their song connected to the poem (also a good compare and contrast HOTS question)?  What did Simon and Garfunkel change in their song from what is written in the poem and why do you think they made those changes (also a good HOTS uncovering motives question</a:t>
            </a:r>
            <a:r>
              <a:rPr lang="en-US" sz="2400" dirty="0" smtClean="0"/>
              <a:t>)?</a:t>
            </a:r>
          </a:p>
          <a:p>
            <a:pPr lvl="0"/>
            <a:endParaRPr lang="en-US" sz="2400" dirty="0"/>
          </a:p>
          <a:p>
            <a:pPr lvl="0"/>
            <a:r>
              <a:rPr lang="en-US" sz="2400" dirty="0" smtClean="0">
                <a:hlinkClick r:id="rId2"/>
              </a:rPr>
              <a:t>Start</a:t>
            </a:r>
            <a:endParaRPr lang="en-US" sz="2400" dirty="0"/>
          </a:p>
          <a:p>
            <a:endParaRPr lang="en-US" sz="2400" dirty="0"/>
          </a:p>
        </p:txBody>
      </p:sp>
    </p:spTree>
    <p:extLst>
      <p:ext uri="{BB962C8B-B14F-4D97-AF65-F5344CB8AC3E}">
        <p14:creationId xmlns:p14="http://schemas.microsoft.com/office/powerpoint/2010/main" xmlns="" val="341528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848600" cy="6001643"/>
          </a:xfrm>
          <a:prstGeom prst="rect">
            <a:avLst/>
          </a:prstGeom>
          <a:noFill/>
        </p:spPr>
        <p:txBody>
          <a:bodyPr wrap="square" rtlCol="0">
            <a:spAutoFit/>
          </a:bodyPr>
          <a:lstStyle/>
          <a:p>
            <a:pPr lvl="0"/>
            <a:r>
              <a:rPr lang="en-US" sz="2400" dirty="0"/>
              <a:t>Making Connections in a </a:t>
            </a:r>
            <a:r>
              <a:rPr lang="en-US" sz="2400" b="1" dirty="0"/>
              <a:t>Post-reading</a:t>
            </a:r>
            <a:r>
              <a:rPr lang="en-US" sz="2400" dirty="0"/>
              <a:t> exercise- the meaning of our senses-  Marcel Marceau Mime and </a:t>
            </a:r>
            <a:r>
              <a:rPr lang="en-US" sz="2400" i="1" dirty="0"/>
              <a:t>The Miracle Worker</a:t>
            </a:r>
            <a:r>
              <a:rPr lang="en-US" sz="2400" dirty="0"/>
              <a:t> (show YouTube)</a:t>
            </a:r>
          </a:p>
          <a:p>
            <a:pPr lvl="0"/>
            <a:endParaRPr lang="en-US" sz="2400" dirty="0" smtClean="0"/>
          </a:p>
          <a:p>
            <a:pPr lvl="0"/>
            <a:r>
              <a:rPr lang="en-US" sz="2400" dirty="0" smtClean="0">
                <a:hlinkClick r:id="rId2"/>
              </a:rPr>
              <a:t>Start</a:t>
            </a:r>
            <a:endParaRPr lang="en-US" sz="2400" dirty="0" smtClean="0"/>
          </a:p>
          <a:p>
            <a:pPr lvl="0"/>
            <a:endParaRPr lang="en-US" sz="2400" dirty="0"/>
          </a:p>
          <a:p>
            <a:pPr lvl="0"/>
            <a:r>
              <a:rPr lang="en-US" sz="2400" dirty="0" smtClean="0"/>
              <a:t>Marcel </a:t>
            </a:r>
            <a:r>
              <a:rPr lang="en-US" sz="2400" dirty="0"/>
              <a:t>Marceau called mime the art of “making the invisible visible”; whereas, Helen Keller stated, “everything has its wonders, even darkness and silence… ”.  She also said, “It is not the senses I have but what I do with them (that) is my kingdom”.</a:t>
            </a:r>
          </a:p>
          <a:p>
            <a:pPr lvl="0"/>
            <a:r>
              <a:rPr lang="en-US" sz="2400" dirty="0"/>
              <a:t>What do these two people have in common and what message have they brought to Mankind</a:t>
            </a:r>
            <a:r>
              <a:rPr lang="en-US" sz="2400" dirty="0" smtClean="0"/>
              <a:t>?</a:t>
            </a:r>
          </a:p>
          <a:p>
            <a:pPr lvl="0"/>
            <a:endParaRPr lang="en-US" sz="2400" dirty="0"/>
          </a:p>
          <a:p>
            <a:endParaRPr lang="en-US" sz="2400" dirty="0"/>
          </a:p>
        </p:txBody>
      </p:sp>
    </p:spTree>
    <p:extLst>
      <p:ext uri="{BB962C8B-B14F-4D97-AF65-F5344CB8AC3E}">
        <p14:creationId xmlns:p14="http://schemas.microsoft.com/office/powerpoint/2010/main" xmlns="" val="2039122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077200" cy="4524315"/>
          </a:xfrm>
          <a:prstGeom prst="rect">
            <a:avLst/>
          </a:prstGeom>
          <a:noFill/>
        </p:spPr>
        <p:txBody>
          <a:bodyPr wrap="square" rtlCol="0">
            <a:spAutoFit/>
          </a:bodyPr>
          <a:lstStyle/>
          <a:p>
            <a:pPr lvl="0" fontAlgn="base"/>
            <a:r>
              <a:rPr lang="en-US" sz="2400" dirty="0"/>
              <a:t>Possible answer for Post-reading on “The Miracle Worker</a:t>
            </a:r>
            <a:r>
              <a:rPr lang="en-US" sz="2400" dirty="0" smtClean="0"/>
              <a:t>”:</a:t>
            </a:r>
          </a:p>
          <a:p>
            <a:pPr lvl="0" fontAlgn="base"/>
            <a:endParaRPr lang="en-US" sz="2400" dirty="0"/>
          </a:p>
          <a:p>
            <a:r>
              <a:rPr lang="en-US" sz="2400" dirty="0"/>
              <a:t>Mime is without speech- Helen Keller lacked the sense of sight and hearing and yet, these two people, Helen Keller and Marcel Marceau, created “wonders even in darkness and silence”.  Our senses are all a gift and yet, one can experience the wonders of the world, contribute to the betterment of mankind and as H.K. said, “it is not the senses I have but what I do with them (that) is my kingdom”.</a:t>
            </a:r>
          </a:p>
          <a:p>
            <a:endParaRPr lang="en-US" sz="2400" dirty="0"/>
          </a:p>
        </p:txBody>
      </p:sp>
    </p:spTree>
    <p:extLst>
      <p:ext uri="{BB962C8B-B14F-4D97-AF65-F5344CB8AC3E}">
        <p14:creationId xmlns:p14="http://schemas.microsoft.com/office/powerpoint/2010/main" xmlns="" val="3171286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848600" cy="4401205"/>
          </a:xfrm>
          <a:prstGeom prst="rect">
            <a:avLst/>
          </a:prstGeom>
          <a:noFill/>
        </p:spPr>
        <p:txBody>
          <a:bodyPr wrap="square" rtlCol="0">
            <a:spAutoFit/>
          </a:bodyPr>
          <a:lstStyle/>
          <a:p>
            <a:r>
              <a:rPr lang="en-US" sz="2000" b="1" dirty="0"/>
              <a:t>Post-reading, </a:t>
            </a:r>
            <a:r>
              <a:rPr lang="en-US" sz="2000" dirty="0"/>
              <a:t>“A Summer’s Reading” Orit </a:t>
            </a:r>
            <a:r>
              <a:rPr lang="en-US" sz="2000" dirty="0" err="1"/>
              <a:t>Keren</a:t>
            </a:r>
            <a:r>
              <a:rPr lang="en-US" sz="2000" dirty="0"/>
              <a:t> You Tube – making connections to the story and real pictures- </a:t>
            </a:r>
          </a:p>
          <a:p>
            <a:endParaRPr lang="en-US" sz="2000" dirty="0" smtClean="0"/>
          </a:p>
          <a:p>
            <a:r>
              <a:rPr lang="en-US" sz="2000" dirty="0" smtClean="0">
                <a:hlinkClick r:id="rId2"/>
              </a:rPr>
              <a:t>Start</a:t>
            </a:r>
            <a:endParaRPr lang="en-US" sz="2000" dirty="0" smtClean="0"/>
          </a:p>
          <a:p>
            <a:r>
              <a:rPr lang="en-US" sz="2000" dirty="0" smtClean="0"/>
              <a:t> </a:t>
            </a:r>
            <a:endParaRPr lang="en-US" sz="2000" dirty="0"/>
          </a:p>
          <a:p>
            <a:pPr lvl="0"/>
            <a:r>
              <a:rPr lang="en-US" sz="2000" dirty="0"/>
              <a:t>Describe Mr. </a:t>
            </a:r>
            <a:r>
              <a:rPr lang="en-US" sz="2000" dirty="0" err="1"/>
              <a:t>Cattanzara’s</a:t>
            </a:r>
            <a:r>
              <a:rPr lang="en-US" sz="2000" dirty="0"/>
              <a:t> day working in the IRT station and explain why he said to George, “Don’t do what I did”.  </a:t>
            </a:r>
          </a:p>
          <a:p>
            <a:pPr lvl="0"/>
            <a:endParaRPr lang="en-US" sz="2000" dirty="0" smtClean="0"/>
          </a:p>
          <a:p>
            <a:pPr lvl="0"/>
            <a:r>
              <a:rPr lang="en-US" sz="2000" dirty="0" smtClean="0"/>
              <a:t>Write </a:t>
            </a:r>
            <a:r>
              <a:rPr lang="en-US" sz="2000" dirty="0"/>
              <a:t>a thank you letter from George to Mr. C ten years after the story took place in which he describes his life and how his dreams have come true (use information from the You Tube which shows his “old” neighborhood compared to his “new” neighborhood).</a:t>
            </a:r>
          </a:p>
          <a:p>
            <a:endParaRPr lang="en-US" sz="2000" dirty="0"/>
          </a:p>
        </p:txBody>
      </p:sp>
    </p:spTree>
    <p:extLst>
      <p:ext uri="{BB962C8B-B14F-4D97-AF65-F5344CB8AC3E}">
        <p14:creationId xmlns:p14="http://schemas.microsoft.com/office/powerpoint/2010/main" xmlns="" val="3106330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7848600" cy="5262979"/>
          </a:xfrm>
          <a:prstGeom prst="rect">
            <a:avLst/>
          </a:prstGeom>
          <a:noFill/>
        </p:spPr>
        <p:txBody>
          <a:bodyPr wrap="square" rtlCol="0">
            <a:spAutoFit/>
          </a:bodyPr>
          <a:lstStyle/>
          <a:p>
            <a:pPr lvl="0"/>
            <a:r>
              <a:rPr lang="en-US" sz="2400" b="1" dirty="0"/>
              <a:t>Possible Answers for Two Bridging questions on, “The Road Not Taken”</a:t>
            </a:r>
            <a:endParaRPr lang="en-US" sz="2400" dirty="0"/>
          </a:p>
          <a:p>
            <a:pPr fontAlgn="base"/>
            <a:endParaRPr lang="en-US" sz="2400" dirty="0" smtClean="0"/>
          </a:p>
          <a:p>
            <a:pPr fontAlgn="base"/>
            <a:endParaRPr lang="en-US" sz="2400" dirty="0"/>
          </a:p>
          <a:p>
            <a:pPr fontAlgn="base"/>
            <a:r>
              <a:rPr lang="en-US" sz="2400" dirty="0" smtClean="0"/>
              <a:t>At </a:t>
            </a:r>
            <a:r>
              <a:rPr lang="en-US" sz="2400" dirty="0"/>
              <a:t>almost 40 years old Robert Frost had not published a single book of poems. He was very discouraged by this. In 1911 he received ownership of a family farm and he and his wife made a momentous decision; to sell this farm and start a new life in London where Frost hoped to be able to publish more of his poetry. He later became the most widely admired and highly honored American poet of the 20th century.</a:t>
            </a:r>
          </a:p>
          <a:p>
            <a:endParaRPr lang="en-US" sz="2400" dirty="0"/>
          </a:p>
        </p:txBody>
      </p:sp>
    </p:spTree>
    <p:extLst>
      <p:ext uri="{BB962C8B-B14F-4D97-AF65-F5344CB8AC3E}">
        <p14:creationId xmlns:p14="http://schemas.microsoft.com/office/powerpoint/2010/main" xmlns="" val="2408006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01000" cy="5632311"/>
          </a:xfrm>
          <a:prstGeom prst="rect">
            <a:avLst/>
          </a:prstGeom>
          <a:noFill/>
        </p:spPr>
        <p:txBody>
          <a:bodyPr wrap="square" rtlCol="0">
            <a:spAutoFit/>
          </a:bodyPr>
          <a:lstStyle/>
          <a:p>
            <a:pPr fontAlgn="base"/>
            <a:r>
              <a:rPr lang="en-US" sz="2000" dirty="0"/>
              <a:t>One possible answer</a:t>
            </a:r>
            <a:r>
              <a:rPr lang="en-US" sz="2000" dirty="0" smtClean="0"/>
              <a:t>:</a:t>
            </a:r>
          </a:p>
          <a:p>
            <a:pPr fontAlgn="base"/>
            <a:endParaRPr lang="en-US" sz="2000" dirty="0"/>
          </a:p>
          <a:p>
            <a:pPr fontAlgn="base"/>
            <a:r>
              <a:rPr lang="en-US" sz="2000" dirty="0"/>
              <a:t>The new information in the bridging question explains how Robert Frost, who wanted to be a published poet, was not finding someone to publish his work. In 1911 he was at a crossroads when he received ownership of the family farm and decided to sell it, move and start a new life in London. As a result of that decision, he began publishing his poetry and became famous</a:t>
            </a:r>
            <a:r>
              <a:rPr lang="en-US" sz="2000" dirty="0" smtClean="0"/>
              <a:t>.</a:t>
            </a:r>
          </a:p>
          <a:p>
            <a:pPr fontAlgn="base"/>
            <a:endParaRPr lang="en-US" sz="2000" dirty="0"/>
          </a:p>
          <a:p>
            <a:pPr fontAlgn="base"/>
            <a:r>
              <a:rPr lang="en-US" sz="2000" dirty="0"/>
              <a:t>This connects to the poem, “The Road Not Taken” because in the poem we read how the author is at a crossroads, trying to decide if he should take the path most people take or “the one less traveled by”. He chooses the one less traveled and says “that has made all the difference”. This is just like Frost’s decision to move to London to publish his poems rather than stay on his family farm to be a farmer all of his life.</a:t>
            </a:r>
          </a:p>
          <a:p>
            <a:endParaRPr lang="en-US" sz="2000" dirty="0"/>
          </a:p>
        </p:txBody>
      </p:sp>
    </p:spTree>
    <p:extLst>
      <p:ext uri="{BB962C8B-B14F-4D97-AF65-F5344CB8AC3E}">
        <p14:creationId xmlns:p14="http://schemas.microsoft.com/office/powerpoint/2010/main" xmlns="" val="4121665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924800" cy="5940088"/>
          </a:xfrm>
          <a:prstGeom prst="rect">
            <a:avLst/>
          </a:prstGeom>
          <a:noFill/>
        </p:spPr>
        <p:txBody>
          <a:bodyPr wrap="square" rtlCol="0">
            <a:spAutoFit/>
          </a:bodyPr>
          <a:lstStyle/>
          <a:p>
            <a:pPr fontAlgn="base"/>
            <a:r>
              <a:rPr lang="en-US" sz="2000" dirty="0"/>
              <a:t>Bridging question </a:t>
            </a:r>
            <a:r>
              <a:rPr lang="en-US" sz="2000" dirty="0" smtClean="0"/>
              <a:t>2:</a:t>
            </a:r>
          </a:p>
          <a:p>
            <a:pPr fontAlgn="base"/>
            <a:endParaRPr lang="en-US" sz="2000" dirty="0"/>
          </a:p>
          <a:p>
            <a:pPr fontAlgn="base"/>
            <a:r>
              <a:rPr lang="en-US" sz="2000" dirty="0"/>
              <a:t>“Poetry is when an emotion has found its thought and the thought has found words” Robert Frost</a:t>
            </a:r>
          </a:p>
          <a:p>
            <a:pPr fontAlgn="base"/>
            <a:endParaRPr lang="en-US" sz="2000" dirty="0" smtClean="0"/>
          </a:p>
          <a:p>
            <a:pPr fontAlgn="base"/>
            <a:r>
              <a:rPr lang="en-US" sz="2000" dirty="0" smtClean="0"/>
              <a:t>How </a:t>
            </a:r>
            <a:r>
              <a:rPr lang="en-US" sz="2000" dirty="0"/>
              <a:t>does this information connect to the poem?</a:t>
            </a:r>
          </a:p>
          <a:p>
            <a:pPr fontAlgn="base"/>
            <a:endParaRPr lang="en-US" sz="2000" dirty="0" smtClean="0"/>
          </a:p>
          <a:p>
            <a:pPr fontAlgn="base"/>
            <a:r>
              <a:rPr lang="en-US" sz="2000" dirty="0" smtClean="0"/>
              <a:t>The </a:t>
            </a:r>
            <a:r>
              <a:rPr lang="en-US" sz="2000" dirty="0"/>
              <a:t>quotation says that a poem is created when an emotion becomes a thought and the thought then is expressed in words. This connects to the poem, “The Road Not Taken” because we see that the author feels the emotion of having to make a choice between two paths, both of which seem pleasant or similar. That debate inside of him becomes the words of his poem. For example, when he says, both looked “fair” but he chose the one that was, “grassy and wanted wear”. He further expresses in his poem that he chose “the one less traveled by” and that made all of the difference for him in his life.</a:t>
            </a:r>
          </a:p>
          <a:p>
            <a:endParaRPr lang="en-US" sz="2000" dirty="0"/>
          </a:p>
        </p:txBody>
      </p:sp>
    </p:spTree>
    <p:extLst>
      <p:ext uri="{BB962C8B-B14F-4D97-AF65-F5344CB8AC3E}">
        <p14:creationId xmlns:p14="http://schemas.microsoft.com/office/powerpoint/2010/main" xmlns="" val="1684297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001000" cy="5293757"/>
          </a:xfrm>
          <a:prstGeom prst="rect">
            <a:avLst/>
          </a:prstGeom>
          <a:noFill/>
        </p:spPr>
        <p:txBody>
          <a:bodyPr wrap="square" rtlCol="0">
            <a:spAutoFit/>
          </a:bodyPr>
          <a:lstStyle/>
          <a:p>
            <a:r>
              <a:rPr lang="en-US" sz="3200" dirty="0" smtClean="0"/>
              <a:t>Remember – The most important connection is the one we make with our students. </a:t>
            </a:r>
          </a:p>
          <a:p>
            <a:endParaRPr lang="en-US" sz="3200" dirty="0"/>
          </a:p>
          <a:p>
            <a:r>
              <a:rPr lang="en-US" sz="3200" dirty="0" smtClean="0"/>
              <a:t>We do that with:</a:t>
            </a:r>
          </a:p>
          <a:p>
            <a:pPr marL="285750" indent="-285750">
              <a:buFont typeface="Arial" panose="020B0604020202020204" pitchFamily="34" charset="0"/>
              <a:buChar char="•"/>
            </a:pPr>
            <a:r>
              <a:rPr lang="en-US" sz="3200" dirty="0" smtClean="0"/>
              <a:t>Our passion for learning</a:t>
            </a:r>
          </a:p>
          <a:p>
            <a:pPr marL="285750" indent="-285750">
              <a:buFont typeface="Arial" panose="020B0604020202020204" pitchFamily="34" charset="0"/>
              <a:buChar char="•"/>
            </a:pPr>
            <a:r>
              <a:rPr lang="en-US" sz="3200" dirty="0" smtClean="0"/>
              <a:t>Our love and caring for our students</a:t>
            </a:r>
          </a:p>
          <a:p>
            <a:pPr marL="285750" indent="-285750">
              <a:buFont typeface="Arial" panose="020B0604020202020204" pitchFamily="34" charset="0"/>
              <a:buChar char="•"/>
            </a:pPr>
            <a:r>
              <a:rPr lang="en-US" sz="3200" dirty="0" smtClean="0"/>
              <a:t>Our creativity in the classroom</a:t>
            </a:r>
          </a:p>
          <a:p>
            <a:pPr marL="285750" indent="-285750">
              <a:buFont typeface="Arial" panose="020B0604020202020204" pitchFamily="34" charset="0"/>
              <a:buChar char="•"/>
            </a:pPr>
            <a:r>
              <a:rPr lang="en-US" sz="3200" dirty="0" smtClean="0"/>
              <a:t>Including movies, mime, music, and more</a:t>
            </a:r>
          </a:p>
          <a:p>
            <a:endParaRPr lang="en-US" dirty="0"/>
          </a:p>
        </p:txBody>
      </p:sp>
    </p:spTree>
    <p:extLst>
      <p:ext uri="{BB962C8B-B14F-4D97-AF65-F5344CB8AC3E}">
        <p14:creationId xmlns:p14="http://schemas.microsoft.com/office/powerpoint/2010/main" xmlns="" val="2250603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dirty="0"/>
              <a:t>TWO roads diverged in a yellow wood,</a:t>
            </a:r>
          </a:p>
          <a:p>
            <a:r>
              <a:rPr lang="en-US" dirty="0"/>
              <a:t>And sorry I could not travel both</a:t>
            </a:r>
          </a:p>
          <a:p>
            <a:r>
              <a:rPr lang="en-US" dirty="0"/>
              <a:t>And be one traveler, long I stood</a:t>
            </a:r>
          </a:p>
          <a:p>
            <a:r>
              <a:rPr lang="en-US" dirty="0"/>
              <a:t>And looked down one as far as I could</a:t>
            </a:r>
          </a:p>
          <a:p>
            <a:r>
              <a:rPr lang="en-US" dirty="0"/>
              <a:t>To where it bent in the undergrowth;</a:t>
            </a:r>
          </a:p>
          <a:p>
            <a:r>
              <a:rPr lang="en-US" dirty="0"/>
              <a:t> </a:t>
            </a:r>
          </a:p>
          <a:p>
            <a:r>
              <a:rPr lang="en-US" dirty="0"/>
              <a:t>Then took the other, as just as fair,</a:t>
            </a:r>
          </a:p>
          <a:p>
            <a:r>
              <a:rPr lang="en-US" dirty="0"/>
              <a:t>And having perhaps the better claim,</a:t>
            </a:r>
          </a:p>
          <a:p>
            <a:r>
              <a:rPr lang="en-US" dirty="0"/>
              <a:t>Because it was grassy and wanted wear;</a:t>
            </a:r>
          </a:p>
          <a:p>
            <a:r>
              <a:rPr lang="en-US" dirty="0"/>
              <a:t>Though as for that the passing there</a:t>
            </a:r>
          </a:p>
          <a:p>
            <a:r>
              <a:rPr lang="en-US" dirty="0"/>
              <a:t>Had worn them really about the same,</a:t>
            </a:r>
          </a:p>
          <a:p>
            <a:r>
              <a:rPr lang="en-US" dirty="0"/>
              <a:t> </a:t>
            </a:r>
          </a:p>
          <a:p>
            <a:r>
              <a:rPr lang="en-US" dirty="0"/>
              <a:t>And both that morning equally lay</a:t>
            </a:r>
          </a:p>
          <a:p>
            <a:r>
              <a:rPr lang="en-US" dirty="0"/>
              <a:t>In leaves no step had trodden black.</a:t>
            </a:r>
          </a:p>
          <a:p>
            <a:r>
              <a:rPr lang="en-US" dirty="0"/>
              <a:t>Oh, I kept the first for another day!</a:t>
            </a:r>
          </a:p>
          <a:p>
            <a:r>
              <a:rPr lang="en-US" dirty="0"/>
              <a:t>Yet knowing how way leads on to way,</a:t>
            </a:r>
          </a:p>
          <a:p>
            <a:r>
              <a:rPr lang="en-US" dirty="0"/>
              <a:t>I doubted if I should ever come back.</a:t>
            </a:r>
          </a:p>
          <a:p>
            <a:r>
              <a:rPr lang="en-US" dirty="0"/>
              <a:t> </a:t>
            </a:r>
          </a:p>
          <a:p>
            <a:r>
              <a:rPr lang="en-US" dirty="0"/>
              <a:t>I shall be telling this with a sigh</a:t>
            </a:r>
          </a:p>
          <a:p>
            <a:r>
              <a:rPr lang="en-US" dirty="0"/>
              <a:t>Somewhere ages and ages hence:</a:t>
            </a:r>
          </a:p>
          <a:p>
            <a:r>
              <a:rPr lang="en-US" dirty="0"/>
              <a:t>Two roads diverged in a wood, and I—</a:t>
            </a:r>
          </a:p>
          <a:p>
            <a:r>
              <a:rPr lang="en-US" dirty="0"/>
              <a:t>I took the one less traveled by,</a:t>
            </a:r>
          </a:p>
          <a:p>
            <a:r>
              <a:rPr lang="en-US" dirty="0"/>
              <a:t>And that has made all the difference.</a:t>
            </a:r>
          </a:p>
          <a:p>
            <a:endParaRPr lang="en-US" dirty="0"/>
          </a:p>
        </p:txBody>
      </p:sp>
      <p:sp>
        <p:nvSpPr>
          <p:cNvPr id="3" name="Title 2"/>
          <p:cNvSpPr>
            <a:spLocks noGrp="1"/>
          </p:cNvSpPr>
          <p:nvPr>
            <p:ph type="title"/>
          </p:nvPr>
        </p:nvSpPr>
        <p:spPr/>
        <p:txBody>
          <a:bodyPr>
            <a:normAutofit fontScale="90000"/>
          </a:bodyPr>
          <a:lstStyle/>
          <a:p>
            <a:r>
              <a:rPr lang="en-US" dirty="0"/>
              <a:t>The Road Not Taken</a:t>
            </a:r>
            <a:br>
              <a:rPr lang="en-US" dirty="0"/>
            </a:br>
            <a:r>
              <a:rPr lang="en-US" dirty="0"/>
              <a:t>By Robert </a:t>
            </a:r>
            <a:r>
              <a:rPr lang="en-US" dirty="0" smtClean="0"/>
              <a:t>Frost</a:t>
            </a:r>
            <a:endParaRPr lang="en-US" dirty="0"/>
          </a:p>
        </p:txBody>
      </p:sp>
    </p:spTree>
    <p:extLst>
      <p:ext uri="{BB962C8B-B14F-4D97-AF65-F5344CB8AC3E}">
        <p14:creationId xmlns:p14="http://schemas.microsoft.com/office/powerpoint/2010/main" xmlns="" val="3902885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524000"/>
            <a:ext cx="6400800" cy="1661993"/>
          </a:xfrm>
          <a:prstGeom prst="rect">
            <a:avLst/>
          </a:prstGeom>
          <a:noFill/>
        </p:spPr>
        <p:txBody>
          <a:bodyPr wrap="square" rtlCol="0">
            <a:spAutoFit/>
          </a:bodyPr>
          <a:lstStyle/>
          <a:p>
            <a:pPr algn="ctr"/>
            <a:r>
              <a:rPr lang="en-US" sz="2800" dirty="0" smtClean="0"/>
              <a:t>The Road Not Taken – By Robert Frost</a:t>
            </a:r>
          </a:p>
          <a:p>
            <a:pPr algn="ctr"/>
            <a:r>
              <a:rPr lang="en-US" sz="2800" dirty="0" smtClean="0"/>
              <a:t>Narration by Alan Bates</a:t>
            </a:r>
          </a:p>
          <a:p>
            <a:r>
              <a:rPr lang="en-US" dirty="0" smtClean="0">
                <a:hlinkClick r:id="rId2"/>
              </a:rPr>
              <a:t>Start</a:t>
            </a:r>
            <a:endParaRPr lang="en-US" dirty="0"/>
          </a:p>
        </p:txBody>
      </p:sp>
    </p:spTree>
    <p:extLst>
      <p:ext uri="{BB962C8B-B14F-4D97-AF65-F5344CB8AC3E}">
        <p14:creationId xmlns:p14="http://schemas.microsoft.com/office/powerpoint/2010/main" xmlns="" val="503448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467600" cy="4801314"/>
          </a:xfrm>
          <a:prstGeom prst="rect">
            <a:avLst/>
          </a:prstGeom>
          <a:noFill/>
        </p:spPr>
        <p:txBody>
          <a:bodyPr wrap="square" rtlCol="0">
            <a:spAutoFit/>
          </a:bodyPr>
          <a:lstStyle/>
          <a:p>
            <a:pPr lvl="0" fontAlgn="base"/>
            <a:r>
              <a:rPr lang="en-US" sz="2400" dirty="0"/>
              <a:t>At almost 40 years old Robert Frost had not published a single book of poems. He was very discouraged by this. In 1911 he received ownership of a family farm and he and his wife made a momentous decision; to sell this farm and start a new life in London where Frost hoped to be able to publish more of his poetry. He later became the most widely admired and highly honored American poet of the 20</a:t>
            </a:r>
            <a:r>
              <a:rPr lang="en-US" sz="2400" baseline="30000" dirty="0"/>
              <a:t>th</a:t>
            </a:r>
            <a:r>
              <a:rPr lang="en-US" sz="2400" dirty="0"/>
              <a:t> century.</a:t>
            </a:r>
          </a:p>
          <a:p>
            <a:pPr fontAlgn="base"/>
            <a:r>
              <a:rPr lang="en-US" sz="2400" u="sng" dirty="0">
                <a:hlinkClick r:id="rId2"/>
              </a:rPr>
              <a:t>http://wonderingminstrels.blogspot.co.il/1999/04/road-not-taken-robert-frost.html</a:t>
            </a:r>
            <a:endParaRPr lang="en-US" sz="2400" dirty="0"/>
          </a:p>
          <a:p>
            <a:pPr fontAlgn="base"/>
            <a:r>
              <a:rPr lang="en-US" sz="2400" dirty="0"/>
              <a:t>How does this information connect to the poem?</a:t>
            </a:r>
          </a:p>
          <a:p>
            <a:endParaRPr lang="en-US" dirty="0"/>
          </a:p>
        </p:txBody>
      </p:sp>
    </p:spTree>
    <p:extLst>
      <p:ext uri="{BB962C8B-B14F-4D97-AF65-F5344CB8AC3E}">
        <p14:creationId xmlns:p14="http://schemas.microsoft.com/office/powerpoint/2010/main" xmlns="" val="3277286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90600"/>
            <a:ext cx="7162800" cy="3970318"/>
          </a:xfrm>
          <a:prstGeom prst="rect">
            <a:avLst/>
          </a:prstGeom>
          <a:noFill/>
        </p:spPr>
        <p:txBody>
          <a:bodyPr wrap="square" rtlCol="0">
            <a:spAutoFit/>
          </a:bodyPr>
          <a:lstStyle/>
          <a:p>
            <a:pPr lvl="0" fontAlgn="base"/>
            <a:r>
              <a:rPr lang="en-US" sz="2800" dirty="0"/>
              <a:t>“Poetry is when an emotion has found its thought and the thought has found words</a:t>
            </a:r>
            <a:r>
              <a:rPr lang="en-US" sz="2800" dirty="0" smtClean="0"/>
              <a:t>”. - Robert </a:t>
            </a:r>
            <a:r>
              <a:rPr lang="en-US" sz="2800" dirty="0"/>
              <a:t>Frost</a:t>
            </a:r>
          </a:p>
          <a:p>
            <a:pPr fontAlgn="base"/>
            <a:endParaRPr lang="en-US" sz="2800" dirty="0" smtClean="0"/>
          </a:p>
          <a:p>
            <a:pPr fontAlgn="base"/>
            <a:endParaRPr lang="en-US" sz="2800" dirty="0"/>
          </a:p>
          <a:p>
            <a:pPr fontAlgn="base"/>
            <a:endParaRPr lang="en-US" sz="2800" dirty="0" smtClean="0"/>
          </a:p>
          <a:p>
            <a:pPr fontAlgn="base"/>
            <a:r>
              <a:rPr lang="en-US" sz="2800" dirty="0" smtClean="0"/>
              <a:t>How </a:t>
            </a:r>
            <a:r>
              <a:rPr lang="en-US" sz="2800" dirty="0"/>
              <a:t>does this information connect to the poem?</a:t>
            </a:r>
          </a:p>
          <a:p>
            <a:endParaRPr lang="en-US" sz="2800" dirty="0"/>
          </a:p>
        </p:txBody>
      </p:sp>
    </p:spTree>
    <p:extLst>
      <p:ext uri="{BB962C8B-B14F-4D97-AF65-F5344CB8AC3E}">
        <p14:creationId xmlns:p14="http://schemas.microsoft.com/office/powerpoint/2010/main" xmlns="" val="3472177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066800"/>
            <a:ext cx="7467600" cy="4401205"/>
          </a:xfrm>
          <a:prstGeom prst="rect">
            <a:avLst/>
          </a:prstGeom>
          <a:noFill/>
        </p:spPr>
        <p:txBody>
          <a:bodyPr wrap="square" rtlCol="0">
            <a:spAutoFit/>
          </a:bodyPr>
          <a:lstStyle/>
          <a:p>
            <a:pPr lvl="0" fontAlgn="base"/>
            <a:r>
              <a:rPr lang="en-US" sz="2800" dirty="0"/>
              <a:t>“Never be bullied into silence. Never allow yourself to be made a victim. Accept no one’s definition of your life; define </a:t>
            </a:r>
            <a:r>
              <a:rPr lang="en-US" sz="2800" dirty="0" smtClean="0"/>
              <a:t>yourself” . - Robert </a:t>
            </a:r>
            <a:r>
              <a:rPr lang="en-US" sz="2800" dirty="0"/>
              <a:t>Frost</a:t>
            </a:r>
          </a:p>
          <a:p>
            <a:pPr fontAlgn="base"/>
            <a:endParaRPr lang="en-US" sz="2800" dirty="0" smtClean="0"/>
          </a:p>
          <a:p>
            <a:pPr fontAlgn="base"/>
            <a:endParaRPr lang="en-US" sz="2800" dirty="0"/>
          </a:p>
          <a:p>
            <a:pPr fontAlgn="base"/>
            <a:endParaRPr lang="en-US" sz="2800" dirty="0" smtClean="0"/>
          </a:p>
          <a:p>
            <a:pPr fontAlgn="base"/>
            <a:r>
              <a:rPr lang="en-US" sz="2800" dirty="0" smtClean="0"/>
              <a:t>How </a:t>
            </a:r>
            <a:r>
              <a:rPr lang="en-US" sz="2800" dirty="0"/>
              <a:t>does this information connect to the poem?</a:t>
            </a:r>
          </a:p>
          <a:p>
            <a:endParaRPr lang="en-US" sz="2800" dirty="0"/>
          </a:p>
        </p:txBody>
      </p:sp>
    </p:spTree>
    <p:extLst>
      <p:ext uri="{BB962C8B-B14F-4D97-AF65-F5344CB8AC3E}">
        <p14:creationId xmlns:p14="http://schemas.microsoft.com/office/powerpoint/2010/main" xmlns="" val="1256201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315200" cy="4370427"/>
          </a:xfrm>
          <a:prstGeom prst="rect">
            <a:avLst/>
          </a:prstGeom>
          <a:noFill/>
        </p:spPr>
        <p:txBody>
          <a:bodyPr wrap="square" rtlCol="0">
            <a:spAutoFit/>
          </a:bodyPr>
          <a:lstStyle/>
          <a:p>
            <a:pPr lvl="0"/>
            <a:r>
              <a:rPr lang="en-US" sz="2000" b="1" dirty="0"/>
              <a:t>Bridging with biographical information</a:t>
            </a:r>
            <a:r>
              <a:rPr lang="en-US" sz="2000" dirty="0"/>
              <a:t> of the author – Amy Tan “Rules of the Game”- The family moved nearly every year, living in Oakland, Fresno, Berkeley, and San Francisco before settling in Santa Clara, California. Although John and Daisy rarely socialized with their neighbors, Amy and her brothers ignored their parents' objections and tried hard to fit into American society. "They wanted us to have American circumstances and Chinese character," Tan said in an interview with Elaine Woo in the </a:t>
            </a:r>
            <a:r>
              <a:rPr lang="en-US" sz="2000" i="1" dirty="0"/>
              <a:t>Los Angeles Times </a:t>
            </a:r>
            <a:r>
              <a:rPr lang="en-US" sz="2000" dirty="0"/>
              <a:t>(March 12, 1989).</a:t>
            </a:r>
          </a:p>
          <a:p>
            <a:r>
              <a:rPr lang="en-US" sz="2000" dirty="0"/>
              <a:t> </a:t>
            </a:r>
          </a:p>
          <a:p>
            <a:r>
              <a:rPr lang="en-US" sz="2000" dirty="0"/>
              <a:t>How does this information connect to the story, “Rules of the Game” by Amy Tan?</a:t>
            </a:r>
          </a:p>
          <a:p>
            <a:endParaRPr lang="en-US" dirty="0"/>
          </a:p>
        </p:txBody>
      </p:sp>
    </p:spTree>
    <p:extLst>
      <p:ext uri="{BB962C8B-B14F-4D97-AF65-F5344CB8AC3E}">
        <p14:creationId xmlns:p14="http://schemas.microsoft.com/office/powerpoint/2010/main" xmlns="" val="317274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7543800" cy="2646878"/>
          </a:xfrm>
          <a:prstGeom prst="rect">
            <a:avLst/>
          </a:prstGeom>
          <a:noFill/>
        </p:spPr>
        <p:txBody>
          <a:bodyPr wrap="square" rtlCol="0">
            <a:spAutoFit/>
          </a:bodyPr>
          <a:lstStyle/>
          <a:p>
            <a:r>
              <a:rPr lang="en-US" sz="2800" b="1" dirty="0"/>
              <a:t>Bridging</a:t>
            </a:r>
            <a:r>
              <a:rPr lang="en-US" sz="2800" dirty="0"/>
              <a:t> interview with Ron Jones – </a:t>
            </a:r>
            <a:r>
              <a:rPr lang="en-US" sz="2800" b="1" dirty="0"/>
              <a:t>The Wave</a:t>
            </a:r>
            <a:r>
              <a:rPr lang="en-US" sz="2800" dirty="0"/>
              <a:t> Making Connections between something said in the interview and the story</a:t>
            </a:r>
            <a:r>
              <a:rPr lang="en-US" sz="2800" dirty="0" smtClean="0"/>
              <a:t>.</a:t>
            </a:r>
          </a:p>
          <a:p>
            <a:endParaRPr lang="en-US" dirty="0"/>
          </a:p>
          <a:p>
            <a:endParaRPr lang="en-US" dirty="0" smtClean="0"/>
          </a:p>
          <a:p>
            <a:r>
              <a:rPr lang="en-US" dirty="0" smtClean="0">
                <a:hlinkClick r:id="rId2"/>
              </a:rPr>
              <a:t>Start</a:t>
            </a:r>
            <a:endParaRPr lang="en-US" dirty="0"/>
          </a:p>
        </p:txBody>
      </p:sp>
    </p:spTree>
    <p:extLst>
      <p:ext uri="{BB962C8B-B14F-4D97-AF65-F5344CB8AC3E}">
        <p14:creationId xmlns:p14="http://schemas.microsoft.com/office/powerpoint/2010/main" xmlns="" val="1512166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295400"/>
            <a:ext cx="6781800" cy="2554545"/>
          </a:xfrm>
          <a:prstGeom prst="rect">
            <a:avLst/>
          </a:prstGeom>
          <a:noFill/>
        </p:spPr>
        <p:txBody>
          <a:bodyPr wrap="square" rtlCol="0">
            <a:spAutoFit/>
          </a:bodyPr>
          <a:lstStyle/>
          <a:p>
            <a:pPr algn="ctr"/>
            <a:r>
              <a:rPr lang="en-US" sz="3200" dirty="0" smtClean="0"/>
              <a:t>Pre-Reading – The Road Not Taken</a:t>
            </a:r>
          </a:p>
          <a:p>
            <a:pPr algn="ctr"/>
            <a:endParaRPr lang="en-US" sz="3200" dirty="0"/>
          </a:p>
          <a:p>
            <a:pPr algn="ctr"/>
            <a:r>
              <a:rPr lang="en-US" sz="3200" dirty="0" smtClean="0">
                <a:hlinkClick r:id="rId2"/>
              </a:rPr>
              <a:t>Music</a:t>
            </a:r>
            <a:endParaRPr lang="en-US" sz="3200" dirty="0" smtClean="0"/>
          </a:p>
          <a:p>
            <a:pPr algn="ctr"/>
            <a:endParaRPr lang="en-US" sz="3200" dirty="0"/>
          </a:p>
        </p:txBody>
      </p:sp>
    </p:spTree>
    <p:extLst>
      <p:ext uri="{BB962C8B-B14F-4D97-AF65-F5344CB8AC3E}">
        <p14:creationId xmlns:p14="http://schemas.microsoft.com/office/powerpoint/2010/main" xmlns="" val="1441234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1330</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Movies, Mime, Music</vt:lpstr>
      <vt:lpstr>The Road Not Taken By Robert Frost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Movies, Mime, Music</dc:title>
  <dc:creator>Karen Guth</dc:creator>
  <cp:lastModifiedBy>Yechezkel</cp:lastModifiedBy>
  <cp:revision>13</cp:revision>
  <dcterms:created xsi:type="dcterms:W3CDTF">2014-07-09T05:26:52Z</dcterms:created>
  <dcterms:modified xsi:type="dcterms:W3CDTF">2014-07-21T08:20:26Z</dcterms:modified>
</cp:coreProperties>
</file>