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notesMasterIdLst>
    <p:notesMasterId r:id="rId8"/>
  </p:notesMasterIdLst>
  <p:sldIdLst>
    <p:sldId id="256" r:id="rId2"/>
    <p:sldId id="257" r:id="rId3"/>
    <p:sldId id="258" r:id="rId4"/>
    <p:sldId id="263" r:id="rId5"/>
    <p:sldId id="259" r:id="rId6"/>
    <p:sldId id="264" r:id="rId7"/>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6600"/>
    <a:srgbClr val="0000FF"/>
    <a:srgbClr val="33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38" d="100"/>
          <a:sy n="38" d="100"/>
        </p:scale>
        <p:origin x="-141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127176-9FD1-428E-B8A1-48EDA637721D}" type="datetimeFigureOut">
              <a:rPr lang="en-US" smtClean="0"/>
              <a:pPr/>
              <a:t>22/07/2015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1D0B20-7BB6-4ECD-9549-9C425F7EF7C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e-IL" dirty="0" smtClean="0"/>
              <a:t>חני, אנא עדכני את משפט כל הזכויות שמורות כך שיהיה עד 2015. </a:t>
            </a:r>
            <a:endParaRPr lang="en-US" dirty="0"/>
          </a:p>
        </p:txBody>
      </p:sp>
      <p:sp>
        <p:nvSpPr>
          <p:cNvPr id="4" name="Slide Number Placeholder 3"/>
          <p:cNvSpPr>
            <a:spLocks noGrp="1"/>
          </p:cNvSpPr>
          <p:nvPr>
            <p:ph type="sldNum" sz="quarter" idx="10"/>
          </p:nvPr>
        </p:nvSpPr>
        <p:spPr/>
        <p:txBody>
          <a:bodyPr/>
          <a:lstStyle/>
          <a:p>
            <a:fld id="{D61D0B20-7BB6-4ECD-9549-9C425F7EF7C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e-IL" dirty="0" smtClean="0"/>
              <a:t>חני,</a:t>
            </a:r>
            <a:r>
              <a:rPr lang="he-IL" baseline="0" dirty="0" smtClean="0"/>
              <a:t> יש משהו קצת מבלבל בעצוב פה, אם יש לי אייקון ביום עצמו, בחלו שנפתח אני לא צריכה את האייקון שוב, אלא רק את הטקסט. ואז, הייתי כותבת את הטקסט ברור יותר או גדול יותר, וגם מוציאה אותו מחוץ לשורה, ככה זה נראה כאילו הוא קורה ביום אחר בחודש. </a:t>
            </a:r>
            <a:endParaRPr lang="en-US" dirty="0"/>
          </a:p>
        </p:txBody>
      </p:sp>
      <p:sp>
        <p:nvSpPr>
          <p:cNvPr id="4" name="Slide Number Placeholder 3"/>
          <p:cNvSpPr>
            <a:spLocks noGrp="1"/>
          </p:cNvSpPr>
          <p:nvPr>
            <p:ph type="sldNum" sz="quarter" idx="10"/>
          </p:nvPr>
        </p:nvSpPr>
        <p:spPr/>
        <p:txBody>
          <a:bodyPr/>
          <a:lstStyle/>
          <a:p>
            <a:fld id="{D61D0B20-7BB6-4ECD-9549-9C425F7EF7C7}"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e-IL" dirty="0" smtClean="0"/>
              <a:t>חני, אנא הוסיפי </a:t>
            </a:r>
            <a:r>
              <a:rPr lang="he-IL" dirty="0" err="1" smtClean="0"/>
              <a:t>סלייד</a:t>
            </a:r>
            <a:r>
              <a:rPr lang="he-IL" dirty="0" smtClean="0"/>
              <a:t> של </a:t>
            </a:r>
            <a:endParaRPr lang="en-US" dirty="0" smtClean="0"/>
          </a:p>
          <a:p>
            <a:r>
              <a:rPr lang="en-US" smtClean="0"/>
              <a:t>Thank</a:t>
            </a:r>
            <a:r>
              <a:rPr lang="en-US" baseline="0" smtClean="0"/>
              <a:t> you!</a:t>
            </a:r>
            <a:endParaRPr lang="en-US"/>
          </a:p>
        </p:txBody>
      </p:sp>
      <p:sp>
        <p:nvSpPr>
          <p:cNvPr id="4" name="Slide Number Placeholder 3"/>
          <p:cNvSpPr>
            <a:spLocks noGrp="1"/>
          </p:cNvSpPr>
          <p:nvPr>
            <p:ph type="sldNum" sz="quarter" idx="10"/>
          </p:nvPr>
        </p:nvSpPr>
        <p:spPr/>
        <p:txBody>
          <a:bodyPr/>
          <a:lstStyle/>
          <a:p>
            <a:fld id="{D61D0B20-7BB6-4ECD-9549-9C425F7EF7C7}"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e-IL" dirty="0" smtClean="0"/>
              <a:t>חני, אנא הוסיפי </a:t>
            </a:r>
            <a:r>
              <a:rPr lang="he-IL" dirty="0" err="1" smtClean="0"/>
              <a:t>סלייד</a:t>
            </a:r>
            <a:r>
              <a:rPr lang="he-IL" dirty="0" smtClean="0"/>
              <a:t> של </a:t>
            </a:r>
            <a:endParaRPr lang="en-US" dirty="0" smtClean="0"/>
          </a:p>
          <a:p>
            <a:r>
              <a:rPr lang="en-US" smtClean="0"/>
              <a:t>Thank</a:t>
            </a:r>
            <a:r>
              <a:rPr lang="en-US" baseline="0" smtClean="0"/>
              <a:t> you!</a:t>
            </a:r>
            <a:endParaRPr lang="en-US"/>
          </a:p>
        </p:txBody>
      </p:sp>
      <p:sp>
        <p:nvSpPr>
          <p:cNvPr id="4" name="Slide Number Placeholder 3"/>
          <p:cNvSpPr>
            <a:spLocks noGrp="1"/>
          </p:cNvSpPr>
          <p:nvPr>
            <p:ph type="sldNum" sz="quarter" idx="10"/>
          </p:nvPr>
        </p:nvSpPr>
        <p:spPr/>
        <p:txBody>
          <a:bodyPr/>
          <a:lstStyle/>
          <a:p>
            <a:fld id="{D61D0B20-7BB6-4ECD-9549-9C425F7EF7C7}"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en-US"/>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pPr/>
              <a:t>ו'/אב/תשע"ה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pPr/>
              <a:t>ו'/אב/תשע"ה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pPr/>
              <a:t>ו'/אב/תשע"ה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pPr/>
              <a:t>ו'/אב/תשע"ה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l">
              <a:defRPr sz="4000" b="1" cap="all"/>
            </a:lvl1p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pPr/>
              <a:t>ו'/אב/תשע"ה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של תאריך 4"/>
          <p:cNvSpPr>
            <a:spLocks noGrp="1"/>
          </p:cNvSpPr>
          <p:nvPr>
            <p:ph type="dt" sz="half" idx="10"/>
          </p:nvPr>
        </p:nvSpPr>
        <p:spPr/>
        <p:txBody>
          <a:bodyPr/>
          <a:lstStyle/>
          <a:p>
            <a:fld id="{4E7438E1-117D-44FB-AC24-B79D899BA877}" type="datetimeFigureOut">
              <a:rPr lang="he-IL" smtClean="0"/>
              <a:pPr/>
              <a:t>ו'/אב/תשע"ה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מציין מיקום של תאריך 6"/>
          <p:cNvSpPr>
            <a:spLocks noGrp="1"/>
          </p:cNvSpPr>
          <p:nvPr>
            <p:ph type="dt" sz="half" idx="10"/>
          </p:nvPr>
        </p:nvSpPr>
        <p:spPr/>
        <p:txBody>
          <a:bodyPr/>
          <a:lstStyle/>
          <a:p>
            <a:fld id="{4E7438E1-117D-44FB-AC24-B79D899BA877}" type="datetimeFigureOut">
              <a:rPr lang="he-IL" smtClean="0"/>
              <a:pPr/>
              <a:t>ו'/אב/תשע"ה</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של תאריך 2"/>
          <p:cNvSpPr>
            <a:spLocks noGrp="1"/>
          </p:cNvSpPr>
          <p:nvPr>
            <p:ph type="dt" sz="half" idx="10"/>
          </p:nvPr>
        </p:nvSpPr>
        <p:spPr/>
        <p:txBody>
          <a:bodyPr/>
          <a:lstStyle/>
          <a:p>
            <a:fld id="{4E7438E1-117D-44FB-AC24-B79D899BA877}" type="datetimeFigureOut">
              <a:rPr lang="he-IL" smtClean="0"/>
              <a:pPr/>
              <a:t>ו'/אב/תשע"ה</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4E7438E1-117D-44FB-AC24-B79D899BA877}" type="datetimeFigureOut">
              <a:rPr lang="he-IL" smtClean="0"/>
              <a:pPr/>
              <a:t>ו'/אב/תשע"ה</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l">
              <a:defRPr sz="2000" b="1"/>
            </a:lvl1pPr>
          </a:lstStyle>
          <a:p>
            <a:r>
              <a:rPr lang="he-IL" smtClean="0"/>
              <a:t>לחץ כדי לערוך סגנון כותרת של תבנית בסיס</a:t>
            </a:r>
            <a:endParaRPr lang="en-US"/>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4E7438E1-117D-44FB-AC24-B79D899BA877}" type="datetimeFigureOut">
              <a:rPr lang="he-IL" smtClean="0"/>
              <a:pPr/>
              <a:t>ו'/אב/תשע"ה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l">
              <a:defRPr sz="2000" b="1"/>
            </a:lvl1pPr>
          </a:lstStyle>
          <a:p>
            <a:r>
              <a:rPr lang="he-IL" smtClean="0"/>
              <a:t>לחץ כדי לערוך סגנון כותרת של תבנית בסיס</a:t>
            </a:r>
            <a:endParaRPr lang="en-US"/>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4E7438E1-117D-44FB-AC24-B79D899BA877}" type="datetimeFigureOut">
              <a:rPr lang="he-IL" smtClean="0"/>
              <a:pPr/>
              <a:t>ו'/אב/תשע"ה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7438E1-117D-44FB-AC24-B79D899BA877}" type="datetimeFigureOut">
              <a:rPr lang="he-IL" smtClean="0"/>
              <a:pPr/>
              <a:t>ו'/אב/תשע"ה</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F22AC9-109E-4E4D-92F9-530E51D9A3A2}" type="slidenum">
              <a:rPr lang="he-IL" smtClean="0"/>
              <a:pPr/>
              <a:t>‹#›</a:t>
            </a:fld>
            <a:endParaRPr lang="he-IL"/>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pic>
        <p:nvPicPr>
          <p:cNvPr id="7" name="Picture 3" descr="I:\BrainPOP\שיווק\כנסים\ETAI\ETAI_winter2013\LOGO-BPESL.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5496" y="-27384"/>
            <a:ext cx="1182712" cy="1182712"/>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כותרת 1"/>
          <p:cNvSpPr txBox="1">
            <a:spLocks/>
          </p:cNvSpPr>
          <p:nvPr/>
        </p:nvSpPr>
        <p:spPr>
          <a:xfrm>
            <a:off x="973832" y="-459432"/>
            <a:ext cx="7774632" cy="2835746"/>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000" b="1" i="0" u="none" strike="noStrike" kern="1200" cap="none" spc="-150" normalizeH="0" baseline="0" noProof="0" dirty="0" smtClean="0">
                <a:ln>
                  <a:noFill/>
                </a:ln>
                <a:solidFill>
                  <a:srgbClr val="002060"/>
                </a:solidFill>
                <a:effectLst/>
                <a:uLnTx/>
                <a:uFillTx/>
                <a:latin typeface="+mj-lt"/>
                <a:ea typeface="+mj-ea"/>
                <a:cs typeface="+mj-cs"/>
              </a:rPr>
              <a:t>A Multicultural Calendar</a:t>
            </a:r>
            <a:endParaRPr kumimoji="0" lang="he-IL" sz="5000" b="1" i="0" u="none" strike="noStrike" kern="1200" cap="none" spc="-150" normalizeH="0" baseline="0" noProof="0" dirty="0">
              <a:ln>
                <a:noFill/>
              </a:ln>
              <a:solidFill>
                <a:srgbClr val="002060"/>
              </a:solidFill>
              <a:effectLst/>
              <a:uLnTx/>
              <a:uFillTx/>
              <a:latin typeface="+mj-lt"/>
              <a:ea typeface="+mj-ea"/>
              <a:cs typeface="+mj-cs"/>
            </a:endParaRPr>
          </a:p>
        </p:txBody>
      </p:sp>
      <p:sp>
        <p:nvSpPr>
          <p:cNvPr id="15" name="כותרת משנה 2"/>
          <p:cNvSpPr>
            <a:spLocks noGrp="1"/>
          </p:cNvSpPr>
          <p:nvPr>
            <p:ph type="subTitle" idx="1"/>
          </p:nvPr>
        </p:nvSpPr>
        <p:spPr>
          <a:xfrm>
            <a:off x="1619672" y="5373216"/>
            <a:ext cx="6440760" cy="2088232"/>
          </a:xfrm>
        </p:spPr>
        <p:txBody>
          <a:bodyPr>
            <a:normAutofit/>
          </a:bodyPr>
          <a:lstStyle/>
          <a:p>
            <a:r>
              <a:rPr lang="en-US" sz="3000" dirty="0" smtClean="0">
                <a:effectLst>
                  <a:outerShdw blurRad="38100" dist="38100" dir="2700000" algn="tl">
                    <a:srgbClr val="000000">
                      <a:alpha val="43137"/>
                    </a:srgbClr>
                  </a:outerShdw>
                </a:effectLst>
              </a:rPr>
              <a:t>With</a:t>
            </a:r>
            <a:endParaRPr lang="he-IL" sz="3000" dirty="0" smtClean="0">
              <a:effectLst>
                <a:outerShdw blurRad="38100" dist="38100" dir="2700000" algn="tl">
                  <a:srgbClr val="000000">
                    <a:alpha val="43137"/>
                  </a:srgbClr>
                </a:outerShdw>
              </a:effectLst>
            </a:endParaRPr>
          </a:p>
          <a:p>
            <a:r>
              <a:rPr lang="en-US" sz="3000" dirty="0" smtClean="0">
                <a:effectLst>
                  <a:outerShdw blurRad="38100" dist="38100" dir="2700000" algn="tl">
                    <a:srgbClr val="000000">
                      <a:alpha val="43137"/>
                    </a:srgbClr>
                  </a:outerShdw>
                </a:effectLst>
              </a:rPr>
              <a:t> </a:t>
            </a:r>
            <a:r>
              <a:rPr lang="en-US" sz="3000" b="1" dirty="0" err="1" smtClean="0">
                <a:effectLst>
                  <a:outerShdw blurRad="38100" dist="38100" dir="2700000" algn="tl">
                    <a:srgbClr val="000000">
                      <a:alpha val="43137"/>
                    </a:srgbClr>
                  </a:outerShdw>
                </a:effectLst>
              </a:rPr>
              <a:t>BrainPOP</a:t>
            </a:r>
            <a:r>
              <a:rPr lang="en-US" sz="3000" dirty="0" smtClean="0">
                <a:effectLst>
                  <a:outerShdw blurRad="38100" dist="38100" dir="2700000" algn="tl">
                    <a:srgbClr val="000000">
                      <a:alpha val="43137"/>
                    </a:srgbClr>
                  </a:outerShdw>
                </a:effectLst>
              </a:rPr>
              <a:t> &amp; </a:t>
            </a:r>
            <a:r>
              <a:rPr lang="en-US" sz="3000" b="1" dirty="0" err="1" smtClean="0">
                <a:effectLst>
                  <a:outerShdw blurRad="38100" dist="38100" dir="2700000" algn="tl">
                    <a:srgbClr val="000000">
                      <a:alpha val="43137"/>
                    </a:srgbClr>
                  </a:outerShdw>
                </a:effectLst>
              </a:rPr>
              <a:t>BrainPOP</a:t>
            </a:r>
            <a:r>
              <a:rPr lang="en-US" sz="3000" b="1" dirty="0" smtClean="0">
                <a:effectLst>
                  <a:outerShdw blurRad="38100" dist="38100" dir="2700000" algn="tl">
                    <a:srgbClr val="000000">
                      <a:alpha val="43137"/>
                    </a:srgbClr>
                  </a:outerShdw>
                </a:effectLst>
              </a:rPr>
              <a:t> ESL</a:t>
            </a:r>
            <a:r>
              <a:rPr lang="he-IL" sz="3000" dirty="0" smtClean="0">
                <a:effectLst>
                  <a:outerShdw blurRad="38100" dist="38100" dir="2700000" algn="tl">
                    <a:srgbClr val="000000">
                      <a:alpha val="43137"/>
                    </a:srgbClr>
                  </a:outerShdw>
                </a:effectLst>
              </a:rPr>
              <a:t> </a:t>
            </a:r>
            <a:endParaRPr lang="en-US" sz="3000" dirty="0" smtClean="0">
              <a:effectLst>
                <a:outerShdw blurRad="38100" dist="38100" dir="2700000" algn="tl">
                  <a:srgbClr val="000000">
                    <a:alpha val="43137"/>
                  </a:srgbClr>
                </a:outerShdw>
              </a:effectLst>
            </a:endParaRPr>
          </a:p>
        </p:txBody>
      </p:sp>
      <p:pic>
        <p:nvPicPr>
          <p:cNvPr id="3" name="Picture 2" descr="C:\Users\channy.BRAINPOP\Desktop\555555.png"/>
          <p:cNvPicPr>
            <a:picLocks noChangeAspect="1" noChangeArrowheads="1"/>
          </p:cNvPicPr>
          <p:nvPr/>
        </p:nvPicPr>
        <p:blipFill>
          <a:blip r:embed="rId4" cstate="print"/>
          <a:srcRect/>
          <a:stretch>
            <a:fillRect/>
          </a:stretch>
        </p:blipFill>
        <p:spPr bwMode="auto">
          <a:xfrm>
            <a:off x="1403648" y="1052736"/>
            <a:ext cx="4608512" cy="4608512"/>
          </a:xfrm>
          <a:prstGeom prst="rect">
            <a:avLst/>
          </a:prstGeom>
          <a:noFill/>
        </p:spPr>
      </p:pic>
      <p:sp>
        <p:nvSpPr>
          <p:cNvPr id="8" name="TextBox 7"/>
          <p:cNvSpPr txBox="1"/>
          <p:nvPr/>
        </p:nvSpPr>
        <p:spPr>
          <a:xfrm rot="16200000">
            <a:off x="-1743199" y="5432052"/>
            <a:ext cx="3916611" cy="430213"/>
          </a:xfrm>
          <a:prstGeom prst="rect">
            <a:avLst/>
          </a:prstGeom>
          <a:noFill/>
        </p:spPr>
        <p:txBody>
          <a:bodyPr wrap="square">
            <a:spAutoFit/>
          </a:bodyPr>
          <a:lstStyle/>
          <a:p>
            <a:pPr fontAlgn="auto">
              <a:spcBef>
                <a:spcPts val="0"/>
              </a:spcBef>
              <a:spcAft>
                <a:spcPts val="0"/>
              </a:spcAft>
              <a:defRPr/>
            </a:pPr>
            <a:r>
              <a:rPr lang="en-US" sz="1100" dirty="0">
                <a:solidFill>
                  <a:schemeClr val="bg2">
                    <a:lumMod val="60000"/>
                    <a:lumOff val="40000"/>
                  </a:schemeClr>
                </a:solidFill>
                <a:latin typeface="+mj-lt"/>
                <a:cs typeface="Arial" pitchFamily="34" charset="0"/>
              </a:rPr>
              <a:t>© </a:t>
            </a:r>
            <a:r>
              <a:rPr lang="en-US" sz="1100" dirty="0" smtClean="0">
                <a:solidFill>
                  <a:schemeClr val="bg2">
                    <a:lumMod val="60000"/>
                    <a:lumOff val="40000"/>
                  </a:schemeClr>
                </a:solidFill>
                <a:latin typeface="+mj-lt"/>
                <a:cs typeface="Arial" pitchFamily="34" charset="0"/>
              </a:rPr>
              <a:t>2009-2015 </a:t>
            </a:r>
            <a:r>
              <a:rPr lang="en-US" sz="1100" dirty="0">
                <a:solidFill>
                  <a:schemeClr val="bg2">
                    <a:lumMod val="60000"/>
                    <a:lumOff val="40000"/>
                  </a:schemeClr>
                </a:solidFill>
                <a:latin typeface="+mj-lt"/>
                <a:cs typeface="Arial" pitchFamily="34" charset="0"/>
              </a:rPr>
              <a:t>BrainPOP ESL, LLC. All rights reserved.</a:t>
            </a:r>
          </a:p>
          <a:p>
            <a:pPr fontAlgn="auto">
              <a:spcBef>
                <a:spcPts val="0"/>
              </a:spcBef>
              <a:spcAft>
                <a:spcPts val="0"/>
              </a:spcAft>
              <a:defRPr/>
            </a:pPr>
            <a:endParaRPr lang="en-US" sz="1100" dirty="0">
              <a:solidFill>
                <a:schemeClr val="bg2">
                  <a:lumMod val="60000"/>
                  <a:lumOff val="40000"/>
                </a:schemeClr>
              </a:solidFill>
              <a:latin typeface="+mn-lt"/>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pic>
        <p:nvPicPr>
          <p:cNvPr id="7" name="Picture 3" descr="I:\BrainPOP\שיווק\כנסים\ETAI\ETAI_winter2013\LOGO-BPESL.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5496" y="-27384"/>
            <a:ext cx="1182712" cy="1182712"/>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כותרת 1"/>
          <p:cNvSpPr>
            <a:spLocks noGrp="1"/>
          </p:cNvSpPr>
          <p:nvPr>
            <p:ph type="title"/>
          </p:nvPr>
        </p:nvSpPr>
        <p:spPr>
          <a:xfrm>
            <a:off x="683568" y="1052736"/>
            <a:ext cx="8229600" cy="1143000"/>
          </a:xfrm>
        </p:spPr>
        <p:txBody>
          <a:bodyPr>
            <a:normAutofit fontScale="90000"/>
          </a:bodyPr>
          <a:lstStyle/>
          <a:p>
            <a:r>
              <a:rPr lang="en-US" sz="4900" b="1" dirty="0" smtClean="0">
                <a:solidFill>
                  <a:srgbClr val="002060"/>
                </a:solidFill>
              </a:rPr>
              <a:t>Wh</a:t>
            </a:r>
            <a:r>
              <a:rPr lang="en-US" b="1" dirty="0" smtClean="0">
                <a:solidFill>
                  <a:srgbClr val="002060"/>
                </a:solidFill>
              </a:rPr>
              <a:t>y do we need a multicultural approach?</a:t>
            </a:r>
            <a:endParaRPr lang="he-IL" b="1" dirty="0">
              <a:solidFill>
                <a:srgbClr val="002060"/>
              </a:solidFill>
            </a:endParaRPr>
          </a:p>
        </p:txBody>
      </p:sp>
      <p:sp>
        <p:nvSpPr>
          <p:cNvPr id="13" name="מציין מיקום תוכן 2"/>
          <p:cNvSpPr>
            <a:spLocks noGrp="1"/>
          </p:cNvSpPr>
          <p:nvPr>
            <p:ph idx="1"/>
          </p:nvPr>
        </p:nvSpPr>
        <p:spPr>
          <a:xfrm>
            <a:off x="899592" y="2681536"/>
            <a:ext cx="8301608" cy="4176464"/>
          </a:xfrm>
        </p:spPr>
        <p:txBody>
          <a:bodyPr>
            <a:normAutofit/>
          </a:bodyPr>
          <a:lstStyle/>
          <a:p>
            <a:r>
              <a:rPr lang="en-US" dirty="0" smtClean="0">
                <a:solidFill>
                  <a:schemeClr val="accent2">
                    <a:lumMod val="50000"/>
                  </a:schemeClr>
                </a:solidFill>
              </a:rPr>
              <a:t>To understand and be open to others. </a:t>
            </a:r>
          </a:p>
          <a:p>
            <a:pPr algn="l" rtl="0"/>
            <a:r>
              <a:rPr lang="en-US" dirty="0" smtClean="0">
                <a:solidFill>
                  <a:schemeClr val="accent2">
                    <a:lumMod val="50000"/>
                  </a:schemeClr>
                </a:solidFill>
              </a:rPr>
              <a:t>To appreciate and respect our own and  other cultures. </a:t>
            </a:r>
          </a:p>
          <a:p>
            <a:pPr algn="l" rtl="0"/>
            <a:r>
              <a:rPr lang="en-US" dirty="0" smtClean="0">
                <a:solidFill>
                  <a:schemeClr val="accent2">
                    <a:lumMod val="50000"/>
                  </a:schemeClr>
                </a:solidFill>
              </a:rPr>
              <a:t>To be able to celebrate with friends and </a:t>
            </a:r>
            <a:r>
              <a:rPr lang="en-US" dirty="0" err="1" smtClean="0">
                <a:solidFill>
                  <a:schemeClr val="accent2">
                    <a:lumMod val="50000"/>
                  </a:schemeClr>
                </a:solidFill>
              </a:rPr>
              <a:t>neighbours</a:t>
            </a:r>
            <a:r>
              <a:rPr lang="en-US" dirty="0" smtClean="0">
                <a:solidFill>
                  <a:schemeClr val="accent2">
                    <a:lumMod val="50000"/>
                  </a:schemeClr>
                </a:solidFill>
              </a:rPr>
              <a:t>.</a:t>
            </a:r>
          </a:p>
          <a:p>
            <a:pPr algn="l" rtl="0"/>
            <a:r>
              <a:rPr lang="en-US" dirty="0" smtClean="0">
                <a:solidFill>
                  <a:schemeClr val="accent2">
                    <a:lumMod val="50000"/>
                  </a:schemeClr>
                </a:solidFill>
              </a:rPr>
              <a:t>To open our classroom windows to the world.</a:t>
            </a:r>
          </a:p>
          <a:p>
            <a:pPr algn="l" rtl="0"/>
            <a:endParaRPr lang="en-US" dirty="0" smtClean="0">
              <a:solidFill>
                <a:schemeClr val="accent2">
                  <a:lumMod val="50000"/>
                </a:schemeClr>
              </a:solidFill>
            </a:endParaRPr>
          </a:p>
          <a:p>
            <a:pPr algn="l" rtl="0"/>
            <a:endParaRPr lang="he-IL" dirty="0">
              <a:solidFill>
                <a:schemeClr val="accent2">
                  <a:lumMod val="50000"/>
                </a:schemeClr>
              </a:solidFill>
            </a:endParaRPr>
          </a:p>
        </p:txBody>
      </p:sp>
      <p:pic>
        <p:nvPicPr>
          <p:cNvPr id="18" name="Picture 7" descr="C:\Users\channy.BRAINPOP\Desktop\Untitled-5.png"/>
          <p:cNvPicPr>
            <a:picLocks noChangeAspect="1" noChangeArrowheads="1"/>
          </p:cNvPicPr>
          <p:nvPr/>
        </p:nvPicPr>
        <p:blipFill>
          <a:blip r:embed="rId3" cstate="print"/>
          <a:srcRect/>
          <a:stretch>
            <a:fillRect/>
          </a:stretch>
        </p:blipFill>
        <p:spPr bwMode="auto">
          <a:xfrm rot="333400">
            <a:off x="-412477" y="188640"/>
            <a:ext cx="2846267" cy="4271109"/>
          </a:xfrm>
          <a:prstGeom prst="rect">
            <a:avLst/>
          </a:prstGeom>
          <a:noFill/>
        </p:spPr>
      </p:pic>
      <p:sp>
        <p:nvSpPr>
          <p:cNvPr id="8" name="TextBox 7"/>
          <p:cNvSpPr txBox="1"/>
          <p:nvPr/>
        </p:nvSpPr>
        <p:spPr>
          <a:xfrm rot="16200000">
            <a:off x="-1743199" y="5432052"/>
            <a:ext cx="3916611" cy="430213"/>
          </a:xfrm>
          <a:prstGeom prst="rect">
            <a:avLst/>
          </a:prstGeom>
          <a:noFill/>
        </p:spPr>
        <p:txBody>
          <a:bodyPr wrap="square">
            <a:spAutoFit/>
          </a:bodyPr>
          <a:lstStyle/>
          <a:p>
            <a:pPr fontAlgn="auto">
              <a:spcBef>
                <a:spcPts val="0"/>
              </a:spcBef>
              <a:spcAft>
                <a:spcPts val="0"/>
              </a:spcAft>
              <a:defRPr/>
            </a:pPr>
            <a:r>
              <a:rPr lang="en-US" sz="1100" dirty="0">
                <a:solidFill>
                  <a:schemeClr val="bg2">
                    <a:lumMod val="60000"/>
                    <a:lumOff val="40000"/>
                  </a:schemeClr>
                </a:solidFill>
                <a:latin typeface="+mj-lt"/>
                <a:cs typeface="Arial" pitchFamily="34" charset="0"/>
              </a:rPr>
              <a:t>© </a:t>
            </a:r>
            <a:r>
              <a:rPr lang="en-US" sz="1100" dirty="0" smtClean="0">
                <a:solidFill>
                  <a:schemeClr val="bg2">
                    <a:lumMod val="60000"/>
                    <a:lumOff val="40000"/>
                  </a:schemeClr>
                </a:solidFill>
                <a:latin typeface="+mj-lt"/>
                <a:cs typeface="Arial" pitchFamily="34" charset="0"/>
              </a:rPr>
              <a:t>2009-2015 </a:t>
            </a:r>
            <a:r>
              <a:rPr lang="en-US" sz="1100" dirty="0">
                <a:solidFill>
                  <a:schemeClr val="bg2">
                    <a:lumMod val="60000"/>
                    <a:lumOff val="40000"/>
                  </a:schemeClr>
                </a:solidFill>
                <a:latin typeface="+mj-lt"/>
                <a:cs typeface="Arial" pitchFamily="34" charset="0"/>
              </a:rPr>
              <a:t>BrainPOP ESL, LLC. All rights reserved.</a:t>
            </a:r>
          </a:p>
          <a:p>
            <a:pPr fontAlgn="auto">
              <a:spcBef>
                <a:spcPts val="0"/>
              </a:spcBef>
              <a:spcAft>
                <a:spcPts val="0"/>
              </a:spcAft>
              <a:defRPr/>
            </a:pPr>
            <a:endParaRPr lang="en-US" sz="1100" dirty="0">
              <a:solidFill>
                <a:schemeClr val="bg2">
                  <a:lumMod val="60000"/>
                  <a:lumOff val="40000"/>
                </a:schemeClr>
              </a:solidFill>
              <a:latin typeface="+mn-lt"/>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pic>
        <p:nvPicPr>
          <p:cNvPr id="7" name="Picture 3" descr="I:\BrainPOP\שיווק\כנסים\ETAI\ETAI_winter2013\LOGO-BPESL.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5496" y="-27384"/>
            <a:ext cx="1182712" cy="1182712"/>
          </a:xfrm>
          <a:prstGeom prst="rect">
            <a:avLst/>
          </a:prstGeom>
          <a:noFill/>
          <a:extLst>
            <a:ext uri="{909E8E84-426E-40DD-AFC4-6F175D3DCCD1}">
              <a14:hiddenFill xmlns="" xmlns:a14="http://schemas.microsoft.com/office/drawing/2010/main">
                <a:solidFill>
                  <a:srgbClr val="FFFFFF"/>
                </a:solidFill>
              </a14:hiddenFill>
            </a:ext>
          </a:extLst>
        </p:spPr>
      </p:pic>
      <p:sp>
        <p:nvSpPr>
          <p:cNvPr id="13" name="כותרת 1"/>
          <p:cNvSpPr>
            <a:spLocks noGrp="1"/>
          </p:cNvSpPr>
          <p:nvPr>
            <p:ph type="title"/>
          </p:nvPr>
        </p:nvSpPr>
        <p:spPr>
          <a:xfrm>
            <a:off x="467544" y="-162272"/>
            <a:ext cx="8229600" cy="1143000"/>
          </a:xfrm>
        </p:spPr>
        <p:txBody>
          <a:bodyPr>
            <a:noAutofit/>
          </a:bodyPr>
          <a:lstStyle/>
          <a:p>
            <a:r>
              <a:rPr lang="en-US" sz="4000" b="1" dirty="0" smtClean="0">
                <a:solidFill>
                  <a:srgbClr val="002060"/>
                </a:solidFill>
              </a:rPr>
              <a:t>2015-2016 Calendar</a:t>
            </a:r>
            <a:endParaRPr lang="he-IL" sz="4000" b="1" dirty="0">
              <a:solidFill>
                <a:srgbClr val="002060"/>
              </a:solidFill>
            </a:endParaRPr>
          </a:p>
        </p:txBody>
      </p:sp>
      <p:sp>
        <p:nvSpPr>
          <p:cNvPr id="6" name="TextBox 5"/>
          <p:cNvSpPr txBox="1"/>
          <p:nvPr/>
        </p:nvSpPr>
        <p:spPr>
          <a:xfrm rot="16200000">
            <a:off x="-1743199" y="5432052"/>
            <a:ext cx="3916611" cy="430213"/>
          </a:xfrm>
          <a:prstGeom prst="rect">
            <a:avLst/>
          </a:prstGeom>
          <a:noFill/>
        </p:spPr>
        <p:txBody>
          <a:bodyPr wrap="square">
            <a:spAutoFit/>
          </a:bodyPr>
          <a:lstStyle/>
          <a:p>
            <a:pPr fontAlgn="auto">
              <a:spcBef>
                <a:spcPts val="0"/>
              </a:spcBef>
              <a:spcAft>
                <a:spcPts val="0"/>
              </a:spcAft>
              <a:defRPr/>
            </a:pPr>
            <a:r>
              <a:rPr lang="en-US" sz="1100" dirty="0">
                <a:solidFill>
                  <a:schemeClr val="bg2">
                    <a:lumMod val="60000"/>
                    <a:lumOff val="40000"/>
                  </a:schemeClr>
                </a:solidFill>
                <a:latin typeface="+mj-lt"/>
                <a:cs typeface="Arial" pitchFamily="34" charset="0"/>
              </a:rPr>
              <a:t>© </a:t>
            </a:r>
            <a:r>
              <a:rPr lang="en-US" sz="1100" dirty="0" smtClean="0">
                <a:solidFill>
                  <a:schemeClr val="bg2">
                    <a:lumMod val="60000"/>
                    <a:lumOff val="40000"/>
                  </a:schemeClr>
                </a:solidFill>
                <a:latin typeface="+mj-lt"/>
                <a:cs typeface="Arial" pitchFamily="34" charset="0"/>
              </a:rPr>
              <a:t>2009-2015 </a:t>
            </a:r>
            <a:r>
              <a:rPr lang="en-US" sz="1100" dirty="0">
                <a:solidFill>
                  <a:schemeClr val="bg2">
                    <a:lumMod val="60000"/>
                    <a:lumOff val="40000"/>
                  </a:schemeClr>
                </a:solidFill>
                <a:latin typeface="+mj-lt"/>
                <a:cs typeface="Arial" pitchFamily="34" charset="0"/>
              </a:rPr>
              <a:t>BrainPOP ESL, LLC. All rights reserved.</a:t>
            </a:r>
          </a:p>
          <a:p>
            <a:pPr fontAlgn="auto">
              <a:spcBef>
                <a:spcPts val="0"/>
              </a:spcBef>
              <a:spcAft>
                <a:spcPts val="0"/>
              </a:spcAft>
              <a:defRPr/>
            </a:pPr>
            <a:endParaRPr lang="en-US" sz="1100" dirty="0">
              <a:solidFill>
                <a:schemeClr val="bg2">
                  <a:lumMod val="60000"/>
                  <a:lumOff val="40000"/>
                </a:schemeClr>
              </a:solidFill>
              <a:latin typeface="+mn-lt"/>
              <a:cs typeface="+mn-cs"/>
            </a:endParaRPr>
          </a:p>
        </p:txBody>
      </p:sp>
      <p:pic>
        <p:nvPicPr>
          <p:cNvPr id="5121" name="Picture 1" descr="C:\Users\channy.BRAINPOP\Desktop\calander_october.png"/>
          <p:cNvPicPr>
            <a:picLocks noChangeAspect="1" noChangeArrowheads="1"/>
          </p:cNvPicPr>
          <p:nvPr/>
        </p:nvPicPr>
        <p:blipFill>
          <a:blip r:embed="rId4" cstate="print"/>
          <a:srcRect/>
          <a:stretch>
            <a:fillRect/>
          </a:stretch>
        </p:blipFill>
        <p:spPr bwMode="auto">
          <a:xfrm>
            <a:off x="1475656" y="217443"/>
            <a:ext cx="6157915" cy="738802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611560" y="476672"/>
            <a:ext cx="8229600" cy="1143000"/>
          </a:xfrm>
        </p:spPr>
        <p:txBody>
          <a:bodyPr>
            <a:noAutofit/>
          </a:bodyPr>
          <a:lstStyle/>
          <a:p>
            <a:r>
              <a:rPr lang="en-US" b="1" dirty="0" smtClean="0">
                <a:solidFill>
                  <a:prstClr val="black"/>
                </a:solidFill>
              </a:rPr>
              <a:t>What else do we have ?</a:t>
            </a:r>
            <a:endParaRPr lang="he-IL" sz="4000" b="1" dirty="0"/>
          </a:p>
        </p:txBody>
      </p:sp>
      <p:pic>
        <p:nvPicPr>
          <p:cNvPr id="7" name="Picture 3" descr="I:\BrainPOP\שיווק\כנסים\ETAI\ETAI_winter2013\LOGO-BPESL.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5496" y="-27384"/>
            <a:ext cx="1182712" cy="1182712"/>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מציין מיקום תוכן 2"/>
          <p:cNvSpPr>
            <a:spLocks noGrp="1"/>
          </p:cNvSpPr>
          <p:nvPr>
            <p:ph idx="1"/>
          </p:nvPr>
        </p:nvSpPr>
        <p:spPr>
          <a:xfrm>
            <a:off x="467544" y="1556792"/>
            <a:ext cx="8229600" cy="4525963"/>
          </a:xfrm>
        </p:spPr>
        <p:txBody>
          <a:bodyPr>
            <a:normAutofit fontScale="85000" lnSpcReduction="10000"/>
          </a:bodyPr>
          <a:lstStyle/>
          <a:p>
            <a:r>
              <a:rPr lang="en-US" dirty="0" smtClean="0">
                <a:effectLst>
                  <a:outerShdw blurRad="38100" dist="38100" dir="2700000" algn="tl">
                    <a:srgbClr val="000000">
                      <a:alpha val="43137"/>
                    </a:srgbClr>
                  </a:outerShdw>
                </a:effectLst>
              </a:rPr>
              <a:t>Current events: </a:t>
            </a:r>
            <a:r>
              <a:rPr lang="en-US" dirty="0" smtClean="0">
                <a:solidFill>
                  <a:schemeClr val="accent2">
                    <a:lumMod val="50000"/>
                  </a:schemeClr>
                </a:solidFill>
              </a:rPr>
              <a:t>Natural Disasters / Religion</a:t>
            </a:r>
          </a:p>
          <a:p>
            <a:r>
              <a:rPr lang="en-US" dirty="0" smtClean="0">
                <a:effectLst>
                  <a:outerShdw blurRad="38100" dist="38100" dir="2700000" algn="tl">
                    <a:srgbClr val="000000">
                      <a:alpha val="43137"/>
                    </a:srgbClr>
                  </a:outerShdw>
                </a:effectLst>
              </a:rPr>
              <a:t>Sports: </a:t>
            </a:r>
            <a:r>
              <a:rPr lang="en-US" dirty="0" smtClean="0">
                <a:solidFill>
                  <a:schemeClr val="accent2">
                    <a:lumMod val="50000"/>
                  </a:schemeClr>
                </a:solidFill>
              </a:rPr>
              <a:t>Basketball / Baseball</a:t>
            </a:r>
          </a:p>
          <a:p>
            <a:r>
              <a:rPr lang="en-US" dirty="0" smtClean="0">
                <a:effectLst>
                  <a:outerShdw blurRad="38100" dist="38100" dir="2700000" algn="tl">
                    <a:srgbClr val="000000">
                      <a:alpha val="43137"/>
                    </a:srgbClr>
                  </a:outerShdw>
                </a:effectLst>
              </a:rPr>
              <a:t>Music: </a:t>
            </a:r>
            <a:r>
              <a:rPr lang="en-US" dirty="0" smtClean="0">
                <a:solidFill>
                  <a:schemeClr val="accent2">
                    <a:lumMod val="50000"/>
                  </a:schemeClr>
                </a:solidFill>
              </a:rPr>
              <a:t>Jazz / Louis Armstrong</a:t>
            </a:r>
          </a:p>
          <a:p>
            <a:r>
              <a:rPr lang="en-US" dirty="0" smtClean="0">
                <a:effectLst>
                  <a:outerShdw blurRad="38100" dist="38100" dir="2700000" algn="tl">
                    <a:srgbClr val="000000">
                      <a:alpha val="43137"/>
                    </a:srgbClr>
                  </a:outerShdw>
                </a:effectLst>
              </a:rPr>
              <a:t>Literature: </a:t>
            </a:r>
            <a:r>
              <a:rPr lang="en-US" dirty="0" smtClean="0">
                <a:solidFill>
                  <a:schemeClr val="accent2">
                    <a:lumMod val="50000"/>
                  </a:schemeClr>
                </a:solidFill>
              </a:rPr>
              <a:t>Harlem Renaissance/Poetry/ Tolkien</a:t>
            </a:r>
          </a:p>
          <a:p>
            <a:pPr>
              <a:buNone/>
            </a:pPr>
            <a:r>
              <a:rPr lang="en-US" dirty="0" smtClean="0">
                <a:solidFill>
                  <a:schemeClr val="accent2">
                    <a:lumMod val="50000"/>
                  </a:schemeClr>
                </a:solidFill>
              </a:rPr>
              <a:t>    British Empire </a:t>
            </a:r>
          </a:p>
          <a:p>
            <a:r>
              <a:rPr lang="en-US" dirty="0" smtClean="0">
                <a:effectLst>
                  <a:outerShdw blurRad="38100" dist="38100" dir="2700000" algn="tl">
                    <a:srgbClr val="000000">
                      <a:alpha val="43137"/>
                    </a:srgbClr>
                  </a:outerShdw>
                </a:effectLst>
              </a:rPr>
              <a:t>Inventors: </a:t>
            </a:r>
            <a:r>
              <a:rPr lang="en-US" dirty="0" smtClean="0">
                <a:solidFill>
                  <a:schemeClr val="accent2">
                    <a:lumMod val="50000"/>
                  </a:schemeClr>
                </a:solidFill>
              </a:rPr>
              <a:t>Leonardo </a:t>
            </a:r>
            <a:r>
              <a:rPr lang="en-US" dirty="0" err="1" smtClean="0">
                <a:solidFill>
                  <a:schemeClr val="accent2">
                    <a:lumMod val="50000"/>
                  </a:schemeClr>
                </a:solidFill>
              </a:rPr>
              <a:t>da</a:t>
            </a:r>
            <a:r>
              <a:rPr lang="en-US" dirty="0" smtClean="0">
                <a:solidFill>
                  <a:schemeClr val="accent2">
                    <a:lumMod val="50000"/>
                  </a:schemeClr>
                </a:solidFill>
              </a:rPr>
              <a:t> Vinci </a:t>
            </a:r>
          </a:p>
          <a:p>
            <a:r>
              <a:rPr lang="en-US" dirty="0" smtClean="0">
                <a:effectLst>
                  <a:outerShdw blurRad="38100" dist="38100" dir="2700000" algn="tl">
                    <a:srgbClr val="000000">
                      <a:alpha val="43137"/>
                    </a:srgbClr>
                  </a:outerShdw>
                </a:effectLst>
              </a:rPr>
              <a:t>Language: </a:t>
            </a:r>
            <a:r>
              <a:rPr lang="en-US" dirty="0" smtClean="0">
                <a:solidFill>
                  <a:schemeClr val="accent2">
                    <a:lumMod val="50000"/>
                  </a:schemeClr>
                </a:solidFill>
              </a:rPr>
              <a:t>Parts of Speech / Tenses / Conjunctions</a:t>
            </a:r>
          </a:p>
          <a:p>
            <a:r>
              <a:rPr lang="en-US" dirty="0" smtClean="0">
                <a:effectLst>
                  <a:outerShdw blurRad="38100" dist="38100" dir="2700000" algn="tl">
                    <a:srgbClr val="000000">
                      <a:alpha val="43137"/>
                    </a:srgbClr>
                  </a:outerShdw>
                </a:effectLst>
              </a:rPr>
              <a:t>Writing: </a:t>
            </a:r>
            <a:r>
              <a:rPr lang="en-US" dirty="0" smtClean="0">
                <a:solidFill>
                  <a:schemeClr val="accent2">
                    <a:lumMod val="50000"/>
                  </a:schemeClr>
                </a:solidFill>
              </a:rPr>
              <a:t>Types of Writing/ Etymology / Paraphrasing /</a:t>
            </a:r>
          </a:p>
          <a:p>
            <a:pPr>
              <a:buNone/>
            </a:pPr>
            <a:r>
              <a:rPr lang="en-US" dirty="0" smtClean="0">
                <a:solidFill>
                  <a:schemeClr val="accent2">
                    <a:lumMod val="50000"/>
                  </a:schemeClr>
                </a:solidFill>
              </a:rPr>
              <a:t>     Idioms and </a:t>
            </a:r>
            <a:r>
              <a:rPr lang="en-US" dirty="0" err="1" smtClean="0">
                <a:solidFill>
                  <a:schemeClr val="accent2">
                    <a:lumMod val="50000"/>
                  </a:schemeClr>
                </a:solidFill>
              </a:rPr>
              <a:t>cliches</a:t>
            </a:r>
            <a:endParaRPr lang="he-IL" dirty="0">
              <a:solidFill>
                <a:schemeClr val="accent2">
                  <a:lumMod val="50000"/>
                </a:schemeClr>
              </a:solidFill>
            </a:endParaRPr>
          </a:p>
        </p:txBody>
      </p:sp>
      <p:pic>
        <p:nvPicPr>
          <p:cNvPr id="2051" name="Picture 3" descr="C:\Users\channy.BRAINPOP\Desktop\1.png"/>
          <p:cNvPicPr>
            <a:picLocks noChangeAspect="1" noChangeArrowheads="1"/>
          </p:cNvPicPr>
          <p:nvPr/>
        </p:nvPicPr>
        <p:blipFill>
          <a:blip r:embed="rId3" cstate="print"/>
          <a:srcRect/>
          <a:stretch>
            <a:fillRect/>
          </a:stretch>
        </p:blipFill>
        <p:spPr bwMode="auto">
          <a:xfrm>
            <a:off x="7740352" y="620688"/>
            <a:ext cx="1061977" cy="1061977"/>
          </a:xfrm>
          <a:prstGeom prst="rect">
            <a:avLst/>
          </a:prstGeom>
          <a:noFill/>
        </p:spPr>
      </p:pic>
      <p:pic>
        <p:nvPicPr>
          <p:cNvPr id="2052" name="Picture 4" descr="C:\Users\channy.BRAINPOP\Desktop\2.png"/>
          <p:cNvPicPr>
            <a:picLocks noChangeAspect="1" noChangeArrowheads="1"/>
          </p:cNvPicPr>
          <p:nvPr/>
        </p:nvPicPr>
        <p:blipFill>
          <a:blip r:embed="rId4" cstate="print"/>
          <a:srcRect/>
          <a:stretch>
            <a:fillRect/>
          </a:stretch>
        </p:blipFill>
        <p:spPr bwMode="auto">
          <a:xfrm>
            <a:off x="7380312" y="116632"/>
            <a:ext cx="743279" cy="743279"/>
          </a:xfrm>
          <a:prstGeom prst="rect">
            <a:avLst/>
          </a:prstGeom>
          <a:noFill/>
        </p:spPr>
      </p:pic>
      <p:pic>
        <p:nvPicPr>
          <p:cNvPr id="2053" name="Picture 5" descr="C:\Users\channy.BRAINPOP\Desktop\3.png"/>
          <p:cNvPicPr>
            <a:picLocks noChangeAspect="1" noChangeArrowheads="1"/>
          </p:cNvPicPr>
          <p:nvPr/>
        </p:nvPicPr>
        <p:blipFill>
          <a:blip r:embed="rId5" cstate="print"/>
          <a:srcRect/>
          <a:stretch>
            <a:fillRect/>
          </a:stretch>
        </p:blipFill>
        <p:spPr bwMode="auto">
          <a:xfrm>
            <a:off x="7020272" y="1556792"/>
            <a:ext cx="1476585" cy="1476585"/>
          </a:xfrm>
          <a:prstGeom prst="rect">
            <a:avLst/>
          </a:prstGeom>
          <a:noFill/>
        </p:spPr>
      </p:pic>
      <p:pic>
        <p:nvPicPr>
          <p:cNvPr id="2054" name="Picture 6" descr="C:\Users\channy.BRAINPOP\Desktop\5.png"/>
          <p:cNvPicPr>
            <a:picLocks noChangeAspect="1" noChangeArrowheads="1"/>
          </p:cNvPicPr>
          <p:nvPr/>
        </p:nvPicPr>
        <p:blipFill>
          <a:blip r:embed="rId6" cstate="print"/>
          <a:srcRect/>
          <a:stretch>
            <a:fillRect/>
          </a:stretch>
        </p:blipFill>
        <p:spPr bwMode="auto">
          <a:xfrm>
            <a:off x="7956376" y="2708920"/>
            <a:ext cx="1045773" cy="1045773"/>
          </a:xfrm>
          <a:prstGeom prst="rect">
            <a:avLst/>
          </a:prstGeom>
          <a:noFill/>
        </p:spPr>
      </p:pic>
      <p:pic>
        <p:nvPicPr>
          <p:cNvPr id="2055" name="Picture 7" descr="C:\Users\channy.BRAINPOP\Desktop\6.png"/>
          <p:cNvPicPr>
            <a:picLocks noChangeAspect="1" noChangeArrowheads="1"/>
          </p:cNvPicPr>
          <p:nvPr/>
        </p:nvPicPr>
        <p:blipFill>
          <a:blip r:embed="rId7" cstate="print"/>
          <a:srcRect/>
          <a:stretch>
            <a:fillRect/>
          </a:stretch>
        </p:blipFill>
        <p:spPr bwMode="auto">
          <a:xfrm>
            <a:off x="7668344" y="5445224"/>
            <a:ext cx="1590675" cy="1590675"/>
          </a:xfrm>
          <a:prstGeom prst="rect">
            <a:avLst/>
          </a:prstGeom>
          <a:noFill/>
        </p:spPr>
      </p:pic>
      <p:pic>
        <p:nvPicPr>
          <p:cNvPr id="2056" name="Picture 8" descr="C:\Users\channy.BRAINPOP\Desktop\7.png"/>
          <p:cNvPicPr>
            <a:picLocks noChangeAspect="1" noChangeArrowheads="1"/>
          </p:cNvPicPr>
          <p:nvPr/>
        </p:nvPicPr>
        <p:blipFill>
          <a:blip r:embed="rId8" cstate="print"/>
          <a:srcRect/>
          <a:stretch>
            <a:fillRect/>
          </a:stretch>
        </p:blipFill>
        <p:spPr bwMode="auto">
          <a:xfrm>
            <a:off x="6804248" y="5229200"/>
            <a:ext cx="1148285" cy="1148285"/>
          </a:xfrm>
          <a:prstGeom prst="rect">
            <a:avLst/>
          </a:prstGeom>
          <a:noFill/>
        </p:spPr>
      </p:pic>
      <p:sp>
        <p:nvSpPr>
          <p:cNvPr id="13" name="TextBox 12"/>
          <p:cNvSpPr txBox="1"/>
          <p:nvPr/>
        </p:nvSpPr>
        <p:spPr>
          <a:xfrm rot="16200000">
            <a:off x="-1743199" y="5432052"/>
            <a:ext cx="3916611" cy="430213"/>
          </a:xfrm>
          <a:prstGeom prst="rect">
            <a:avLst/>
          </a:prstGeom>
          <a:noFill/>
        </p:spPr>
        <p:txBody>
          <a:bodyPr wrap="square">
            <a:spAutoFit/>
          </a:bodyPr>
          <a:lstStyle/>
          <a:p>
            <a:pPr fontAlgn="auto">
              <a:spcBef>
                <a:spcPts val="0"/>
              </a:spcBef>
              <a:spcAft>
                <a:spcPts val="0"/>
              </a:spcAft>
              <a:defRPr/>
            </a:pPr>
            <a:r>
              <a:rPr lang="en-US" sz="1100" dirty="0">
                <a:solidFill>
                  <a:schemeClr val="bg2">
                    <a:lumMod val="60000"/>
                    <a:lumOff val="40000"/>
                  </a:schemeClr>
                </a:solidFill>
                <a:latin typeface="+mj-lt"/>
                <a:cs typeface="Arial" pitchFamily="34" charset="0"/>
              </a:rPr>
              <a:t>© </a:t>
            </a:r>
            <a:r>
              <a:rPr lang="en-US" sz="1100" dirty="0" smtClean="0">
                <a:solidFill>
                  <a:schemeClr val="bg2">
                    <a:lumMod val="60000"/>
                    <a:lumOff val="40000"/>
                  </a:schemeClr>
                </a:solidFill>
                <a:latin typeface="+mj-lt"/>
                <a:cs typeface="Arial" pitchFamily="34" charset="0"/>
              </a:rPr>
              <a:t>2009-2015 </a:t>
            </a:r>
            <a:r>
              <a:rPr lang="en-US" sz="1100" dirty="0">
                <a:solidFill>
                  <a:schemeClr val="bg2">
                    <a:lumMod val="60000"/>
                    <a:lumOff val="40000"/>
                  </a:schemeClr>
                </a:solidFill>
                <a:latin typeface="+mj-lt"/>
                <a:cs typeface="Arial" pitchFamily="34" charset="0"/>
              </a:rPr>
              <a:t>BrainPOP ESL, LLC. All rights reserved.</a:t>
            </a:r>
          </a:p>
          <a:p>
            <a:pPr fontAlgn="auto">
              <a:spcBef>
                <a:spcPts val="0"/>
              </a:spcBef>
              <a:spcAft>
                <a:spcPts val="0"/>
              </a:spcAft>
              <a:defRPr/>
            </a:pPr>
            <a:endParaRPr lang="en-US" sz="1100" dirty="0">
              <a:solidFill>
                <a:schemeClr val="bg2">
                  <a:lumMod val="60000"/>
                  <a:lumOff val="40000"/>
                </a:schemeClr>
              </a:solidFill>
              <a:latin typeface="+mn-lt"/>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15" name="TextBox 14"/>
          <p:cNvSpPr txBox="1"/>
          <p:nvPr/>
        </p:nvSpPr>
        <p:spPr>
          <a:xfrm rot="16200000">
            <a:off x="-1743199" y="5432052"/>
            <a:ext cx="3916611" cy="430213"/>
          </a:xfrm>
          <a:prstGeom prst="rect">
            <a:avLst/>
          </a:prstGeom>
          <a:noFill/>
        </p:spPr>
        <p:txBody>
          <a:bodyPr wrap="square">
            <a:spAutoFit/>
          </a:bodyPr>
          <a:lstStyle/>
          <a:p>
            <a:pPr fontAlgn="auto">
              <a:spcBef>
                <a:spcPts val="0"/>
              </a:spcBef>
              <a:spcAft>
                <a:spcPts val="0"/>
              </a:spcAft>
              <a:defRPr/>
            </a:pPr>
            <a:r>
              <a:rPr lang="en-US" sz="1100" dirty="0">
                <a:solidFill>
                  <a:schemeClr val="bg2">
                    <a:lumMod val="60000"/>
                    <a:lumOff val="40000"/>
                  </a:schemeClr>
                </a:solidFill>
                <a:latin typeface="+mj-lt"/>
                <a:cs typeface="Arial" pitchFamily="34" charset="0"/>
              </a:rPr>
              <a:t>© </a:t>
            </a:r>
            <a:r>
              <a:rPr lang="en-US" sz="1100" dirty="0" smtClean="0">
                <a:solidFill>
                  <a:schemeClr val="bg2">
                    <a:lumMod val="60000"/>
                    <a:lumOff val="40000"/>
                  </a:schemeClr>
                </a:solidFill>
                <a:latin typeface="+mj-lt"/>
                <a:cs typeface="Arial" pitchFamily="34" charset="0"/>
              </a:rPr>
              <a:t>2009-2015 </a:t>
            </a:r>
            <a:r>
              <a:rPr lang="en-US" sz="1100" dirty="0">
                <a:solidFill>
                  <a:schemeClr val="bg2">
                    <a:lumMod val="60000"/>
                    <a:lumOff val="40000"/>
                  </a:schemeClr>
                </a:solidFill>
                <a:latin typeface="+mj-lt"/>
                <a:cs typeface="Arial" pitchFamily="34" charset="0"/>
              </a:rPr>
              <a:t>BrainPOP ESL, LLC. All rights reserved.</a:t>
            </a:r>
          </a:p>
          <a:p>
            <a:pPr fontAlgn="auto">
              <a:spcBef>
                <a:spcPts val="0"/>
              </a:spcBef>
              <a:spcAft>
                <a:spcPts val="0"/>
              </a:spcAft>
              <a:defRPr/>
            </a:pPr>
            <a:endParaRPr lang="en-US" sz="1100" dirty="0">
              <a:solidFill>
                <a:schemeClr val="bg2">
                  <a:lumMod val="60000"/>
                  <a:lumOff val="40000"/>
                </a:schemeClr>
              </a:solidFill>
              <a:latin typeface="+mn-lt"/>
              <a:cs typeface="+mn-cs"/>
            </a:endParaRPr>
          </a:p>
        </p:txBody>
      </p:sp>
      <p:sp>
        <p:nvSpPr>
          <p:cNvPr id="28" name="כותרת 1"/>
          <p:cNvSpPr>
            <a:spLocks noGrp="1"/>
          </p:cNvSpPr>
          <p:nvPr>
            <p:ph type="title"/>
          </p:nvPr>
        </p:nvSpPr>
        <p:spPr>
          <a:xfrm>
            <a:off x="446856" y="692696"/>
            <a:ext cx="8229600" cy="1143000"/>
          </a:xfrm>
        </p:spPr>
        <p:txBody>
          <a:bodyPr>
            <a:normAutofit/>
          </a:bodyPr>
          <a:lstStyle/>
          <a:p>
            <a:r>
              <a:rPr lang="en-US" b="1" dirty="0" smtClean="0">
                <a:solidFill>
                  <a:srgbClr val="002060"/>
                </a:solidFill>
              </a:rPr>
              <a:t>Why use these movies?</a:t>
            </a:r>
            <a:endParaRPr lang="he-IL" b="1" dirty="0">
              <a:solidFill>
                <a:srgbClr val="002060"/>
              </a:solidFill>
            </a:endParaRPr>
          </a:p>
        </p:txBody>
      </p:sp>
      <p:sp>
        <p:nvSpPr>
          <p:cNvPr id="29" name="מציין מיקום תוכן 2"/>
          <p:cNvSpPr>
            <a:spLocks noGrp="1"/>
          </p:cNvSpPr>
          <p:nvPr>
            <p:ph idx="1"/>
          </p:nvPr>
        </p:nvSpPr>
        <p:spPr>
          <a:xfrm>
            <a:off x="467544" y="1916832"/>
            <a:ext cx="8229600" cy="4525963"/>
          </a:xfrm>
        </p:spPr>
        <p:txBody>
          <a:bodyPr>
            <a:normAutofit/>
          </a:bodyPr>
          <a:lstStyle/>
          <a:p>
            <a:r>
              <a:rPr lang="en-US" dirty="0" smtClean="0">
                <a:solidFill>
                  <a:schemeClr val="accent2">
                    <a:lumMod val="50000"/>
                  </a:schemeClr>
                </a:solidFill>
              </a:rPr>
              <a:t>To discuss current events and other cultures.</a:t>
            </a:r>
          </a:p>
          <a:p>
            <a:r>
              <a:rPr lang="en-US" dirty="0" smtClean="0">
                <a:solidFill>
                  <a:schemeClr val="accent2">
                    <a:lumMod val="50000"/>
                  </a:schemeClr>
                </a:solidFill>
              </a:rPr>
              <a:t>To use varied media and sources.</a:t>
            </a:r>
          </a:p>
          <a:p>
            <a:r>
              <a:rPr lang="en-US" dirty="0" smtClean="0">
                <a:solidFill>
                  <a:schemeClr val="accent2">
                    <a:lumMod val="50000"/>
                  </a:schemeClr>
                </a:solidFill>
              </a:rPr>
              <a:t>The movies are short and authentic.</a:t>
            </a:r>
          </a:p>
          <a:p>
            <a:r>
              <a:rPr lang="en-US" dirty="0" smtClean="0">
                <a:solidFill>
                  <a:schemeClr val="accent2">
                    <a:lumMod val="50000"/>
                  </a:schemeClr>
                </a:solidFill>
              </a:rPr>
              <a:t>Perfect  resource for discussions, oral and written presentations for all levels.</a:t>
            </a:r>
          </a:p>
        </p:txBody>
      </p:sp>
      <p:pic>
        <p:nvPicPr>
          <p:cNvPr id="33" name="Picture 3" descr="C:\Users\channy.BRAINPOP\Desktop\Untitled-5.png"/>
          <p:cNvPicPr>
            <a:picLocks noChangeAspect="1" noChangeArrowheads="1"/>
          </p:cNvPicPr>
          <p:nvPr/>
        </p:nvPicPr>
        <p:blipFill>
          <a:blip r:embed="rId3" cstate="print"/>
          <a:srcRect/>
          <a:stretch>
            <a:fillRect/>
          </a:stretch>
        </p:blipFill>
        <p:spPr bwMode="auto">
          <a:xfrm>
            <a:off x="5940152" y="4460878"/>
            <a:ext cx="3203848" cy="2397123"/>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pic>
        <p:nvPicPr>
          <p:cNvPr id="10" name="Picture 3" descr="C:\Users\channy.BRAINPOP\Desktop\8.png"/>
          <p:cNvPicPr>
            <a:picLocks noChangeAspect="1" noChangeArrowheads="1"/>
          </p:cNvPicPr>
          <p:nvPr/>
        </p:nvPicPr>
        <p:blipFill>
          <a:blip r:embed="rId3" cstate="print"/>
          <a:srcRect/>
          <a:stretch>
            <a:fillRect/>
          </a:stretch>
        </p:blipFill>
        <p:spPr bwMode="auto">
          <a:xfrm>
            <a:off x="-1620688" y="-223353"/>
            <a:ext cx="12745416" cy="7081353"/>
          </a:xfrm>
          <a:prstGeom prst="rect">
            <a:avLst/>
          </a:prstGeom>
          <a:noFill/>
        </p:spPr>
      </p:pic>
      <p:sp>
        <p:nvSpPr>
          <p:cNvPr id="15" name="TextBox 14"/>
          <p:cNvSpPr txBox="1"/>
          <p:nvPr/>
        </p:nvSpPr>
        <p:spPr>
          <a:xfrm rot="16200000">
            <a:off x="-1743199" y="5432052"/>
            <a:ext cx="3916611" cy="430213"/>
          </a:xfrm>
          <a:prstGeom prst="rect">
            <a:avLst/>
          </a:prstGeom>
          <a:noFill/>
        </p:spPr>
        <p:txBody>
          <a:bodyPr wrap="square">
            <a:spAutoFit/>
          </a:bodyPr>
          <a:lstStyle/>
          <a:p>
            <a:pPr fontAlgn="auto">
              <a:spcBef>
                <a:spcPts val="0"/>
              </a:spcBef>
              <a:spcAft>
                <a:spcPts val="0"/>
              </a:spcAft>
              <a:defRPr/>
            </a:pPr>
            <a:r>
              <a:rPr lang="en-US" sz="1100" dirty="0">
                <a:solidFill>
                  <a:schemeClr val="bg2">
                    <a:lumMod val="60000"/>
                    <a:lumOff val="40000"/>
                  </a:schemeClr>
                </a:solidFill>
                <a:latin typeface="+mj-lt"/>
                <a:cs typeface="Arial" pitchFamily="34" charset="0"/>
              </a:rPr>
              <a:t>© </a:t>
            </a:r>
            <a:r>
              <a:rPr lang="en-US" sz="1100" dirty="0" smtClean="0">
                <a:solidFill>
                  <a:schemeClr val="bg2">
                    <a:lumMod val="60000"/>
                    <a:lumOff val="40000"/>
                  </a:schemeClr>
                </a:solidFill>
                <a:latin typeface="+mj-lt"/>
                <a:cs typeface="Arial" pitchFamily="34" charset="0"/>
              </a:rPr>
              <a:t>2009-2015 </a:t>
            </a:r>
            <a:r>
              <a:rPr lang="en-US" sz="1100" dirty="0">
                <a:solidFill>
                  <a:schemeClr val="bg2">
                    <a:lumMod val="60000"/>
                    <a:lumOff val="40000"/>
                  </a:schemeClr>
                </a:solidFill>
                <a:latin typeface="+mj-lt"/>
                <a:cs typeface="Arial" pitchFamily="34" charset="0"/>
              </a:rPr>
              <a:t>BrainPOP ESL, LLC. All rights reserved.</a:t>
            </a:r>
          </a:p>
          <a:p>
            <a:pPr fontAlgn="auto">
              <a:spcBef>
                <a:spcPts val="0"/>
              </a:spcBef>
              <a:spcAft>
                <a:spcPts val="0"/>
              </a:spcAft>
              <a:defRPr/>
            </a:pPr>
            <a:endParaRPr lang="en-US" sz="1100" dirty="0">
              <a:solidFill>
                <a:schemeClr val="bg2">
                  <a:lumMod val="60000"/>
                  <a:lumOff val="40000"/>
                </a:schemeClr>
              </a:solidFill>
              <a:latin typeface="+mn-lt"/>
              <a:cs typeface="+mn-cs"/>
            </a:endParaRPr>
          </a:p>
        </p:txBody>
      </p:sp>
      <p:sp>
        <p:nvSpPr>
          <p:cNvPr id="28" name="כותרת 1"/>
          <p:cNvSpPr>
            <a:spLocks noGrp="1"/>
          </p:cNvSpPr>
          <p:nvPr>
            <p:ph type="title"/>
          </p:nvPr>
        </p:nvSpPr>
        <p:spPr>
          <a:xfrm>
            <a:off x="806896" y="5445224"/>
            <a:ext cx="8229600" cy="1143000"/>
          </a:xfrm>
        </p:spPr>
        <p:txBody>
          <a:bodyPr>
            <a:normAutofit/>
          </a:bodyPr>
          <a:lstStyle/>
          <a:p>
            <a:r>
              <a:rPr lang="en-US" sz="5000" b="1" dirty="0" smtClean="0">
                <a:effectLst>
                  <a:outerShdw blurRad="38100" dist="38100" dir="2700000" algn="tl">
                    <a:srgbClr val="000000">
                      <a:alpha val="43137"/>
                    </a:srgbClr>
                  </a:outerShdw>
                </a:effectLst>
              </a:rPr>
              <a:t>Thank you!</a:t>
            </a:r>
            <a:endParaRPr lang="he-IL" sz="50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גווני אפור">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2109</TotalTime>
  <Words>320</Words>
  <Application>Microsoft Office PowerPoint</Application>
  <PresentationFormat>On-screen Show (4:3)</PresentationFormat>
  <Paragraphs>41</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ערכת נושא Office</vt:lpstr>
      <vt:lpstr>Slide 1</vt:lpstr>
      <vt:lpstr>Why do we need a multicultural approach?</vt:lpstr>
      <vt:lpstr>2015-2016 Calendar</vt:lpstr>
      <vt:lpstr>What else do we have ?</vt:lpstr>
      <vt:lpstr>Why use these movies?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Mountain and The Molehill</dc:title>
  <dc:creator>user</dc:creator>
  <cp:lastModifiedBy>Eliezer Mandalman</cp:lastModifiedBy>
  <cp:revision>113</cp:revision>
  <dcterms:created xsi:type="dcterms:W3CDTF">2014-12-07T10:39:54Z</dcterms:created>
  <dcterms:modified xsi:type="dcterms:W3CDTF">2015-07-22T18:37:23Z</dcterms:modified>
</cp:coreProperties>
</file>