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8" r:id="rId3"/>
    <p:sldId id="258" r:id="rId4"/>
    <p:sldId id="286" r:id="rId5"/>
    <p:sldId id="261" r:id="rId6"/>
    <p:sldId id="263" r:id="rId7"/>
    <p:sldId id="264" r:id="rId8"/>
    <p:sldId id="265" r:id="rId9"/>
    <p:sldId id="287" r:id="rId10"/>
    <p:sldId id="266" r:id="rId11"/>
    <p:sldId id="267" r:id="rId12"/>
    <p:sldId id="273" r:id="rId13"/>
    <p:sldId id="271" r:id="rId14"/>
    <p:sldId id="270" r:id="rId15"/>
    <p:sldId id="278" r:id="rId16"/>
    <p:sldId id="277" r:id="rId17"/>
    <p:sldId id="275" r:id="rId18"/>
    <p:sldId id="276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6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14/07/2016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rOsSf0clUG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oTeUdJky9r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HyhYa9CQcQ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quizlet.com/30541590/thank-you-mam-literature-moria-flash-cards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quizlet.com/95069353/thank-you-mam-flash-cards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youtube.com/watch?v=f6mSVeYeBp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ontanna2015.blogspot.co.il/2011/09/thank-you-mam-letter-from-roger.html" TargetMode="External"/><Relationship Id="rId2" Type="http://schemas.openxmlformats.org/officeDocument/2006/relationships/hyperlink" Target="http://www.proprofs.com/quiz-school/story.php?title=thank-you-mam_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N2QZgC10Fk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317979"/>
            <a:ext cx="8915399" cy="10188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  </a:t>
            </a:r>
            <a:r>
              <a:rPr lang="en-US" b="1" dirty="0" smtClean="0"/>
              <a:t>Teaching and Motivating SEN Students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368801"/>
            <a:ext cx="8915399" cy="1840088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Julia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Koifman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51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Beit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Ekstein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sz="5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en-US" sz="5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pPr algn="ctr"/>
            <a:r>
              <a:rPr lang="en-US" sz="6000" dirty="0" smtClean="0"/>
              <a:t>ETAI </a:t>
            </a:r>
            <a:r>
              <a:rPr lang="en-US" sz="6000" dirty="0"/>
              <a:t>Conference</a:t>
            </a:r>
          </a:p>
          <a:p>
            <a:pPr algn="ctr"/>
            <a:r>
              <a:rPr lang="en-US" sz="6000" dirty="0" smtClean="0"/>
              <a:t>Ashkelon, Israel.</a:t>
            </a:r>
            <a:endParaRPr lang="en-US" sz="6000" dirty="0"/>
          </a:p>
          <a:p>
            <a:pPr algn="ctr"/>
            <a:r>
              <a:rPr lang="en-US" sz="6000" dirty="0" smtClean="0"/>
              <a:t>4-6 July </a:t>
            </a:r>
            <a:r>
              <a:rPr lang="en-US" sz="6000" dirty="0"/>
              <a:t>2016</a:t>
            </a:r>
            <a:endParaRPr lang="ru-RU" sz="6000" dirty="0"/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4886" y="2756213"/>
            <a:ext cx="1656184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936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4097" y="603328"/>
            <a:ext cx="8911687" cy="128089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Online Spelling Exercises</a:t>
            </a:r>
            <a:endParaRPr lang="he-IL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8579" y="2133600"/>
            <a:ext cx="3196667" cy="3778250"/>
          </a:xfrm>
        </p:spPr>
      </p:pic>
    </p:spTree>
    <p:extLst>
      <p:ext uri="{BB962C8B-B14F-4D97-AF65-F5344CB8AC3E}">
        <p14:creationId xmlns:p14="http://schemas.microsoft.com/office/powerpoint/2010/main" xmlns="" val="22496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Teaching 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vocabulary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online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000" dirty="0">
                <a:solidFill>
                  <a:srgbClr val="00B0F0"/>
                </a:solidFill>
                <a:hlinkClick r:id="rId2"/>
              </a:rPr>
              <a:t>https://www.youtube.com/watch?v=rOsSf0clUGA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pic>
        <p:nvPicPr>
          <p:cNvPr id="4" name="Рисунок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1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9268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Coloring and Highlighting</a:t>
            </a:r>
            <a:endParaRPr lang="he-I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790162"/>
            <a:ext cx="8915400" cy="4121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strategy is highly recommended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200" b="1" dirty="0">
                <a:solidFill>
                  <a:srgbClr val="7030A0"/>
                </a:solidFill>
              </a:rPr>
              <a:t>to catch their attention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to let them focus on something important </a:t>
            </a:r>
          </a:p>
          <a:p>
            <a:r>
              <a:rPr lang="en-US" sz="3200" b="1" dirty="0">
                <a:solidFill>
                  <a:srgbClr val="7030A0"/>
                </a:solidFill>
              </a:rPr>
              <a:t>to avoid misunderstanding 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r>
              <a:rPr lang="en-US" sz="3200" b="1" dirty="0" smtClean="0">
                <a:solidFill>
                  <a:srgbClr val="7030A0"/>
                </a:solidFill>
              </a:rPr>
              <a:t>to </a:t>
            </a:r>
            <a:r>
              <a:rPr lang="en-US" sz="3200" b="1" dirty="0">
                <a:solidFill>
                  <a:srgbClr val="7030A0"/>
                </a:solidFill>
              </a:rPr>
              <a:t>take the stress and frustration away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9990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741051"/>
          </a:xfrm>
        </p:spPr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spelling</a:t>
            </a:r>
            <a:endParaRPr lang="he-IL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0719" y="1582381"/>
            <a:ext cx="2947073" cy="413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00299" y="1600880"/>
            <a:ext cx="3485345" cy="411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098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Coloring groups of irregular verbs for junior-high and high-school LD students</a:t>
            </a:r>
            <a:endParaRPr lang="he-IL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7057" y="2133600"/>
            <a:ext cx="5859712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17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grammar structures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5932" y="2060620"/>
            <a:ext cx="5782613" cy="3554569"/>
          </a:xfrm>
        </p:spPr>
      </p:pic>
    </p:spTree>
    <p:extLst>
      <p:ext uri="{BB962C8B-B14F-4D97-AF65-F5344CB8AC3E}">
        <p14:creationId xmlns:p14="http://schemas.microsoft.com/office/powerpoint/2010/main" xmlns="" val="30689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Audio-Visual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  <a:endParaRPr lang="he-I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8496"/>
            <a:ext cx="8915400" cy="4262726"/>
          </a:xfrm>
        </p:spPr>
        <p:txBody>
          <a:bodyPr>
            <a:noAutofit/>
          </a:bodyPr>
          <a:lstStyle/>
          <a:p>
            <a:r>
              <a:rPr lang="en-US" sz="2400" dirty="0"/>
              <a:t>Since students affected by dyslexia have difficulties with reading and writing, they can learn new information by seeing it. </a:t>
            </a:r>
            <a:endParaRPr lang="en-US" sz="2400" dirty="0" smtClean="0"/>
          </a:p>
          <a:p>
            <a:r>
              <a:rPr lang="en-US" sz="2400" dirty="0" smtClean="0"/>
              <a:t>Presenting </a:t>
            </a:r>
            <a:r>
              <a:rPr lang="en-US" sz="2400" dirty="0"/>
              <a:t>pictures as a part of the instructions </a:t>
            </a:r>
            <a:r>
              <a:rPr lang="en-US" sz="2400" dirty="0" smtClean="0"/>
              <a:t>makes them focused</a:t>
            </a:r>
          </a:p>
          <a:p>
            <a:r>
              <a:rPr lang="en-US" sz="2400" dirty="0" smtClean="0"/>
              <a:t>It avoids </a:t>
            </a:r>
            <a:r>
              <a:rPr lang="en-US" sz="2400" dirty="0"/>
              <a:t>misunderstanding and motivates them. </a:t>
            </a:r>
            <a:endParaRPr lang="en-US" sz="2400" dirty="0" smtClean="0"/>
          </a:p>
          <a:p>
            <a:pPr marL="0" indent="0">
              <a:buNone/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3511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://www.youtube.com/watch?v=oTeUdJky9rY</a:t>
            </a:r>
            <a:r>
              <a:rPr lang="en-US" sz="2700" dirty="0"/>
              <a:t/>
            </a:r>
            <a:br>
              <a:rPr lang="en-US" sz="2700" dirty="0"/>
            </a:br>
            <a:endParaRPr lang="he-IL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82" y="1787236"/>
            <a:ext cx="9426430" cy="4123986"/>
          </a:xfrm>
        </p:spPr>
        <p:txBody>
          <a:bodyPr>
            <a:normAutofit/>
          </a:bodyPr>
          <a:lstStyle/>
          <a:p>
            <a:r>
              <a:rPr lang="en-US" sz="2400" dirty="0"/>
              <a:t>also enhance learning vocabulary, grammar and sentence structure</a:t>
            </a:r>
          </a:p>
          <a:p>
            <a:pPr marL="457200" indent="-457200"/>
            <a:r>
              <a:rPr lang="en-US" sz="2400" dirty="0"/>
              <a:t>make your lessons more interesting and motivating.</a:t>
            </a:r>
            <a:endParaRPr lang="he-IL" sz="2400" dirty="0"/>
          </a:p>
          <a:p>
            <a:pPr marL="457200" indent="-457200"/>
            <a:r>
              <a:rPr lang="en-US" sz="2400" dirty="0"/>
              <a:t>are perfect to develop LD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teenagers</a:t>
            </a:r>
            <a:r>
              <a:rPr lang="en-US" sz="2400" dirty="0"/>
              <a:t>’ </a:t>
            </a:r>
            <a:r>
              <a:rPr lang="en-US" sz="2400" dirty="0" smtClean="0"/>
              <a:t>listening </a:t>
            </a:r>
            <a:r>
              <a:rPr lang="en-US" sz="2400" dirty="0"/>
              <a:t>skills</a:t>
            </a:r>
          </a:p>
          <a:p>
            <a:pPr marL="457200" indent="-457200"/>
            <a:r>
              <a:rPr lang="en-US" sz="2400" dirty="0"/>
              <a:t> playing songs with images and </a:t>
            </a:r>
          </a:p>
          <a:p>
            <a:pPr marL="0" indent="0">
              <a:buNone/>
            </a:pPr>
            <a:r>
              <a:rPr lang="en-US" sz="2400" dirty="0"/>
              <a:t>      subtitles enhances their spelling </a:t>
            </a:r>
          </a:p>
          <a:p>
            <a:pPr marL="0" indent="0">
              <a:buNone/>
            </a:pPr>
            <a:r>
              <a:rPr lang="en-US" sz="2400" dirty="0"/>
              <a:t>      and general understanding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0841" y="3077585"/>
            <a:ext cx="3767138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35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 telling</a:t>
            </a:r>
            <a:endParaRPr lang="he-IL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enlarges students’ vocabulary</a:t>
            </a:r>
          </a:p>
          <a:p>
            <a:r>
              <a:rPr lang="en-US" sz="2800" dirty="0"/>
              <a:t>help them learn grammar and sentence structure</a:t>
            </a:r>
          </a:p>
          <a:p>
            <a:r>
              <a:rPr lang="en-US" sz="2800" dirty="0"/>
              <a:t>using books with pictures or e-books improve their reading skills</a:t>
            </a:r>
          </a:p>
          <a:p>
            <a:r>
              <a:rPr lang="en-US" sz="2800" dirty="0"/>
              <a:t>seeing English subtitles and repeating the words improves their spelling and pronunciation 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21272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05445"/>
          </a:xfrm>
        </p:spPr>
        <p:txBody>
          <a:bodyPr/>
          <a:lstStyle/>
          <a:p>
            <a:r>
              <a:rPr lang="en-US" dirty="0" smtClean="0"/>
              <a:t>      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Lesson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6601" y="1429555"/>
            <a:ext cx="8915400" cy="44816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You, </a:t>
            </a:r>
            <a:r>
              <a:rPr lang="en-US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M’am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                                           (by Langston </a:t>
            </a:r>
            <a:r>
              <a:rPr lang="en-US" dirty="0" err="1" smtClean="0">
                <a:solidFill>
                  <a:srgbClr val="0070C0"/>
                </a:solidFill>
              </a:rPr>
              <a:t>Hughs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ru-RU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990" y="1429555"/>
            <a:ext cx="2466975" cy="1847850"/>
          </a:xfrm>
          <a:prstGeom prst="rect">
            <a:avLst/>
          </a:prstGeom>
        </p:spPr>
      </p:pic>
      <p:pic>
        <p:nvPicPr>
          <p:cNvPr id="5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716" y="1429555"/>
            <a:ext cx="2090799" cy="2090799"/>
          </a:xfrm>
          <a:prstGeom prst="rect">
            <a:avLst/>
          </a:prstGeom>
        </p:spPr>
      </p:pic>
      <p:pic>
        <p:nvPicPr>
          <p:cNvPr id="7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938" y="4206247"/>
            <a:ext cx="1877577" cy="1877577"/>
          </a:xfrm>
          <a:prstGeom prst="rect">
            <a:avLst/>
          </a:prstGeom>
        </p:spPr>
      </p:pic>
      <p:sp>
        <p:nvSpPr>
          <p:cNvPr id="8" name="AutoShape 2" descr="Image result for thank you ma'am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855" y="4206247"/>
            <a:ext cx="2859110" cy="19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003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err="1" smtClean="0">
                <a:solidFill>
                  <a:srgbClr val="7030A0"/>
                </a:solidFill>
              </a:rPr>
              <a:t>Programme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Co-occurrence of SEN</a:t>
            </a:r>
          </a:p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catch their attention</a:t>
            </a:r>
          </a:p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strategies</a:t>
            </a:r>
          </a:p>
          <a:p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lesson</a:t>
            </a:r>
            <a:endParaRPr lang="ru-RU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8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Pre-reading task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6771" y="1641653"/>
            <a:ext cx="4572396" cy="257273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40517" y="3244334"/>
            <a:ext cx="611096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 smtClean="0">
              <a:hlinkClick r:id="rId3"/>
            </a:endParaRPr>
          </a:p>
          <a:p>
            <a:pPr algn="ctr"/>
            <a:endParaRPr lang="en-US" dirty="0">
              <a:hlinkClick r:id="rId3"/>
            </a:endParaRPr>
          </a:p>
          <a:p>
            <a:pPr algn="ctr"/>
            <a:endParaRPr lang="en-US" dirty="0" smtClean="0">
              <a:hlinkClick r:id="rId3"/>
            </a:endParaRPr>
          </a:p>
          <a:p>
            <a:pPr algn="ctr"/>
            <a:endParaRPr lang="en-US" dirty="0">
              <a:hlinkClick r:id="rId3"/>
            </a:endParaRPr>
          </a:p>
          <a:p>
            <a:pPr algn="ctr"/>
            <a:endParaRPr lang="en-US" dirty="0" smtClean="0">
              <a:hlinkClick r:id="rId3"/>
            </a:endParaRPr>
          </a:p>
          <a:p>
            <a:pPr algn="ctr"/>
            <a:r>
              <a:rPr lang="he-IL" dirty="0" smtClean="0">
                <a:hlinkClick r:id="rId3"/>
              </a:rPr>
              <a:t>https</a:t>
            </a:r>
            <a:r>
              <a:rPr lang="he-IL" dirty="0">
                <a:hlinkClick r:id="rId3"/>
              </a:rPr>
              <a:t>://www.youtube.com/watch?v=eHyhYa9CQcQ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2465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 you think the woman will do to the boy?</a:t>
            </a:r>
            <a:endParaRPr lang="ru-RU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/>
              <a:t>Call the police</a:t>
            </a:r>
          </a:p>
          <a:p>
            <a:r>
              <a:rPr lang="en-US" sz="4000" dirty="0"/>
              <a:t>Take him to prison</a:t>
            </a:r>
          </a:p>
          <a:p>
            <a:r>
              <a:rPr lang="en-US" sz="4000" dirty="0"/>
              <a:t>Hit him</a:t>
            </a:r>
          </a:p>
          <a:p>
            <a:r>
              <a:rPr lang="en-US" sz="4000" dirty="0"/>
              <a:t>Something different.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552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Vocabulary practice for less advanced students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39598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://quizlet.com/30541590/thank-you-mam-literature-moria-flash-cards/</a:t>
            </a:r>
            <a:r>
              <a:rPr lang="en-US" dirty="0"/>
              <a:t> 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941" y="1264555"/>
            <a:ext cx="7984149" cy="477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86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Vocabulary practice for more advanced students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598"/>
            <a:ext cx="8915400" cy="44475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://quizlet.com/95069353/thank-you-mam-flash-cards/</a:t>
            </a:r>
            <a:endParaRPr lang="en-US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2" y="1153804"/>
            <a:ext cx="7560840" cy="48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79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While-Reading Activities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93949"/>
            <a:ext cx="8915400" cy="4417273"/>
          </a:xfrm>
        </p:spPr>
        <p:txBody>
          <a:bodyPr/>
          <a:lstStyle/>
          <a:p>
            <a:pPr marL="395478" indent="-285750"/>
            <a:r>
              <a:rPr lang="en-US" dirty="0"/>
              <a:t>Read the story in your textbooks and listen to the recording.</a:t>
            </a:r>
          </a:p>
          <a:p>
            <a:pPr marL="109728" indent="0">
              <a:buNone/>
            </a:pPr>
            <a:r>
              <a:rPr lang="en-US" sz="1600" dirty="0">
                <a:hlinkClick r:id="rId2"/>
              </a:rPr>
              <a:t>https://www.youtube.com/watch?v=f6mSVeYeBpc</a:t>
            </a:r>
            <a:endParaRPr lang="en-US" sz="1600" dirty="0"/>
          </a:p>
          <a:p>
            <a:r>
              <a:rPr lang="en-US" dirty="0" smtClean="0"/>
              <a:t>Arrange the pictures in the order they appear in the story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מציין מיקום תוכן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3" y="2774839"/>
            <a:ext cx="7765402" cy="34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4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Post-Reading Tasks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sz="2400" dirty="0"/>
              <a:t>Answer the questions:</a:t>
            </a:r>
          </a:p>
          <a:p>
            <a:pPr marL="109728" indent="0">
              <a:buNone/>
            </a:pPr>
            <a:r>
              <a:rPr lang="en-US" dirty="0">
                <a:hlinkClick r:id="rId2"/>
              </a:rPr>
              <a:t>http://www.proprofs.com/quiz-school/story.php?title=thank-you-mam_1</a:t>
            </a:r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sz="2000" dirty="0" smtClean="0"/>
              <a:t>Writing: </a:t>
            </a:r>
          </a:p>
          <a:p>
            <a:pPr marL="109728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://montanna2015.blogspot.co.il/2011/09/thank-you-mam-letter-from-roger.html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101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</a:rPr>
              <a:t>Thank you!</a:t>
            </a:r>
            <a:endParaRPr lang="ru-RU" sz="8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Julia </a:t>
            </a:r>
            <a:r>
              <a:rPr lang="en-US" sz="4400" dirty="0" err="1" smtClean="0">
                <a:solidFill>
                  <a:srgbClr val="0070C0"/>
                </a:solidFill>
              </a:rPr>
              <a:t>Koifman</a:t>
            </a:r>
            <a:endParaRPr lang="en-US" sz="4400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400" dirty="0" smtClean="0">
                <a:solidFill>
                  <a:srgbClr val="0070C0"/>
                </a:solidFill>
              </a:rPr>
              <a:t>jkoifman@yandex.ru</a:t>
            </a:r>
          </a:p>
        </p:txBody>
      </p:sp>
    </p:spTree>
    <p:extLst>
      <p:ext uri="{BB962C8B-B14F-4D97-AF65-F5344CB8AC3E}">
        <p14:creationId xmlns:p14="http://schemas.microsoft.com/office/powerpoint/2010/main" xmlns="" val="34765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3156" y="2032000"/>
            <a:ext cx="6942666" cy="4064000"/>
          </a:xfrm>
        </p:spPr>
      </p:pic>
    </p:spTree>
    <p:extLst>
      <p:ext uri="{BB962C8B-B14F-4D97-AF65-F5344CB8AC3E}">
        <p14:creationId xmlns:p14="http://schemas.microsoft.com/office/powerpoint/2010/main" xmlns="" val="25937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Do you have any students, who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545465"/>
            <a:ext cx="8915400" cy="47394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misunderstand </a:t>
            </a:r>
            <a:r>
              <a:rPr lang="en-US" sz="2400" dirty="0"/>
              <a:t>your instructions? </a:t>
            </a:r>
          </a:p>
          <a:p>
            <a:r>
              <a:rPr lang="en-US" sz="2400" dirty="0"/>
              <a:t>have unreadable handwriting?</a:t>
            </a:r>
          </a:p>
          <a:p>
            <a:r>
              <a:rPr lang="en-US" sz="2400" dirty="0"/>
              <a:t>misspell too much?</a:t>
            </a:r>
          </a:p>
          <a:p>
            <a:r>
              <a:rPr lang="en-US" sz="2400" dirty="0"/>
              <a:t>misbehave?</a:t>
            </a:r>
          </a:p>
          <a:p>
            <a:r>
              <a:rPr lang="en-US" sz="2400" dirty="0"/>
              <a:t>answer back to teachers?</a:t>
            </a:r>
          </a:p>
          <a:p>
            <a:r>
              <a:rPr lang="en-US" sz="2400" dirty="0"/>
              <a:t>daydream during the lessons?</a:t>
            </a:r>
          </a:p>
          <a:p>
            <a:r>
              <a:rPr lang="en-US" sz="2400" dirty="0"/>
              <a:t>hate studying but come to school because they have no choice?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If you have at least 3 positive questions, you have some students with </a:t>
            </a:r>
            <a:r>
              <a:rPr lang="en-US" sz="2400" b="1" dirty="0" smtClean="0"/>
              <a:t>special education needs (SEN)</a:t>
            </a:r>
            <a:r>
              <a:rPr lang="en-US" sz="2400" dirty="0" smtClean="0"/>
              <a:t>.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112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929" y="823476"/>
            <a:ext cx="4537010" cy="435915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548572" y="645611"/>
            <a:ext cx="4548406" cy="1015663"/>
          </a:xfrm>
          <a:prstGeom prst="rect">
            <a:avLst/>
          </a:prstGeom>
          <a:solidFill>
            <a:srgbClr val="CCFF33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GB" sz="2000" dirty="0">
                <a:latin typeface="+mn-lt"/>
              </a:rPr>
              <a:t>restlessness; fidgeting;</a:t>
            </a:r>
          </a:p>
          <a:p>
            <a:r>
              <a:rPr lang="en-GB" sz="2000" dirty="0">
                <a:latin typeface="+mn-lt"/>
              </a:rPr>
              <a:t>lack of focus; emotional control; short concentration span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83890" y="3122192"/>
            <a:ext cx="3515494" cy="1477328"/>
          </a:xfrm>
          <a:prstGeom prst="rect">
            <a:avLst/>
          </a:prstGeom>
          <a:solidFill>
            <a:srgbClr val="CC99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GB" sz="1800" dirty="0">
                <a:latin typeface="+mn-lt"/>
              </a:rPr>
              <a:t>co-ordination / articulation; sequencing; </a:t>
            </a:r>
          </a:p>
          <a:p>
            <a:r>
              <a:rPr lang="en-GB" sz="1800" dirty="0">
                <a:latin typeface="+mn-lt"/>
              </a:rPr>
              <a:t>spatial awareness;</a:t>
            </a:r>
          </a:p>
          <a:p>
            <a:r>
              <a:rPr lang="en-GB" sz="1800" dirty="0">
                <a:latin typeface="+mn-lt"/>
              </a:rPr>
              <a:t>temporal awareness; </a:t>
            </a:r>
          </a:p>
          <a:p>
            <a:r>
              <a:rPr lang="en-GB" sz="1800" dirty="0">
                <a:latin typeface="+mn-lt"/>
              </a:rPr>
              <a:t>environmental sensitivity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31746" y="5182633"/>
            <a:ext cx="4786210" cy="923330"/>
          </a:xfrm>
          <a:prstGeom prst="rect">
            <a:avLst/>
          </a:prstGeom>
          <a:solidFill>
            <a:srgbClr val="FF99CC">
              <a:alpha val="80000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GB" sz="1800" dirty="0">
                <a:latin typeface="+mn-lt"/>
              </a:rPr>
              <a:t>social interaction (including pragmatics); </a:t>
            </a:r>
            <a:r>
              <a:rPr lang="en-GB" sz="1800" dirty="0" smtClean="0">
                <a:latin typeface="+mn-lt"/>
              </a:rPr>
              <a:t>intolerance </a:t>
            </a:r>
            <a:r>
              <a:rPr lang="en-GB" sz="1800" dirty="0">
                <a:latin typeface="+mn-lt"/>
              </a:rPr>
              <a:t>of changes in routine; understanding metaphorical </a:t>
            </a:r>
            <a:r>
              <a:rPr lang="en-GB" sz="1800" dirty="0" smtClean="0">
                <a:latin typeface="+mn-lt"/>
              </a:rPr>
              <a:t>language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6812" y="5297109"/>
            <a:ext cx="415141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GB" sz="1800" dirty="0">
                <a:latin typeface="+mn-lt"/>
              </a:rPr>
              <a:t>numerical /temporal concepts; sequencing;  tenses; time expressions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659467" y="982134"/>
            <a:ext cx="3000643" cy="923330"/>
          </a:xfrm>
          <a:prstGeom prst="rect">
            <a:avLst/>
          </a:prstGeom>
          <a:solidFill>
            <a:srgbClr val="1E9DAA">
              <a:alpha val="67451"/>
            </a:srgb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GB" sz="1800" dirty="0">
                <a:latin typeface="+mn-lt"/>
              </a:rPr>
              <a:t>phonological processing; text processing; </a:t>
            </a:r>
          </a:p>
          <a:p>
            <a:r>
              <a:rPr lang="en-GB" sz="1800" dirty="0">
                <a:latin typeface="+mn-lt"/>
              </a:rPr>
              <a:t>explaining ideas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36812" y="3284604"/>
            <a:ext cx="2837534" cy="1631216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Arial" pitchFamily="34" charset="0"/>
              </a:defRPr>
            </a:lvl9pPr>
          </a:lstStyle>
          <a:p>
            <a:r>
              <a:rPr lang="en-GB" sz="2000" b="1" dirty="0">
                <a:latin typeface="+mn-lt"/>
              </a:rPr>
              <a:t>Memory</a:t>
            </a:r>
          </a:p>
          <a:p>
            <a:r>
              <a:rPr lang="en-GB" sz="2000" b="1" dirty="0">
                <a:latin typeface="+mn-lt"/>
              </a:rPr>
              <a:t>Speed of processing</a:t>
            </a:r>
          </a:p>
          <a:p>
            <a:r>
              <a:rPr lang="en-GB" sz="2000" b="1" dirty="0">
                <a:latin typeface="+mn-lt"/>
              </a:rPr>
              <a:t>Organisation</a:t>
            </a:r>
          </a:p>
          <a:p>
            <a:r>
              <a:rPr lang="en-GB" sz="2000" b="1" dirty="0">
                <a:latin typeface="+mn-lt"/>
              </a:rPr>
              <a:t>Self esteem </a:t>
            </a:r>
          </a:p>
          <a:p>
            <a:r>
              <a:rPr lang="en-GB" sz="2000" b="1" dirty="0">
                <a:latin typeface="+mn-lt"/>
              </a:rPr>
              <a:t>Good and bad days</a:t>
            </a:r>
            <a:endParaRPr lang="en-GB" sz="2000" dirty="0">
              <a:latin typeface="+mn-lt"/>
            </a:endParaRPr>
          </a:p>
        </p:txBody>
      </p:sp>
      <p:sp>
        <p:nvSpPr>
          <p:cNvPr id="11" name="Left Arrow 1"/>
          <p:cNvSpPr/>
          <p:nvPr/>
        </p:nvSpPr>
        <p:spPr>
          <a:xfrm rot="21001876">
            <a:off x="4088089" y="3132850"/>
            <a:ext cx="1541844" cy="484632"/>
          </a:xfrm>
          <a:prstGeom prst="leftArrow">
            <a:avLst/>
          </a:prstGeom>
          <a:solidFill>
            <a:srgbClr val="FAE9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790" y="577814"/>
            <a:ext cx="9860166" cy="6214374"/>
          </a:xfrm>
          <a:prstGeom prst="rect">
            <a:avLst/>
          </a:prstGeom>
        </p:spPr>
      </p:pic>
      <p:sp>
        <p:nvSpPr>
          <p:cNvPr id="16" name="מלבן 15"/>
          <p:cNvSpPr/>
          <p:nvPr/>
        </p:nvSpPr>
        <p:spPr>
          <a:xfrm>
            <a:off x="1659468" y="211316"/>
            <a:ext cx="5167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Co-occurrence of SEN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2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Beit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Ekstein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Israeli chain of SEN schools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 Strategies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5200" y="2314222"/>
            <a:ext cx="9269412" cy="3597000"/>
          </a:xfrm>
        </p:spPr>
        <p:txBody>
          <a:bodyPr>
            <a:noAutofit/>
          </a:bodyPr>
          <a:lstStyle/>
          <a:p>
            <a:r>
              <a:rPr lang="en-US" sz="2400" dirty="0"/>
              <a:t>Up to 8 students in each class</a:t>
            </a:r>
          </a:p>
          <a:p>
            <a:r>
              <a:rPr lang="en-US" sz="2400" dirty="0"/>
              <a:t>Individual approach</a:t>
            </a:r>
          </a:p>
          <a:p>
            <a:r>
              <a:rPr lang="en-US" sz="2400" dirty="0"/>
              <a:t>Specific individual programs</a:t>
            </a:r>
          </a:p>
          <a:p>
            <a:r>
              <a:rPr lang="en-US" sz="2400" dirty="0"/>
              <a:t>Correcting the students’ behavior and ability of learning</a:t>
            </a:r>
          </a:p>
          <a:p>
            <a:r>
              <a:rPr lang="en-US" sz="2400" dirty="0"/>
              <a:t>Learning ESL in small groups</a:t>
            </a:r>
          </a:p>
          <a:p>
            <a:r>
              <a:rPr lang="en-US" sz="2400" dirty="0"/>
              <a:t>Preparation for final exams</a:t>
            </a:r>
          </a:p>
          <a:p>
            <a:r>
              <a:rPr lang="en-US" sz="2400" dirty="0" err="1"/>
              <a:t>Accomodations</a:t>
            </a:r>
            <a:r>
              <a:rPr lang="en-US" sz="2400" dirty="0"/>
              <a:t> (ignoring spelling mistakes, extra time, </a:t>
            </a:r>
            <a:r>
              <a:rPr lang="en-US" sz="2400" dirty="0" err="1"/>
              <a:t>etc</a:t>
            </a:r>
            <a:r>
              <a:rPr lang="en-US" sz="2400" dirty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8715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Catch Their Attention?</a:t>
            </a:r>
            <a:b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>
                <a:hlinkClick r:id="rId2"/>
              </a:rPr>
              <a:t>https://www.youtube.com/watch?v=N2QZgC10Fkw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0756" y="2222792"/>
            <a:ext cx="4424653" cy="3318490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1671" y="2222792"/>
            <a:ext cx="4542056" cy="326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0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88374"/>
            <a:ext cx="8911687" cy="633844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he-I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Remediation</a:t>
            </a:r>
            <a:endParaRPr lang="he-IL" dirty="0">
              <a:solidFill>
                <a:srgbClr val="7030A0"/>
              </a:solidFill>
            </a:endParaRPr>
          </a:p>
        </p:txBody>
      </p:sp>
      <p:pic>
        <p:nvPicPr>
          <p:cNvPr id="4" name="Picture 5" descr="ANd9GcTfwMBWhIx3qKRHWZPQYVyaJYUBNUnOnOUK_5ImQ94HHRoGQelRm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7745" y="1330861"/>
            <a:ext cx="2452256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1045" y="1239441"/>
            <a:ext cx="103389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he-IL" sz="2400" dirty="0"/>
              <a:t>Give </a:t>
            </a:r>
            <a:r>
              <a:rPr lang="en-US" altLang="he-IL" sz="2400" dirty="0" smtClean="0"/>
              <a:t>dyslexic </a:t>
            </a:r>
            <a:r>
              <a:rPr lang="en-US" altLang="he-IL" sz="2400" dirty="0"/>
              <a:t>students more time to </a:t>
            </a:r>
            <a:r>
              <a:rPr lang="en-US" altLang="he-IL" sz="2400" dirty="0" smtClean="0"/>
              <a:t>complete </a:t>
            </a:r>
          </a:p>
          <a:p>
            <a:pPr>
              <a:defRPr/>
            </a:pPr>
            <a:r>
              <a:rPr lang="en-US" altLang="he-IL" sz="2400" dirty="0"/>
              <a:t> </a:t>
            </a:r>
            <a:r>
              <a:rPr lang="en-US" altLang="he-IL" sz="2400" dirty="0" smtClean="0"/>
              <a:t>  their </a:t>
            </a:r>
            <a:r>
              <a:rPr lang="en-US" altLang="he-IL" sz="2400" dirty="0"/>
              <a:t>class work and tests. </a:t>
            </a:r>
            <a:endParaRPr lang="he-IL" altLang="he-IL" sz="2400" dirty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he-IL" sz="2400" dirty="0"/>
              <a:t>Reduce the level of distraction in the </a:t>
            </a:r>
            <a:r>
              <a:rPr lang="en-US" altLang="he-IL" sz="2400" dirty="0" smtClean="0"/>
              <a:t>classroom</a:t>
            </a:r>
            <a:r>
              <a:rPr lang="en-US" altLang="he-IL" sz="2400" dirty="0"/>
              <a:t>. </a:t>
            </a:r>
            <a:endParaRPr lang="en-US" altLang="he-IL" sz="24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he-IL" sz="2400" dirty="0" smtClean="0"/>
              <a:t>Distractible</a:t>
            </a:r>
            <a:r>
              <a:rPr lang="he-IL" altLang="he-IL" sz="2400" dirty="0" smtClean="0"/>
              <a:t>  </a:t>
            </a:r>
            <a:r>
              <a:rPr lang="en-US" altLang="he-IL" sz="2400" dirty="0"/>
              <a:t>kids </a:t>
            </a:r>
            <a:r>
              <a:rPr lang="en-US" altLang="he-IL" sz="2400" dirty="0" smtClean="0"/>
              <a:t>should sit </a:t>
            </a:r>
            <a:r>
              <a:rPr lang="en-US" altLang="he-IL" sz="2400" dirty="0"/>
              <a:t>away from </a:t>
            </a:r>
            <a:r>
              <a:rPr lang="en-US" altLang="he-IL" sz="2400" dirty="0" smtClean="0"/>
              <a:t>windows </a:t>
            </a:r>
          </a:p>
          <a:p>
            <a:pPr>
              <a:defRPr/>
            </a:pPr>
            <a:r>
              <a:rPr lang="en-US" altLang="he-IL" sz="2400" dirty="0"/>
              <a:t> </a:t>
            </a:r>
            <a:r>
              <a:rPr lang="en-US" altLang="he-IL" sz="2400" dirty="0" smtClean="0"/>
              <a:t>  and </a:t>
            </a:r>
            <a:r>
              <a:rPr lang="en-US" altLang="he-IL" sz="2400" dirty="0"/>
              <a:t>close to you. 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he-IL" sz="2400" dirty="0"/>
              <a:t>Give pre-teaching activities. Provide plenty of </a:t>
            </a:r>
            <a:r>
              <a:rPr lang="en-US" altLang="he-IL" sz="2400" dirty="0" smtClean="0"/>
              <a:t>pre-listening</a:t>
            </a:r>
            <a:r>
              <a:rPr lang="en-US" altLang="he-IL" sz="2400" dirty="0"/>
              <a:t>, pre-writing and pre-reading tasks.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he-IL" sz="2400" dirty="0"/>
              <a:t>Practice pair-work, group-work and class discussions to make ADHD kids interested and motivated in studies.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he-IL" sz="2400" dirty="0"/>
              <a:t>Practice multi-sensory teaching.  Teach the language using visual, auditory, </a:t>
            </a:r>
            <a:r>
              <a:rPr lang="en-US" altLang="he-IL" sz="2400" dirty="0" smtClean="0"/>
              <a:t>mnemonic</a:t>
            </a:r>
            <a:r>
              <a:rPr lang="en-US" altLang="he-IL" sz="2400" dirty="0"/>
              <a:t>, tactile and kinesthetic strategies to enhance </a:t>
            </a:r>
            <a:r>
              <a:rPr lang="en-US" altLang="he-IL" sz="2400" dirty="0" smtClean="0"/>
              <a:t>memory which is especially useful for kids with dyspraxia.</a:t>
            </a:r>
            <a:r>
              <a:rPr lang="he-IL" altLang="he-IL" sz="2400" dirty="0" smtClean="0"/>
              <a:t> </a:t>
            </a:r>
            <a:endParaRPr lang="he-IL" altLang="he-IL" sz="2400" dirty="0"/>
          </a:p>
        </p:txBody>
      </p:sp>
    </p:spTree>
    <p:extLst>
      <p:ext uri="{BB962C8B-B14F-4D97-AF65-F5344CB8AC3E}">
        <p14:creationId xmlns:p14="http://schemas.microsoft.com/office/powerpoint/2010/main" xmlns="" val="256584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If they still don’t want to study…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344" y="1442434"/>
            <a:ext cx="9946268" cy="4468788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Ask them general questions about the weather, news, etc.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Teach proverbs about studies: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    *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No pain – no gain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    * London wasn’t built in a day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    * Better late than never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   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* Practice makes perfect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Tell jokes in English but be aware that ASD student might misunderstand them. So you should explain their meaning.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Offer them table games (snakes and ladders, domino, bingo)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Show them a film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Let them download some apps and use their mobile devices.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209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486</TotalTime>
  <Words>711</Words>
  <Application>Microsoft Office PowerPoint</Application>
  <PresentationFormat>Custom</PresentationFormat>
  <Paragraphs>157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Легкий дым</vt:lpstr>
      <vt:lpstr>   Teaching and Motivating SEN Students</vt:lpstr>
      <vt:lpstr>Programme</vt:lpstr>
      <vt:lpstr>Introduction</vt:lpstr>
      <vt:lpstr>Do you have any students, who</vt:lpstr>
      <vt:lpstr>Slide 5</vt:lpstr>
      <vt:lpstr>Beit Ekstein, Israeli chain of SEN schools.  Teaching Strategies </vt:lpstr>
      <vt:lpstr>How to Catch Their Attention? https://www.youtube.com/watch?v=N2QZgC10Fkw </vt:lpstr>
      <vt:lpstr>Remediation</vt:lpstr>
      <vt:lpstr>If they still don’t want to study…</vt:lpstr>
      <vt:lpstr>Online Spelling Exercises</vt:lpstr>
      <vt:lpstr>Teaching vocabulary online https://www.youtube.com/watch?v=rOsSf0clUGA </vt:lpstr>
      <vt:lpstr>Coloring and Highlighting</vt:lpstr>
      <vt:lpstr>Teaching spelling</vt:lpstr>
      <vt:lpstr>Coloring groups of irregular verbs for junior-high and high-school LD students</vt:lpstr>
      <vt:lpstr>Teaching grammar structures</vt:lpstr>
      <vt:lpstr>Audio-Visual Strategies</vt:lpstr>
      <vt:lpstr>Songs https://www.youtube.com/watch?v=oTeUdJky9rY </vt:lpstr>
      <vt:lpstr>Story telling</vt:lpstr>
      <vt:lpstr>                  Demo Lesson</vt:lpstr>
      <vt:lpstr>Pre-reading task</vt:lpstr>
      <vt:lpstr>What do you think the woman will do to the boy?</vt:lpstr>
      <vt:lpstr>Vocabulary practice for less advanced students</vt:lpstr>
      <vt:lpstr>Vocabulary practice for more advanced students</vt:lpstr>
      <vt:lpstr>While-Reading Activities</vt:lpstr>
      <vt:lpstr>Post-Reading Tasks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Motivating SEN Students</dc:title>
  <dc:creator>Toshiba</dc:creator>
  <cp:lastModifiedBy>Eliezer Mandalman</cp:lastModifiedBy>
  <cp:revision>76</cp:revision>
  <dcterms:created xsi:type="dcterms:W3CDTF">2016-06-02T05:58:18Z</dcterms:created>
  <dcterms:modified xsi:type="dcterms:W3CDTF">2016-07-14T17:50:05Z</dcterms:modified>
</cp:coreProperties>
</file>