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72" r:id="rId9"/>
    <p:sldId id="263" r:id="rId10"/>
    <p:sldId id="264" r:id="rId11"/>
    <p:sldId id="265" r:id="rId12"/>
    <p:sldId id="266" r:id="rId13"/>
    <p:sldId id="271" r:id="rId14"/>
    <p:sldId id="270" r:id="rId15"/>
    <p:sldId id="267" r:id="rId16"/>
    <p:sldId id="268" r:id="rId17"/>
  </p:sldIdLst>
  <p:sldSz cx="13004800" cy="9753600"/>
  <p:notesSz cx="6858000" cy="9144000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53" d="100"/>
          <a:sy n="53" d="100"/>
        </p:scale>
        <p:origin x="-121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14355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transition spd="med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9pPr>
    </p:titleStyle>
    <p:bodyStyle>
      <a:lvl1pPr marL="533400" indent="-533400" defTabSz="584200">
        <a:spcBef>
          <a:spcPts val="4200"/>
        </a:spcBef>
        <a:buSzPct val="40000"/>
        <a:buBlip>
          <a:blip r:embed="rId15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1pPr>
      <a:lvl2pPr marL="1066800" indent="-533400" defTabSz="584200">
        <a:spcBef>
          <a:spcPts val="4200"/>
        </a:spcBef>
        <a:buSzPct val="40000"/>
        <a:buBlip>
          <a:blip r:embed="rId15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2pPr>
      <a:lvl3pPr marL="1600200" indent="-533400" defTabSz="584200">
        <a:spcBef>
          <a:spcPts val="4200"/>
        </a:spcBef>
        <a:buSzPct val="40000"/>
        <a:buBlip>
          <a:blip r:embed="rId15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3pPr>
      <a:lvl4pPr marL="2133600" indent="-533400" defTabSz="584200">
        <a:spcBef>
          <a:spcPts val="4200"/>
        </a:spcBef>
        <a:buSzPct val="40000"/>
        <a:buBlip>
          <a:blip r:embed="rId15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4pPr>
      <a:lvl5pPr marL="2667000" indent="-533400" defTabSz="584200">
        <a:spcBef>
          <a:spcPts val="4200"/>
        </a:spcBef>
        <a:buSzPct val="40000"/>
        <a:buBlip>
          <a:blip r:embed="rId15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5pPr>
      <a:lvl6pPr marL="3200400" indent="-533400" defTabSz="584200">
        <a:spcBef>
          <a:spcPts val="4200"/>
        </a:spcBef>
        <a:buSzPct val="40000"/>
        <a:buBlip>
          <a:blip r:embed="rId15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6pPr>
      <a:lvl7pPr marL="3733800" indent="-533400" defTabSz="584200">
        <a:spcBef>
          <a:spcPts val="4200"/>
        </a:spcBef>
        <a:buSzPct val="40000"/>
        <a:buBlip>
          <a:blip r:embed="rId15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7pPr>
      <a:lvl8pPr marL="4267200" indent="-533400" defTabSz="584200">
        <a:spcBef>
          <a:spcPts val="4200"/>
        </a:spcBef>
        <a:buSzPct val="40000"/>
        <a:buBlip>
          <a:blip r:embed="rId15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8pPr>
      <a:lvl9pPr marL="4800600" indent="-533400" defTabSz="584200">
        <a:spcBef>
          <a:spcPts val="4200"/>
        </a:spcBef>
        <a:buSzPct val="40000"/>
        <a:buBlip>
          <a:blip r:embed="rId15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47700" y="916360"/>
            <a:ext cx="11709400" cy="201622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sz="4400" dirty="0">
                <a:solidFill>
                  <a:srgbClr val="546056"/>
                </a:solidFill>
              </a:rPr>
              <a:t>The Amazing Race for </a:t>
            </a:r>
            <a:r>
              <a:rPr sz="4400" dirty="0" smtClean="0">
                <a:solidFill>
                  <a:srgbClr val="546056"/>
                </a:solidFill>
              </a:rPr>
              <a:t>Words</a:t>
            </a:r>
            <a:r>
              <a:rPr lang="he-IL" sz="7000" dirty="0" smtClean="0">
                <a:solidFill>
                  <a:srgbClr val="546056"/>
                </a:solidFill>
              </a:rPr>
              <a:t/>
            </a:r>
            <a:br>
              <a:rPr lang="he-IL" sz="7000" dirty="0" smtClean="0">
                <a:solidFill>
                  <a:srgbClr val="546056"/>
                </a:solidFill>
              </a:rPr>
            </a:br>
            <a:r>
              <a:rPr lang="he-IL" dirty="0"/>
              <a:t/>
            </a:r>
            <a:br>
              <a:rPr lang="he-IL" dirty="0"/>
            </a:br>
            <a:r>
              <a:rPr lang="en-US" sz="4000" dirty="0" err="1">
                <a:latin typeface="Calibri"/>
                <a:ea typeface="Calibri"/>
                <a:cs typeface="Arial"/>
              </a:rPr>
              <a:t>Manchi</a:t>
            </a:r>
            <a:r>
              <a:rPr lang="en-US" sz="4000" dirty="0">
                <a:latin typeface="Calibri"/>
                <a:ea typeface="Calibri"/>
                <a:cs typeface="Arial"/>
              </a:rPr>
              <a:t> and Jerusalem Inspectorate</a:t>
            </a:r>
            <a:endParaRPr lang="en-US" sz="4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832" y="6424972"/>
            <a:ext cx="979147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904" y="3277982"/>
            <a:ext cx="2513094" cy="28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9341" y="3281176"/>
            <a:ext cx="2749350" cy="314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Please make sure that the pupils arrive at your station with the correct clue.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Please take the clue from them.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Give the pupils the assignment in English.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Make sure the pupils write the name of their group on the assignment.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They should try to finish in 7 minutes.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They may use a dictionary if they choose.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When they complete the assignment, they must return it to you.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Give them a sticker to put on their game cards next to the number of your station.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he-IL" sz="4300" smtClean="0">
              <a:solidFill>
                <a:srgbClr val="546056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smtClean="0">
                <a:solidFill>
                  <a:srgbClr val="546056"/>
                </a:solidFill>
              </a:rPr>
              <a:t>Give </a:t>
            </a:r>
            <a:r>
              <a:rPr sz="4300" dirty="0">
                <a:solidFill>
                  <a:srgbClr val="546056"/>
                </a:solidFill>
              </a:rPr>
              <a:t>them the next clue.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896" y="5554361"/>
            <a:ext cx="1639069" cy="126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2E659BA2-9476-4030-986D-E11127F1AC9D-L0-00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599" y="-86637"/>
            <a:ext cx="7776189" cy="4371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תמונה 66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40331" y="2602792"/>
            <a:ext cx="8042165" cy="3975690"/>
          </a:xfrm>
          <a:prstGeom prst="rect">
            <a:avLst/>
          </a:prstGeom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525875" y="6885870"/>
            <a:ext cx="11709401" cy="2457912"/>
          </a:xfrm>
          <a:prstGeom prst="rect">
            <a:avLst/>
          </a:prstGeom>
        </p:spPr>
        <p:txBody>
          <a:bodyPr/>
          <a:lstStyle>
            <a:lvl1pPr defTabSz="286258">
              <a:defRPr sz="34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30" dirty="0">
                <a:solidFill>
                  <a:srgbClr val="546056"/>
                </a:solidFill>
              </a:rPr>
              <a:t>Once they have all ten stickers, they return to a staff member waiting by their classroom who writes down their time of arrival.</a:t>
            </a:r>
          </a:p>
        </p:txBody>
      </p:sp>
      <p:pic>
        <p:nvPicPr>
          <p:cNvPr id="70" name="074D44A0-9A4D-42C7-9B15-4E485A5CD8F9-L0-001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413769" y="-30457"/>
            <a:ext cx="2624337" cy="3499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0BA1A579-BBD0-42F4-9AEA-5F389EA46E40-L0-001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361690" y="2908567"/>
            <a:ext cx="2728497" cy="3637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1BFBADBD-9F3E-40B7-B9AD-7AA6231EE068-L0-001.jpe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063626" y="3129217"/>
            <a:ext cx="6213630" cy="3495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B2F36150-871F-499D-AE71-ADE87129DEF1-L0-001.jpe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654627" y="-413068"/>
            <a:ext cx="3038359" cy="4051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68906" y="196280"/>
            <a:ext cx="4209758" cy="4436186"/>
          </a:xfrm>
        </p:spPr>
        <p:txBody>
          <a:bodyPr/>
          <a:lstStyle/>
          <a:p>
            <a:r>
              <a:rPr lang="en-US" b="1" dirty="0" smtClean="0"/>
              <a:t>The fun everyone had!!!!!</a:t>
            </a:r>
            <a:endParaRPr lang="he-IL" b="1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C:\Users\Elinor\Downloads\IMG_0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" y="4632466"/>
            <a:ext cx="6790432" cy="5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inor\Downloads\IMG_0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88"/>
            <a:ext cx="4668906" cy="62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300" y="575817"/>
            <a:ext cx="2857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8006" y="4632466"/>
            <a:ext cx="5611058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287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rtl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pupils enjoyed the game. They loved the competition and completed the tasks excitedly and happily. We will be happy to do it again next year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rtl="0"/>
            <a:r>
              <a:rPr lang="en-US" dirty="0">
                <a:solidFill>
                  <a:srgbClr val="C00000"/>
                </a:solidFill>
                <a:latin typeface="arial"/>
              </a:rPr>
              <a:t>It was a pleasure to see that once the groups were formed they were running from station to station, enjoying every minute of it. There was cooperation (and new friendships were </a:t>
            </a:r>
            <a:r>
              <a:rPr lang="en-US" dirty="0" smtClean="0">
                <a:solidFill>
                  <a:srgbClr val="C00000"/>
                </a:solidFill>
                <a:latin typeface="arial"/>
              </a:rPr>
              <a:t>made</a:t>
            </a:r>
          </a:p>
          <a:p>
            <a:pPr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me the Race was another opportunity to see the English staff at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best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we are certainly going to use it again.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rtl="0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Last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but not least, it was good PR with the management and many homeroom teachers thanked us for the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activity; keeping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the pupils busy the last two weeks is always a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challenge!</a:t>
            </a:r>
            <a:endParaRPr lang="he-IL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369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6736086"/>
          </a:xfrm>
          <a:prstGeom prst="rect">
            <a:avLst/>
          </a:prstGeom>
        </p:spPr>
        <p:txBody>
          <a:bodyPr/>
          <a:lstStyle/>
          <a:p>
            <a:pPr lvl="0" defTabSz="373887">
              <a:defRPr sz="1800">
                <a:solidFill>
                  <a:srgbClr val="000000"/>
                </a:solidFill>
              </a:defRPr>
            </a:pPr>
            <a:r>
              <a:rPr sz="4480" dirty="0">
                <a:solidFill>
                  <a:srgbClr val="546056"/>
                </a:solidFill>
              </a:rPr>
              <a:t>In order to choose the winning group we need the feedback on how </a:t>
            </a:r>
            <a:r>
              <a:rPr lang="en-US" sz="4480" dirty="0" smtClean="0">
                <a:solidFill>
                  <a:srgbClr val="546056"/>
                </a:solidFill>
              </a:rPr>
              <a:t>w</a:t>
            </a:r>
            <a:r>
              <a:rPr sz="4480" dirty="0" smtClean="0">
                <a:solidFill>
                  <a:srgbClr val="546056"/>
                </a:solidFill>
              </a:rPr>
              <a:t>ell </a:t>
            </a:r>
            <a:r>
              <a:rPr sz="4480" dirty="0">
                <a:solidFill>
                  <a:srgbClr val="546056"/>
                </a:solidFill>
              </a:rPr>
              <a:t>they worked together. </a:t>
            </a:r>
          </a:p>
          <a:p>
            <a:pPr lvl="0" defTabSz="373887">
              <a:defRPr sz="1800">
                <a:solidFill>
                  <a:srgbClr val="000000"/>
                </a:solidFill>
              </a:defRPr>
            </a:pPr>
            <a:r>
              <a:rPr sz="4480" dirty="0">
                <a:solidFill>
                  <a:srgbClr val="546056"/>
                </a:solidFill>
              </a:rPr>
              <a:t>The staff member at the station must complete this: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7518415"/>
              </p:ext>
            </p:extLst>
          </p:nvPr>
        </p:nvGraphicFramePr>
        <p:xfrm>
          <a:off x="6790432" y="2356520"/>
          <a:ext cx="5415280" cy="5992290"/>
        </p:xfrm>
        <a:graphic>
          <a:graphicData uri="http://schemas.openxmlformats.org/drawingml/2006/table">
            <a:tbl>
              <a:tblPr firstRow="1" firstCol="1" bandRow="1"/>
              <a:tblGrid>
                <a:gridCol w="2948940"/>
                <a:gridCol w="900430"/>
                <a:gridCol w="723900"/>
                <a:gridCol w="842010"/>
              </a:tblGrid>
              <a:tr h="4114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Did they……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האם התלמידים........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Sylfae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4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talk to each other politely?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Sylfaen"/>
                          <a:ea typeface="Calibri"/>
                          <a:cs typeface="Arial"/>
                        </a:rPr>
                        <a:t>דיברו בנימוס אחד לשני?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4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listen to each other?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הקשיבו אחד לשני?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4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encourage each other?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Sylfaen"/>
                          <a:ea typeface="Calibri"/>
                          <a:cs typeface="Arial"/>
                        </a:rPr>
                        <a:t>עודדו אחד את השני?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4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involve each group member?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Sylfaen"/>
                          <a:ea typeface="Calibri"/>
                          <a:cs typeface="Arial"/>
                        </a:rPr>
                        <a:t>שיתפו את כל חברי הקבוצה?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4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relate to the task?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Sylfaen"/>
                          <a:ea typeface="Calibri"/>
                          <a:cs typeface="Arial"/>
                        </a:rPr>
                        <a:t>התייחסו למשימה?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4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work in an orderly fashion?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Sylfaen"/>
                          <a:ea typeface="Calibri"/>
                          <a:cs typeface="Arial"/>
                        </a:rPr>
                        <a:t>עבדו באופן מסודר?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ylfae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6" name="תמונה 19" descr="https://encrypted-tbn0.gstatic.com/images?q=tbn:ANd9GcRji6WLBzgUwAPulrURJao7-m8kvraWh79YJzclOnyWpLn05LgnpC1B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4768" y="21208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תמונה 17" descr="https://encrypted-tbn2.gstatic.com/images?q=tbn:ANd9GcSyGH4qKr-3OpDJaNL6GY1FAE-p1evzl_hBWibZZpdSoPakiD8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8864" y="2158969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תמונה 18" descr="https://encrypted-tbn2.gstatic.com/images?q=tbn:ANd9GcT1pkADQrUUikWgxZBiNe5Gs1YJW0WreoM8vIiHCRc-iI6ttc6o6d5Py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8721" y="21208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 rot="10800000" flipV="1">
            <a:off x="6102049" y="1147651"/>
            <a:ext cx="604867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rial" pitchFamily="34" charset="0"/>
              </a:rPr>
              <a:t>Checklist for Evaluation of Group Collaboration</a:t>
            </a:r>
            <a:endParaRPr kumimoji="0" lang="en-US" altLang="he-I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rial" pitchFamily="34" charset="0"/>
              </a:rPr>
              <a:t>טבלת הערכה של מידת שיתוף פעולה במהלך המשחק</a:t>
            </a:r>
            <a:endParaRPr kumimoji="0" lang="en-US" altLang="he-I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rial" pitchFamily="34" charset="0"/>
              </a:rPr>
              <a:t>How well did each group work together?</a:t>
            </a:r>
            <a:endParaRPr kumimoji="0" lang="en-US" altLang="he-I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rial" pitchFamily="34" charset="0"/>
              </a:rPr>
              <a:t>Name of group _______________________</a:t>
            </a:r>
            <a:endParaRPr kumimoji="0" lang="en-US" altLang="he-I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794125" y="436245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647699" y="1695450"/>
            <a:ext cx="5600701" cy="3492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Now let's play Kahoot!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384" y="1060376"/>
            <a:ext cx="648072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>
                <a:solidFill>
                  <a:srgbClr val="FFFFFF">
                    <a:alpha val="95000"/>
                  </a:srgbClr>
                </a:solidFill>
              </a:rPr>
              <a:t>The game rests on four main principles: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876121" y="2628900"/>
            <a:ext cx="11709401" cy="6477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Team work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Heterogenous groupings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Vocabulary reinforcement and enhancement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Increasing motivation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תמונה 40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>
                <a:solidFill>
                  <a:srgbClr val="FFFFFF">
                    <a:alpha val="95000"/>
                  </a:srgbClr>
                </a:solidFill>
              </a:rPr>
              <a:t>Pupils are divided into mixed ability groups 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4-5 pupils in each group 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Home room teachers can be asked to help divide the groups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47700" y="5498654"/>
            <a:ext cx="11709400" cy="30505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46056"/>
                </a:solidFill>
              </a:rPr>
              <a:t>The success of the game depends on getting as many members of English and/or non-teaching staff involved.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784" y="412304"/>
            <a:ext cx="39528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286" y="529260"/>
            <a:ext cx="3810000" cy="49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Elinor\Pictures\iCloud Photos\Shared\Photos\0108c64eec0d7c301bd1dd0ba5ffeb40b217a06b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076" y="1204392"/>
            <a:ext cx="34207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תמונה 46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55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30">
                <a:solidFill>
                  <a:srgbClr val="FFFFFF">
                    <a:alpha val="95000"/>
                  </a:srgbClr>
                </a:solidFill>
              </a:rPr>
              <a:t>For a grade consisting of 50 pupils , there are ten groups and ten stations.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At each station, pupils are required to do a variety of tasks based on vocabulary taken from appropriate lexical lists.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55" y="541004"/>
            <a:ext cx="6120587" cy="73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382" y="541004"/>
            <a:ext cx="5839750" cy="764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2998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Instructions 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6062" lvl="0" indent="-496062" defTabSz="543305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99">
                <a:solidFill>
                  <a:srgbClr val="546056"/>
                </a:solidFill>
              </a:rPr>
              <a:t>Pupils receive instructions from their home room teachers, therefore we attached a file in Hebrew.</a:t>
            </a:r>
          </a:p>
          <a:p>
            <a:pPr marL="496062" lvl="0" indent="-496062" defTabSz="543305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99">
                <a:solidFill>
                  <a:srgbClr val="546056"/>
                </a:solidFill>
              </a:rPr>
              <a:t>Each group has a name and the pupils receive a sticker with the name of the group.</a:t>
            </a:r>
          </a:p>
          <a:p>
            <a:pPr marL="496062" lvl="0" indent="-496062" defTabSz="543305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99">
                <a:solidFill>
                  <a:srgbClr val="546056"/>
                </a:solidFill>
              </a:rPr>
              <a:t>In one school, pupils received different coloured  T-shirts with a game logo!!</a:t>
            </a:r>
          </a:p>
          <a:p>
            <a:pPr marL="496062" lvl="0" indent="-496062" defTabSz="543305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99">
                <a:solidFill>
                  <a:srgbClr val="546056"/>
                </a:solidFill>
              </a:rPr>
              <a:t>Each group receives a game card.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5594002"/>
              </p:ext>
            </p:extLst>
          </p:nvPr>
        </p:nvGraphicFramePr>
        <p:xfrm>
          <a:off x="1533849" y="772348"/>
          <a:ext cx="8856983" cy="73448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0960"/>
                <a:gridCol w="4049144"/>
                <a:gridCol w="3486879"/>
              </a:tblGrid>
              <a:tr h="243794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Name of group: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Starting Time: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Finishing Time: 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511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Station #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The stickers go here: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Points (to be filled in later)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1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1554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>
                <a:solidFill>
                  <a:srgbClr val="FFFFFF">
                    <a:alpha val="95000"/>
                  </a:srgbClr>
                </a:solidFill>
              </a:rPr>
              <a:t>Groups are sent out at intervals of 2-3 minutes.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707" lvl="0" indent="-330707" defTabSz="490727">
              <a:spcBef>
                <a:spcPts val="2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546056"/>
                </a:solidFill>
              </a:rPr>
              <a:t>Each group receives a different clue.</a:t>
            </a:r>
          </a:p>
          <a:p>
            <a:pPr marL="330707" lvl="0" indent="-330707" defTabSz="490727">
              <a:spcBef>
                <a:spcPts val="2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546056"/>
                </a:solidFill>
              </a:rPr>
              <a:t>Pupils arrive at stations  according to rhyming clues in simple English.</a:t>
            </a:r>
          </a:p>
          <a:p>
            <a:pPr marL="330707" lvl="0" indent="-330707" defTabSz="490727">
              <a:spcBef>
                <a:spcPts val="2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546056"/>
                </a:solidFill>
              </a:rPr>
              <a:t>When the pupils arrive, the staff member must check that the pupils have arrived with the correct clue and then takes the clue and gives the pupils the task.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624</Words>
  <Application>Microsoft Office PowerPoint</Application>
  <PresentationFormat>Custom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BrushedCanvas</vt:lpstr>
      <vt:lpstr>The Amazing Race for Words  Manchi and Jerusalem Inspectorate</vt:lpstr>
      <vt:lpstr>The game rests on four main principles:</vt:lpstr>
      <vt:lpstr>Pupils are divided into mixed ability groups </vt:lpstr>
      <vt:lpstr>The success of the game depends on getting as many members of English and/or non-teaching staff involved.</vt:lpstr>
      <vt:lpstr>For a grade consisting of 50 pupils , there are ten groups and ten stations.</vt:lpstr>
      <vt:lpstr>Slide 6</vt:lpstr>
      <vt:lpstr>Instructions </vt:lpstr>
      <vt:lpstr>Slide 8</vt:lpstr>
      <vt:lpstr>Groups are sent out at intervals of 2-3 minutes.</vt:lpstr>
      <vt:lpstr>Slide 10</vt:lpstr>
      <vt:lpstr>Slide 11</vt:lpstr>
      <vt:lpstr>Once they have all ten stickers, they return to a staff member waiting by their classroom who writes down their time of arrival.</vt:lpstr>
      <vt:lpstr>The fun everyone had!!!!!</vt:lpstr>
      <vt:lpstr>Slide 14</vt:lpstr>
      <vt:lpstr>In order to choose the winning group we need the feedback on how well they worked together.  The staff member at the station must complete this:</vt:lpstr>
      <vt:lpstr>Now let's play Kahoot!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Amazing Race for Words  Manchi and Jerusalem Inspectorate</dc:title>
  <dc:creator>Elinor</dc:creator>
  <cp:lastModifiedBy>Eliezer Mandalman</cp:lastModifiedBy>
  <cp:revision>11</cp:revision>
  <dcterms:modified xsi:type="dcterms:W3CDTF">2015-08-21T06:50:47Z</dcterms:modified>
</cp:coreProperties>
</file>