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34"/>
  </p:handoutMasterIdLst>
  <p:sldIdLst>
    <p:sldId id="256" r:id="rId2"/>
    <p:sldId id="257" r:id="rId3"/>
    <p:sldId id="259" r:id="rId4"/>
    <p:sldId id="260" r:id="rId5"/>
    <p:sldId id="290" r:id="rId6"/>
    <p:sldId id="261" r:id="rId7"/>
    <p:sldId id="262" r:id="rId8"/>
    <p:sldId id="265" r:id="rId9"/>
    <p:sldId id="264"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18E306A-D454-4A07-AA28-7A898ED584E0}" type="datetimeFigureOut">
              <a:rPr lang="he-IL" smtClean="0"/>
              <a:pPr/>
              <a:t>כ"ח/אב/תשע"ג</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5B9AB59-F017-41B4-B73B-3EF858AB164A}" type="slidenum">
              <a:rPr lang="he-IL" smtClean="0"/>
              <a:pPr/>
              <a:t>‹#›</a:t>
            </a:fld>
            <a:endParaRPr lang="he-IL"/>
          </a:p>
        </p:txBody>
      </p:sp>
    </p:spTree>
    <p:extLst>
      <p:ext uri="{BB962C8B-B14F-4D97-AF65-F5344CB8AC3E}">
        <p14:creationId xmlns:p14="http://schemas.microsoft.com/office/powerpoint/2010/main" val="1585247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50D3B68-25C2-4F6F-AC89-199AF129B8E9}" type="datetimeFigureOut">
              <a:rPr lang="he-IL" smtClean="0"/>
              <a:pPr/>
              <a:t>כ"ח/אב/תשע"ג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1AFD067-6E0E-43D4-B131-8568EB04C37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0D3B68-25C2-4F6F-AC89-199AF129B8E9}" type="datetimeFigureOut">
              <a:rPr lang="he-IL" smtClean="0"/>
              <a:pPr/>
              <a:t>כ"ח/אב/תשע"ג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AFD067-6E0E-43D4-B131-8568EB04C37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T86iWiH2mI" TargetMode="External"/><Relationship Id="rId2" Type="http://schemas.openxmlformats.org/officeDocument/2006/relationships/hyperlink" Target="My%20Videos/Learn%20English%20really%20funny%20commercial.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oMDRfAm2MZ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y%20Videos/Funny%20Video%20-%20Funny%20Jokes%20-%20Just%20for%20Laughs%20-%20Funny%20cartoon%20-%20%20A%20teacher%20(%20funny%20animated%20jokes).mp4" TargetMode="External"/><Relationship Id="rId2" Type="http://schemas.openxmlformats.org/officeDocument/2006/relationships/hyperlink" Target="https://www.youtube.com/watch?v=s46sn-qPrRc" TargetMode="External"/><Relationship Id="rId1" Type="http://schemas.openxmlformats.org/officeDocument/2006/relationships/slideLayout" Target="../slideLayouts/slideLayout2.xml"/><Relationship Id="rId5" Type="http://schemas.openxmlformats.org/officeDocument/2006/relationships/hyperlink" Target="https://www.youtube.com/watch?v=bKyDiT6b_Yw"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wX78iKhIns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y%20Videos/YouTube%20for%20Schools%20Join%20the%20Global%20Classroom%20Today!(1).mp4" TargetMode="External"/><Relationship Id="rId2" Type="http://schemas.openxmlformats.org/officeDocument/2006/relationships/hyperlink" Target="https://www.youtube.com/watch?v=wX78iKhIns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y%20Videos/Alanis%20Morissette%20-%20Ironic%20w_lyrics%20(HQ%20sound)(1).mp4" TargetMode="External"/><Relationship Id="rId2" Type="http://schemas.openxmlformats.org/officeDocument/2006/relationships/hyperlink" Target="My%20Videos/Alanis%20Morissette%20-%20Ironic%20w_lyrics%20(HQ%20sound).mp4"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y%20Videos/Derek%20Redmond-You%20raise%20me%20up.mp4" TargetMode="External"/><Relationship Id="rId3" Type="http://schemas.openxmlformats.org/officeDocument/2006/relationships/hyperlink" Target="https://www.youtube.com/watch?v=eu9UtVaWYa" TargetMode="External"/><Relationship Id="rId7" Type="http://schemas.openxmlformats.org/officeDocument/2006/relationships/hyperlink" Target="https://www.youtube.com/watch?v=wX78iKhInsc" TargetMode="External"/><Relationship Id="rId2" Type="http://schemas.openxmlformats.org/officeDocument/2006/relationships/hyperlink" Target="My%20Videos/Simple%20Acts%20of%20Kindness%20-%20Give%20it%20a%20try.wmv" TargetMode="External"/><Relationship Id="rId1" Type="http://schemas.openxmlformats.org/officeDocument/2006/relationships/slideLayout" Target="../slideLayouts/slideLayout2.xml"/><Relationship Id="rId6" Type="http://schemas.openxmlformats.org/officeDocument/2006/relationships/hyperlink" Target="My%20Videos/Teamwork%20funny.mp4" TargetMode="External"/><Relationship Id="rId5" Type="http://schemas.openxmlformats.org/officeDocument/2006/relationships/hyperlink" Target="https://www.youtube.com/watch?v=fwcYbo7pjto" TargetMode="External"/><Relationship Id="rId4" Type="http://schemas.openxmlformats.org/officeDocument/2006/relationships/hyperlink" Target="My%20Videos/Back%20to%20School%20Funny%20Staples%20Commercial.wmv" TargetMode="External"/><Relationship Id="rId9" Type="http://schemas.openxmlformats.org/officeDocument/2006/relationships/hyperlink" Target="https://www.youtube.com/watch?v=7VfSbMh9gq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DHb4-CCif7U" TargetMode="External"/><Relationship Id="rId2" Type="http://schemas.openxmlformats.org/officeDocument/2006/relationships/hyperlink" Target="My%20Videos/On%20In%20Under%20By%20Song.wmv" TargetMode="External"/><Relationship Id="rId1" Type="http://schemas.openxmlformats.org/officeDocument/2006/relationships/slideLayout" Target="../slideLayouts/slideLayout2.xml"/><Relationship Id="rId4" Type="http://schemas.openxmlformats.org/officeDocument/2006/relationships/hyperlink" Target="My%20Videos/learners%20on%20in%20under.m3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y%20Videos/It's%20Not%20On%20The%20Test.flv" TargetMode="External"/><Relationship Id="rId2" Type="http://schemas.openxmlformats.org/officeDocument/2006/relationships/hyperlink" Target="https://www.youtube.com/watch?v=D17P3kqB3_0" TargetMode="External"/><Relationship Id="rId1" Type="http://schemas.openxmlformats.org/officeDocument/2006/relationships/slideLayout" Target="../slideLayouts/slideLayout2.xml"/><Relationship Id="rId5" Type="http://schemas.openxmlformats.org/officeDocument/2006/relationships/hyperlink" Target="https://www.youtube.com/watch?v=WFSN5AttlGk"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Yk91jzv1jg&amp;feature=youtube_gdata_player" TargetMode="External"/><Relationship Id="rId2" Type="http://schemas.openxmlformats.org/officeDocument/2006/relationships/hyperlink" Target="My%20Videos/How%20is%20Technology%20Transforming%20Education%20Sir%20Ken%20Robinson%20Video%20Series%20from%20Adobe%20Education(1).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5MSgCut1Ils" TargetMode="External"/><Relationship Id="rId2" Type="http://schemas.openxmlformats.org/officeDocument/2006/relationships/hyperlink" Target="file:///J:\youtube\My%20Videos\Sir%20Ken%20Robinson%20Educating%20the%20Heart%20and%20Mind.mp4"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My%20Videos/Sir%20Ken%20Robinson%20Educating%20the%20Heart%20and%20Mind.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y%20Videos/Students%20learn%20through%20authentic,%20active%20engagement%20is%20a%20lie.mp4" TargetMode="External"/><Relationship Id="rId2" Type="http://schemas.openxmlformats.org/officeDocument/2006/relationships/hyperlink" Target="https://www.youtube.com/watch?v=o0TbaHimigw"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My%20Videos/Education%20%20The%20times%20are%20a%20changing%20.wmv" TargetMode="External"/><Relationship Id="rId2" Type="http://schemas.openxmlformats.org/officeDocument/2006/relationships/hyperlink" Target="https://www.youtube.com/watch?v=Qnz9YIpOOT8" TargetMode="External"/><Relationship Id="rId1" Type="http://schemas.openxmlformats.org/officeDocument/2006/relationships/slideLayout" Target="../slideLayouts/slideLayout2.xml"/><Relationship Id="rId4" Type="http://schemas.openxmlformats.org/officeDocument/2006/relationships/hyperlink" Target="https://www.youtube.com/watch?v=wuyrP_HhWE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908720"/>
            <a:ext cx="7702624" cy="3528391"/>
          </a:xfrm>
        </p:spPr>
        <p:txBody>
          <a:bodyPr>
            <a:normAutofit/>
          </a:bodyPr>
          <a:lstStyle/>
          <a:p>
            <a:pPr rtl="0"/>
            <a:r>
              <a:rPr lang="en-US" sz="6700" dirty="0" smtClean="0">
                <a:solidFill>
                  <a:schemeClr val="accent3">
                    <a:lumMod val="40000"/>
                    <a:lumOff val="60000"/>
                  </a:schemeClr>
                </a:solidFill>
              </a:rPr>
              <a:t>YouTube</a:t>
            </a:r>
            <a:r>
              <a:rPr lang="en-US" dirty="0" smtClean="0">
                <a:solidFill>
                  <a:schemeClr val="accent3">
                    <a:lumMod val="40000"/>
                    <a:lumOff val="60000"/>
                  </a:schemeClr>
                </a:solidFill>
              </a:rPr>
              <a:t/>
            </a:r>
            <a:br>
              <a:rPr lang="en-US" dirty="0" smtClean="0">
                <a:solidFill>
                  <a:schemeClr val="accent3">
                    <a:lumMod val="40000"/>
                    <a:lumOff val="60000"/>
                  </a:schemeClr>
                </a:solidFill>
              </a:rPr>
            </a:br>
            <a:r>
              <a:rPr lang="en-US" dirty="0" smtClean="0">
                <a:solidFill>
                  <a:schemeClr val="accent3">
                    <a:lumMod val="40000"/>
                    <a:lumOff val="60000"/>
                  </a:schemeClr>
                </a:solidFill>
              </a:rPr>
              <a:t>  </a:t>
            </a:r>
            <a:r>
              <a:rPr lang="en-US" dirty="0">
                <a:solidFill>
                  <a:schemeClr val="accent3">
                    <a:lumMod val="40000"/>
                    <a:lumOff val="60000"/>
                  </a:schemeClr>
                </a:solidFill>
              </a:rPr>
              <a:t>A Look at its Potential in the EFL Classroom</a:t>
            </a:r>
            <a:endParaRPr lang="he-IL" dirty="0">
              <a:solidFill>
                <a:schemeClr val="accent3">
                  <a:lumMod val="40000"/>
                  <a:lumOff val="60000"/>
                </a:schemeClr>
              </a:solidFill>
            </a:endParaRPr>
          </a:p>
        </p:txBody>
      </p:sp>
      <p:sp>
        <p:nvSpPr>
          <p:cNvPr id="3" name="כותרת משנה 2"/>
          <p:cNvSpPr>
            <a:spLocks noGrp="1"/>
          </p:cNvSpPr>
          <p:nvPr>
            <p:ph type="subTitle" idx="1"/>
          </p:nvPr>
        </p:nvSpPr>
        <p:spPr/>
        <p:txBody>
          <a:bodyPr/>
          <a:lstStyle/>
          <a:p>
            <a:r>
              <a:rPr lang="en-US" dirty="0" err="1" smtClean="0"/>
              <a:t>Osnat</a:t>
            </a:r>
            <a:r>
              <a:rPr lang="en-US" dirty="0" smtClean="0"/>
              <a:t> </a:t>
            </a:r>
            <a:r>
              <a:rPr lang="en-US" dirty="0" err="1" smtClean="0"/>
              <a:t>Dumen</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2794322"/>
          </a:xfrm>
        </p:spPr>
        <p:txBody>
          <a:bodyPr>
            <a:normAutofit/>
          </a:bodyPr>
          <a:lstStyle/>
          <a:p>
            <a:pPr rtl="0"/>
            <a:r>
              <a:rPr lang="en-US" b="1" dirty="0" smtClean="0"/>
              <a:t/>
            </a:r>
            <a:br>
              <a:rPr lang="en-US" b="1" dirty="0" smtClean="0"/>
            </a:br>
            <a:r>
              <a:rPr lang="en-US" b="1" dirty="0" smtClean="0">
                <a:solidFill>
                  <a:schemeClr val="bg2"/>
                </a:solidFill>
              </a:rPr>
              <a:t>Quantity and Variety </a:t>
            </a:r>
            <a:r>
              <a:rPr lang="en-US" b="1" dirty="0" smtClean="0"/>
              <a:t/>
            </a:r>
            <a:br>
              <a:rPr lang="en-US" b="1" dirty="0" smtClean="0"/>
            </a:br>
            <a:r>
              <a:rPr lang="he-IL" dirty="0" smtClean="0"/>
              <a:t/>
            </a:r>
            <a:br>
              <a:rPr lang="he-IL" dirty="0" smtClean="0"/>
            </a:br>
            <a:endParaRPr lang="he-IL" dirty="0"/>
          </a:p>
        </p:txBody>
      </p:sp>
      <p:sp>
        <p:nvSpPr>
          <p:cNvPr id="3" name="מציין מיקום תוכן 2"/>
          <p:cNvSpPr>
            <a:spLocks noGrp="1"/>
          </p:cNvSpPr>
          <p:nvPr>
            <p:ph idx="1"/>
          </p:nvPr>
        </p:nvSpPr>
        <p:spPr>
          <a:xfrm>
            <a:off x="467544" y="2492895"/>
            <a:ext cx="8229600" cy="2520281"/>
          </a:xfrm>
        </p:spPr>
        <p:txBody>
          <a:bodyPr>
            <a:normAutofit/>
          </a:bodyPr>
          <a:lstStyle/>
          <a:p>
            <a:pPr algn="l" rtl="0">
              <a:buNone/>
            </a:pPr>
            <a:r>
              <a:rPr lang="en-US" u="sng" dirty="0" smtClean="0">
                <a:hlinkClick r:id="rId2" action="ppaction://hlinkfile"/>
              </a:rPr>
              <a:t>Learn English really funny commercial</a:t>
            </a:r>
            <a:endParaRPr lang="en-US" u="sng" dirty="0" smtClean="0"/>
          </a:p>
          <a:p>
            <a:pPr algn="l" rtl="0">
              <a:buNone/>
            </a:pPr>
            <a:endParaRPr lang="en-US" u="sng" dirty="0" smtClean="0"/>
          </a:p>
          <a:p>
            <a:pPr algn="l" rtl="0">
              <a:buNone/>
            </a:pPr>
            <a:r>
              <a:rPr lang="en-US" dirty="0" smtClean="0"/>
              <a:t> </a:t>
            </a:r>
            <a:r>
              <a:rPr lang="en-US" sz="2000" u="sng" dirty="0" smtClean="0">
                <a:hlinkClick r:id="rId3"/>
              </a:rPr>
              <a:t>https://www.youtube.com/watch?v=GT86iWiH2mI</a:t>
            </a:r>
            <a:endParaRPr lang="en-US" sz="2000" u="sng" dirty="0" smtClean="0"/>
          </a:p>
          <a:p>
            <a:pPr algn="l" rtl="0">
              <a:buNone/>
            </a:pPr>
            <a:endParaRPr lang="en-US" b="1" dirty="0" smtClean="0"/>
          </a:p>
          <a:p>
            <a:pPr algn="l" rtl="0">
              <a:buNone/>
            </a:pPr>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solidFill>
                  <a:schemeClr val="bg2"/>
                </a:solidFill>
              </a:rPr>
              <a:t>Accessibility</a:t>
            </a:r>
            <a:endParaRPr lang="he-IL" dirty="0">
              <a:solidFill>
                <a:schemeClr val="bg2"/>
              </a:solidFill>
            </a:endParaRPr>
          </a:p>
        </p:txBody>
      </p:sp>
      <p:sp>
        <p:nvSpPr>
          <p:cNvPr id="3" name="מציין מיקום תוכן 2"/>
          <p:cNvSpPr>
            <a:spLocks noGrp="1"/>
          </p:cNvSpPr>
          <p:nvPr>
            <p:ph idx="1"/>
          </p:nvPr>
        </p:nvSpPr>
        <p:spPr>
          <a:xfrm>
            <a:off x="457200" y="1600201"/>
            <a:ext cx="8229600" cy="604663"/>
          </a:xfrm>
        </p:spPr>
        <p:txBody>
          <a:bodyPr/>
          <a:lstStyle/>
          <a:p>
            <a:pPr algn="l" rtl="0">
              <a:buNone/>
            </a:pPr>
            <a:r>
              <a:rPr lang="en-US" dirty="0" smtClean="0">
                <a:solidFill>
                  <a:schemeClr val="bg2"/>
                </a:solidFill>
              </a:rPr>
              <a:t>Saving time and space</a:t>
            </a:r>
            <a:endParaRPr lang="he-IL" dirty="0">
              <a:solidFill>
                <a:schemeClr val="bg2"/>
              </a:solidFill>
            </a:endParaRPr>
          </a:p>
        </p:txBody>
      </p:sp>
      <p:pic>
        <p:nvPicPr>
          <p:cNvPr id="8" name="תמונה 7" descr="clock.jpg"/>
          <p:cNvPicPr>
            <a:picLocks noChangeAspect="1"/>
          </p:cNvPicPr>
          <p:nvPr/>
        </p:nvPicPr>
        <p:blipFill>
          <a:blip r:embed="rId2" cstate="print"/>
          <a:stretch>
            <a:fillRect/>
          </a:stretch>
        </p:blipFill>
        <p:spPr>
          <a:xfrm>
            <a:off x="827584" y="2564904"/>
            <a:ext cx="2207202" cy="2160240"/>
          </a:xfrm>
          <a:prstGeom prst="rect">
            <a:avLst/>
          </a:prstGeom>
        </p:spPr>
      </p:pic>
      <p:sp>
        <p:nvSpPr>
          <p:cNvPr id="9" name="TextBox 8"/>
          <p:cNvSpPr txBox="1"/>
          <p:nvPr/>
        </p:nvSpPr>
        <p:spPr>
          <a:xfrm>
            <a:off x="4788024" y="3068960"/>
            <a:ext cx="3240360" cy="369332"/>
          </a:xfrm>
          <a:prstGeom prst="rect">
            <a:avLst/>
          </a:prstGeom>
          <a:noFill/>
        </p:spPr>
        <p:txBody>
          <a:bodyPr wrap="square" rtlCol="1">
            <a:spAutoFit/>
          </a:bodyPr>
          <a:lstStyle/>
          <a:p>
            <a:endParaRPr lang="he-IL" dirty="0"/>
          </a:p>
        </p:txBody>
      </p:sp>
      <p:sp>
        <p:nvSpPr>
          <p:cNvPr id="1026" name="AutoShape 2" descr="data:image/jpg;base64,/9j/4AAQSkZJRgABAgAAAQABAAD//gCrVGhpcyBpbWFnZSBpcyBsaWNlbnNlZCB0byBaYXp6bGUuY29tLCBJbmMuDQpBbnkgdW5hdXRob3JpemVkIHVzZSBvZiB0aGlzIGltYWdlIGlzIHN0cmljdGx5IHByb2hpYml0ZWQuDQoNCmRhdGVfY3JlYXRlZD0iMDctMDktMjAxMyAwMDoxNjo0OCINCmRlc2lnbl9pZD0iIg0Kb3duZXJfaWQ9IjAiAP/bAEMAAwICAwICAwMDAwQDAwQFCAUFBAQFCgcHBggMCgwMCwoLCw0OEhANDhEOCwsQFhARExQVFRUMDxcYFhQYEhQVFP/bAEMBAwQEBQQFCQUFCRQNCw0UFBQUFBQUFBQUFBQUFBQUFBQUFBQUFBQUFBQUFBQUFBQUFBQUFBQUFBQUFBQUFBQUFP/AABEIAUUBRQMAIgABEQEC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AAARECEQA/AP1T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zz4o/Hnwb8H5LaDxFqRhvbpDJBZwxNJK6g4zgDgZ7nArz/AE/9uT4Z3UbtcTalp7q2BHNZsxYeo2bhj61lKrTi7SkkzvpYDF1oe0pUpNd0mfQVLXzzc/t0fDSH/Vyanccf8s7Qj/0Iisi6/wCCgHgGFMxaTrk7eiwxD+clR9YpfzI6I5RmEtqEvuZ9O0V8qt/wUK8G9R4e1zH+0IBj/wAiVJD/AMFB/BL/AH9B1xfcLAR/6MpfWaP8xp/YuY/8+WfU1FfLf/DwjwLnB0PXumfuQf8Ax2nr/wAFBPAbMA2i68o9fKhP/tWj6xR/mRP9jZj/AM+JfcfUNJXzR/w398O9pJsNcA/694z/AO1KRv2/vh6FBXTddYnsLeL/AOOU/rFL+ZE/2RmH/PiX3M+maK+Xz/wUE8AZGNI14/8AbCH/AOO0n/DwbwDuwdH18D+95MP/AMdo+sUf5kV/Y+Y/8+JfcfUNFfPWl/t0fDC+2+fdalp+f+e9k7Y/743V3nhP9o74beNGVNM8X6b5zHasN3J9mkY+gWUKT+Aq41actpI5auX4uiuapSkl5pnpNFNV1kUMrBlPIIOQadWpwBRRRQAUUUUAFFFFABRRRQAUUUUAFFFFABRRRQAUUUUAFFFFABRRRQAUUUUAFFFFABRRSUAfEn7ZH7O/jP4zfHLQbrw5dW1hp8OkLBPdXDjhvOkOAOT0b0rh1/4Jy+MJof8ASPH8cbdhbwgr75JXp+tfbfiZdnjC3boGt1/HDH/GtuS5Mi7VHSuWWFpTk5SWp79DPMfhqUaFGdoryR8CL/wTT8TMAW+JCqM/w24Pfr92p4/+CZmuMuZviMzcHkQHjPsMV94rnAGeacZiPkzzU/VKP8pf+sOZ/wDP38F/kfC8P/BMm8cfvPiBKx9kkA/RvrT1/wCCYkgU/wDFe3Ctjr+8PPry1fdBuPLUdM01pCB1qvqtH+Uh59mT19r+C/yPhdv+CYs7LmPx/cJJn5nKu2R9C1C/8Exb3OR8QpM4HPlSdv8Agdfc/wBoKrtB5phvGi6c5pfVaP8AKNZ/mS/5e/gv8j4Um/4Jk6x0T4jMOo5t25z+NLH/AMEzdYj3Z+IzKTyMQtj8s190faz95hSNedaX1Sj/AClf6w5n/wA/fwX+R8Lr/wAEzdSDZk+IsgYdPLgbGPxaq0//AATN18nNv8SmwOnm23P58194+YRgt+FJJcHacin9Uo/yh/rBmd7+1/Bf5H546v8A8E7PiRp8bvpvjKz1GQZIWQhM+33P615F4x+A3xo+G1rcXet+F21GzhbmaxAfK+vBYAe5Ir9Y/MPqaeZuCCAR3BrKWBpS20O2jxRj6b99qS/rt/kflp8DP2tvFvwuvol07UJbvTonUXWg6gWMWz0UHJibGcFePUEV+nPwZ+M3h/43+EY9c0KVkZW8q7sZiPOtZcZKOB+YI4I/ED5R/bI/ZZ03xZo91428F2cOm+LNPRp7i3to9qahGOWUhR97jPA5+uK+ZP2Xfj5P8HfiPpHiHzZU0G+YWWs2nIHlk4Lkf3om+YfQjvXPCc8LUVOo7xZ7GJw+Fz7CSxeFjy1Y7rv/AF0fX8v2GopkM0dxDHLE6yRSKHR1OQwIyCD6U+vYPzgKKKKACiiigAooooAKKKKACiiigAooooAKKKKACiiigAooooAKKKKACiiigAooooA43xSqjxVpmT9+CT9GT/GtFiIwTWf4wib/AISTRpf4RFOp+pMZH8jUrTM64oAka4RIWlkO1UBJPtUOmalZ6zZQ39lcR3dpKu6OaFwyOPUEda86+OXi3/hHfBf2CG8jstT1qZdNs5pH2CN5Dt357bRlv+A1W+APiDzvBMnh6WaKW+8O3DabLJCAFlReYpQB2ZCD7kGub2y9t7Ly/pfcdn1d/V/b+f4d/v0PVVYSMSRkUxZt2a4T4xfEBfh74B1XUo72C0v1gf7H9oxiSYKSqgdycdO9Lpvxc8MyeE7XVrvXbBY/limmWQBPO2gso/wq3WgpuDeq1M1QqSgqiV03Y7lpTu3Gm+Ztyx5rBh8aaJe+H/7bh1S1l0gKXN4koMYA6kt7YOfpUHh/x/oHjCxnutH1W3v7e3bZM0T/AOrPXDDt+NXzxulfcz9nOzfK9DfkvIreF555FiiQZLucAD3ot7uG8hWaCVZYnGVdGBBHsa4vTviL4R8eTX+iWOp2eqy+S4msyNwkjIw3BGHXnBxkc15f+z18UdB0nwL4e8M3E9xa3puJrSNpLSVbdpTK7LGJduzcV6DPtWDxEFOMbqzvrfqrafidKwtR05S5XdNaW6NPX8D6H3lRkmkafuelcD4v+MnhbwXfx2Or6ottcMoYxpG8hRc43PtB2rweWwODVfxR8ZNC8I6npVtqDXC2mqRGW21KOIvbP8pYKHHBYgcAcnI9a0danG95LQyjh6srWi9dtNz0BbyNpGRXUuv3lB5GemaRpe7HjtXmem6/pNtdaz8QWvVTQbzT7dBNIjo6+U8wYMjAEcsBjrnPFdF4a8eaf4wuLyCyW6imswhmiu7SW3ZQ4JU4kUEg7TyPSiNWMrJvV7CnRlG7Sdlv5Pt8nodMxjkDbgMHjmvyR+OHg2PwR8ZPiD4bjjZLKO5W8tV6ARSpuAHsCK/WRpOcV+cP7b1rHZ/tGXcmObzRLeU9MHazLXHj43pJ9j6/hOq442VO+kl+R+gP7H3iuTxl+zV4C1CaTzZ47D7HIxOTmB2h598RivY6+Vf+Ca9891+zeYGORZ61eQr7AlH/AJua+qq7aUuaEX5Hy2OpqjiqtNdJP8wooorU4gooooAKKKKACiiigAooooAKKKKACiiigAooooAKKKKACiiigAooooAKKKKAOU8Yf8hTSPrJ/IUkKqAxJwaTxp/yEtI/3pB+gqrcZU5zigDypvB+qeOvipcXfjHwzFJ4csbZodNWaaKaJpC43Ssm7IJUAAFTjJ6GmQ+FL7wP8YYr7wz4Y2+G7+xFtqK2LQQxrIrkxyhNykkAsDx0Ixk8V6pHI20k80RsfmY1y/V4731ve+l/y+R3fW57WXLa1tbfnv19TjvjLpt1rXwz8U2VlA9zdy6dMsUMalndth+UDuT0xXmvi/Q9X8fTeD/FGj2GreXp0Eltc6eES0u4mZUPmRi4TaSCCMj14brXvK92xmo/fBoqUFVbu97fg7oVHFOikktr/irM+fbvwp4k0f4Y63af8IxttbrVIbhbeU/bbzBkUy3EiRsFZvlUhEwODkHnPP8Ahbwr4i8Qat8R9Oj1DUri91TRIRFeanpx04yuC6qNm0cYyu7GeT6V9Qs3yknimq6tGWVg30rB4KLafM7L/g/5nTHMJqMlyq71/Lvft3PKPDOtaxcNZRW/w0udLk0qzkthJdTQx+X8g/dwNk7wzKoycDoSa5GTwj4v0n4K6Jog8OzTa9Dqy3Pl288bCILc+dvLBsAYyOOc+3NfQifdJzQzELmtHhlJayezXTrby8jFYxxd4wW6fXpfz8zwHxf8JvEK+P8AWNfsNMl16x1pIfMsl1yXThAypsIlVOJVxzwe7DBq5qnhHxbDcfDmzXw3a6lD4fnFzcy2lykVtGNskaJGJG8wlAVbJGDjr6e4BiFPY5qMZ284o+qQu2m1f0737dx/XqloppOyt17W79uxx/xRs9Z1LwybXSNKttbklnjW4sbt1SOWDd+8UluAcdD1Bway/g5ofiPQbDV01uGSxspJ1bTtOuLsXc1rGFwVaXJ3Ln7oycCvQsYoUnBINbOknUVS5zqu1SdGys/v/wAvwI4yS+7Jr89/29owv7QmhOQUMnh1wCO+Jq/QpEJyc1+fP/BQFWT47eGJDyj6FKm3387Oawxv8Fn0PDP/ACMY+jPpj/gmI5b4C62CcgeI7gDP/XGCvr2vj/8A4Jg/N8BtdIBAPiO44/7YQV9gVvh/4UfQ8rNf9/rf4n+YUUUVueUFFFFABRRRQAUUUUAFFFFABRRRQAUUUUAFFFFABRRRQAUUUUAFFFFABRRRQByXjdtt9pB/6aPz/wABqpPJu2561Y8df8f2kc8b5P5Cq0YLLk80AN3bVBPeo3uI+Yw6lxyRnkVLIw4BFeAfEzQdY8M/FaS/8LaZvv8AxZp/9n/bljJFncI65lZv4R5WTgdTEPesK1R0oqSVzpw9FV5ODlZ2/r8D2vVfEml+HfsUeo6jbWEl5IIbcXEqp50h6KuTyT6Dmqk3jbw9ba1Do02tWMerS/csWuUEzfRM5PQ/ka8h8J+HfGGreILXw94ojkvLDwoJZbfVLlSy6nIwK2zkknJRWfPXDKMnNcra6dZeIvANj4Ug0G6HxDnuo31G8uLArLbTrNvknafGNvB2lWOQRiuSWKna6jb18raet9vQ744KnezlfvbZJ3s/S2r9bHu03xQ8Itd3tlLr1jBNZyrb3EdxMIyjsSAp3Y5JBrhfhz4h0LwCfGMGo6nb6VYnxBJFb/bLnauTBExVS59ycVV0nS7LxD8dvEt5qnha8vrNdPitYLu+0/dBujJMgBcYyeMEdecGvPtBuLzw3401jxdq+jXt74bfW5CNPvLGVJrUyhVju4kYYk4UqVxuUDI6msZ1580ZO2ja+XdnRTw1PllBN6pO2mr3svx3PqS6voLGze5mlSK3jQyNK7AKqgZJJ9MVyPhnx9bz+EX1rWNY0ZrP7RIi3thc7rcoHITLH+LoD711C6lb3mkpfosptXi80K0LhypGfuEbs47YzXzXoFwl58P7Wwj8N67qFg/iC9uWn02zljuLMCRpIJkDKAeq8YPfjIxXXWrOnJW7P9Dgw9BVYy5ls1+p9G6J4m0vxRYtdaTfW+oW6SGJpIHDgMACVOOhGRx71oMNq4615X4E1LxhpvhzSGu/Dfn3V/qci3kzhLWZbfkLcyxgY8zCqCo9B9K6BfEnjCSO23eFUQtq7WkoN6ny2Xa66df9jrWkK3NFNp39GZVMO4zai1b1R1xyMjGOaRjtXjisfwzfa7fQ6gda06LTXivZYrURzCXzrcY2SHH3S3Py9RitiQfKO9dEXzK5yyjyuwKx28V+ff7f5/4vl4WXJH/EilbpnnzhX6DqpESk9a/PX/goB83x48MhjjHh+QgE4/5bDn9K4sZ/BZ9Pw1/yMYfM+nP+CY4A+AmtY6f8JFc/+iYK+u6+Rf8AgmOw/wCFA6wo6r4iuQf+/UBr66reh/Cj6HlZr/v9b/E/zCiiitzywooooAKKKKACiiigAooooAKKKKACiiigAooooAKKKKACiiigAooooAKKKKAOO8eD/TtH/wB9/wCQqrAx5HbFT/EBtt9o/rukP6CooZB5ZJoARk3SA5qF/wDWdal8xcZHSolbdITjAoAZLycA9aG60Dliffim8nnpQA7PWmKN7cjNB4GcVjeKNcn8O6NLfxWxuUhIMiqcEJnlvw61nUnGnBzlsi4xc5KMd2bLk0xvlY1U0jUF1bT4byMHy5l3L9KtKDzVRkpRUo7MlpxdmMZsuOaVmz35pARk5FNVgX4qhCtlulMmYKwGOaerBnOKGUM1ADWcBV65r89P2/ZHk+PWhKCcr4fYgj/rvn+lfoYy/MBX52/t+ZX9oTSBkf8AIunGTj/ltk1w43+Cz6rhn/kYx9GfUP8AwS9YN+z/AK0Rz/xUdz/6Jgr7Ar48/wCCXP8Ayb7rXOf+Kkuv/RUFfYdb0P4UfQ8nNP8Afq3+J/mFFFFbnlhRRRQAUUUUAFFFFABRRRQAUUUUAFFFFABRRRQAUUUUAFFFFABRRRQAUUUUAcR8RCFvNIOOcyfyFZy3H7texxV34jNjUtGXtiU/+g1kI28cdaALkcg24xipFYqpqspK8VIz7VoAmjwepxUf3VOTmuZ8XfETR/BsIF5P5l2w+S1h+aRvw7D3NeF+L/jL4x1pX+wqmkWTcBYjmUj/AHj/AExXm4rMMPhdJvXsj6HLsjxeY2lBKMe8tF8urPpS4vILdcySqg/2jiiRoLy1ZMrLFIpB7gg18Q6pr+p3twGurq4nkPVppC38zWx4T+JGq+E3RrO6bGQWgckxuO+RXmRzmnOVpQ90+qqcFVo0uenWTl2tp99/0PrHwq8cOmNaouwW8rw7fTB4/wAfxrZ3gLXiHgP466DNdawdUuVsHeZJUQhnHKAHBA9R+tM8XftB4kNv4bs/tYxzd3KlUB9l4J/SuyhjsPTw8XKW2nnppsfMvIswrYh01Sa83ovv2PZr6+t9PtmmuZ44Y15LSMABWdpPivRtYkkhsdStbuZBykMqs35A18qa5cax4vkM+s6nLcAHIjztjT6KOBWdb6S2nyxXemXktvdwnfHIrdDXmTz6KnaMNPxPpafCNL2dqmI9/wAl7q+e59nphe9OY7cnFeUfCH4sSeL4pNL1cLFrduM/KMCZB/EPf1H416a8p5yc+1fS0a0MRBVKb0Z8HjMHWwFeWHrq0l9z815FmORW5r86f2/pt37Q2kbTkr4e5/7/AHpX6FLIduP5V+dH7emW/aK04jovh/n8ZfWufG/wWe7wz/yMI+n6o+qv+CWM3mfs/a6nXZ4kuf1hgr7Jr4t/4JUsf+FEeJR6eJJ//RMNfaVdFD+FH0PIzT/fq3+JhRRRW55YUUUUAFFFFABRRRQAUUUUAFFFFABRRRQAUUUUAFFFFABRRRQAUUUUAFFFFAHA/Ej/AJCuif7s3/slZcOVzmtP4lg/2pohHpMP/QKzDJtXI5oAbcXK26vI7BYkG5mbgAV4r42+OM+q+dYeGEZEHyvqDj/0Af1NS/Gb4hR30M3hfTGZ7qRlF1KhwI14O3PqePwNec6fbrp+FC4QLxx3r5HNs1dF+xovXqz9CyXJ6caSxeLjeT+GL2t3a636Ilt7BY2e8u55Lm7k5aWZizE1Q1G9jDFd/Hep7+6NxKcHaF49qwdShZYz0X3r46DdR80mff0Fzy5qjKeqXETx8Nz1OKxZGZWBUMw/2OtW2tzJLgsApHDZFW7HT1muBsdWA6gEV2xjyo+gU6dKFkybwbp0Ra6lmtZDNLN8pkQ4CAAD+tdjcWMcUPyoAe1OsLcW8K/3evNWZpISuTMmO3zisr8zbPkqlZ8+90c9qRk8nGCvHIx1qvpkW5izHB6ba0rmSK6cJHMjFeu0g0scSQtgYJ781lKVouKOtVUoW7leO8ufDmsWWt2H/HzavuK/306Mp9iDX1Lo+sW3iDR7PUbR98FzGJE9RnsfcdPqK+YGVZODXqHwH1sLa3+gSOS9u/nwKT/yzY8gewb/ANCr6HIcW41Hh5bPb1PkOJMIsRhViEvep/8ApL/yf5s9eWNfLzjn2r85v2+o1X9oLTSC2H8PZP8A39x071+i7kqoAr87v2/02/HzRGAKlvDzDPt51fW43+Cz5nhp/wDChH0/yPpX/glK274F+J8dP+Ejm5H/AFwhr7Wr4p/4JSqV+Bvigdv+Ekmwf+2ENfa1b0P4UfQ8rNf9+rf4mFFFFbnlBRRRQAUUUUAFFFFABRRRQAUUUUAFFFFABRRRQAUUUUAFFFFABRRRQAUUUUAcB8TP+Qloh/67D/0H/CsOaQi0lbGNqE5rc+J+Pt2iE/3pAPyWufusrY3A5bMZxj6UnsVH4kfMGlK85mvpjuubp2mkb1JOT/Ort0wWMnqfSs7T7pUtY0HG0VW1K4dioVyB7V+Szg222fuMoOVQqa00baJqiOMBreTvj+E1x3hfUm1Lwjc6PrqRyXa2H2m3eTkXEO3Ktk/xKeD9M1b8ZNf3FjcW1p5YlnRomMzFQqkEZGAeaoXOhzaz4NstOkaOHVLOLbbXMLHAwu3BOM4YcEVcaeisdNShO14lDxZoNjZ/DPTblYAs/kwSbo8j5n2bjx1yD3q54Z8O6XNcSy21re6XuQwurl4y4ODkEnIxjtS+LLHVbzwnYaPa2aTssMSSOZgvlsgXjHQ9PWqr33iCa8tw1hHp8aSAyn7QJCy+mNtaxi7am1GnzaSWvodV4K1uPQ/BurpeyST3WlyzRztNIXaXujDceAylcD61zXiTwbZ6D8K4p5bNTqLyRTu3OVLuPlA7cHFRTaDd6h4og2H/AIll0UkvVwCGaI5UH65A/Cuo8cW2p6/oo0+yiikEjKzvNKV2bWDDjBznGKFDqcdTDypyfkM8I6Rpz3r39lo9xossatCY502eYGwc4zzjH61y1po/h22v/EMVzNJbanDcFbMwzv54ygOVwcnk+9dqjeI7+4s/9HtLGCOZXn2XBkaROcrjYMfXNYy+F7zUrnVbprCbTNS+0G6sr5XjLqQirsIDHIODkHjFc8m2zOT6I7Tw5Hef2JYyah/x+mFTN2+fHP0NdD4H1BtJ8e6NMp2+dJ9nZeuVfj+eDXI6HqeqX1gi6pZixvFwrKkgdW9WGDx9K2fDyC6+IHhuBwcfalbj2Oa6cFTlDEQl1uvzJrU+ahUU9uWX5M+plwzV+dv/AAUFkK/HzQioH/IvNjP/AF3r9EJJBHHtBya/Ov8Ab+kP/C+tDABbb4f5Cn/pvX6JjP4LPzjhv/kYR9D6Z/4JT/8AJDfFA7f8JJN/6Ihr7Wr4o/4JS7v+FH+KsjA/4SObH/fiGvtet6H8KPoeXmv+/Vv8TCiiitzygooooAKKKKACiiigAooooAKKKKACiiigAooooAKKKKACiiigAooooAKKKKAPPfioM3Widvnk/kKwfM/d46it74rcXGiHP/LSQfoK5uNt3B60AfMPiaxl0DxZqtjKuxfOMkXGMo3zDH54/CqKkSyZzn8K9d+OnhH+0dFTW7dB9rsf9Z/txHqPwPP514vBNtiUjvXwGPw3sarh0eq9D9qyzFxx+EhWXxLR+q/z3I9SsJLgMxx7cVFY2ZUg7ea1mZZLQozEFhjK9R715/4d0bUtSXV3i1y9intL17eBnKuuFCn51xz1rgprlVj0/bSjHkO4eP5SeARWPNCrzHJJP8jWPd+Kr/UPD9lBGq22rXV01hIy8rG6k72HtgZH1HWqmteDoLPTXmsri5GpRqZEu2mYuWHPPOMH0xVu7Lo1ZLY6G1YwyE5Ab0rUhuVkkVWbk9q811zVtRm07w7f2fF/MysYs4WTKElce+KuakuneKX8NXgiWQTXflyK3DLhWLIfoRUps2q1YyT7nrNvN5aAEgD1pk15DDiWWaOKMnbuZsDk4AzXmmv2enw+NVS7t765t5rMyNFatM5L7gAcKeOPwrV1jQ4NN8CvBbvcPA9zFOi3OS6AyIdvPOB781ySVpHjyfKzvfJCyFiOal+H2dQ+KWjjCnyd8jZGeimpp0TYfU1ofCW1ST4hTSoOLa0Ysw6ZYgAfz/KvSwH7zEQi+5x4jE8uEryf8r/FWPfWuFZq/Or9vib/AIyC004+UeHwME+sxzX6EpNjkV+dH7d100n7QUIwRt0OMDvwZDnj8a+4xv8ACPh+Gf8AkYL0f6H1p/wSjy3wG8SE9f8AhI5v/RENfa1fFH/BKFf+LB+I2znd4jn/APRENfa9b0f4cfQ8jNP99q/4mFFFFbnmBRRRQAUUUUAFFFFABRRRQAUUUUAFFFFABRRRQAUUUUAFFFFABRRRQAUlLSUAef8AxW4m0Q4485x/47XMxqa6b4tNsXQ2/wCnoj/xxq59VG0mgCrf2kWoWs1tOokilQxup7gjBFfMHi3w9N4P8Qy6fMjGAHfbyH/lonb8exr6kK8k1x3xM8Gp4w0N1jAF/bgyW7+/dfof8K8vH4X6xTvH4lsfS5HmX1GvyVH7k9H5dn/n5HzzdXRS3doozLKq7lRSAT7c8VxPh3XNU02HUkGh3z3FxeyzJlVVBnGAWzjtXUrI275wUZSVZSMEY6irnnDGF5FfFdbn6xOnqcsPDN3b6LaSrJG2r29018c5EbSMTuTPYYOM+wqHUrnWdejNmunDTIpV2y3E0qsVB67QpyTjOOldHLcAOQM4781S87zD1xz60janR0MLUNF1J9Y0hbO2h/s+wKlTJKRkbSuMYJ4Herdx4Lnj8YafqVm2yzaVpbq33AASbGUSAe+cHHtXQ6W25ySSSK0UbcWJ+gpnPW0k0cteJr9t4yGpW+jrPbx2zWyhrpFLfPnd7VYe48RXkd6J7CzAkkh8m1nl3oFDfvCWUdemPp+fSb2k57d6mH7xQOhFclSOp58+7NFpP3BI4PpXRfA2bzNa8QHPOIgV/Fuf8+tcJcX/AJMLAkkivVfg14bk0rw/JqEylbjUWEoVuoQcL+fJ+hFe1k9NyxCktkeHm8o0cvqKW8rJfen+h6QzKiZzivzd/bkuPO/aFnG/cItIhQdsZJOM/jX6MyLKO2a/NP8AbRud/wC0VrYzzFp9qhHp8ma+rx38L5nzvDC/2/8A7df6H21/wShX/jHrXX/veI7j/wBEQV9qV8X/APBKOMr+zfqzk5D+I7kj/vzBX2hXTR/hx9DxMy1xlX/EwooorY80KKKKACiiigAooooAKKKKACiiigAooooAKKKKACiiigAooooAKKKKACiiigDzz4xnZZaI2cf6fj/yFJXOLJmPIPNbXxtnKWeiIOv23ePwjcH/ANCFczDNutx2FAFuOTqT1pqsGyagWYFfUU7z9qnmgD51+LvhWTw94sku40/0DUSZUZRwsn8S/wBfxrjol25wa+lfHfhuLxh4aubAsEn/ANZBI38Eg6H6dvxr5klWbTb6exvUaG7gbY6Nxz6/Svjsww/savMl7rP17Isw+u4VU5P34aPzXR/o/wDgj5YwqsfUVn+SzPxxVt7gYUP0biluJIYoVw3zYry7I+kjUcSTT3Me4EZINaqyIwP8PFc7FfqMfe2/3gKvw3aS/dINLRHLWu3dmisyxgjPFE10Le335qvLNDHHuZscdKi8P+F9R8fav9ms8xWKH99dEfIg9vU+1c1OMsRVUKaucTlTinUqytGO7ZtfD3wrcePNWaeXMWlW7DzHH8Z/uivomPbHGqKAqqMBVGAB6VjeH9BtPC+kwadZpshiXqerHux9zV6S4KnAr9AweEjhKfKt+p+X5tmLzCteOkI/Cv19WTs0sj8HivzA/a5uxc/tF+NSWH7qK1jP/fkcV+nEd04XPBWvyi/aL1Y6z8bviDekYAvzbgryMRqFqcd/DS8z1eF4v65KXaLP0n/4JW27Q/svvIwwJ9du3U+o2RL/ADU19iV82/8ABO/w6fDv7JPgzcCr332i9YN/tzuB/wCOqtfSVdtNWhFeR83jZc+JqSX8z/MKKKK0OMKKKKACiiigAooooAKKKKACiiigAooooAKKKKACiiigAooooAKKKKACiiigD5o+OXjq7k+PGi+EIiptYtEk1OReMh2nWNf0Vq07e5PllSeMVyXxe0U/8NVPqinKjwpBCwxyCbqUjH/fJrYFxt5B/CgZsG6A4zxUbXZK4zVBZwwGaSRupLUCLrXO1evNcZ4/8B2XjS38zItNTQYjulXnH91vUVvtJuPWmNIM/exWdSnGrFwmrpnRh8RVwtRVaMrSR4LqHws8V2cwRLeC+QdJIZQP0bFaOhfBnVtQuo21meOytActFC26RvbPQV7M8jZ4PNMMpXHPPevMjleHjLm1Z9JPibHShyLlT7pa/nb8Caxs7TT7WO1t4Y4oIl2oiqMAVx3ij4VaVr1wbm1kbSrtuWkgUFG9ynT8sV1UcuO/JqdcYJ3V6FSjTrR5Jxuj56ji6+Hn7SlNp/n69/meUQfAuSeYC+1wyQBs7YYNpYfUnj9a9R0bT7PQbGKysIVgto+ir3Pck9zUjZT+LNRLKBk5xWdDCUMNf2UbXN8VmWKxqUa87pdNEvwL5uMk81GsnmtyenNQLIp5Jqvda5ZaDaz31/PHbWUCF5ZpWCqqjqSTXWeck27Ib4r8UWfhHw3qesXsoitLGB55Hb0UZr8jI47/AOIHiLy7WN7jVPEGpsYocEl3lk2qB9cj86+kv2sP2orP4sWb+EvCYePw0koa/wBTOVF3tPESdDtyMk+1ej/8Ez/2bbvxR44X4pa3YeXoGkBo9JWZPluLnBXzFB7RjPP94jHQ15VV/WKqpx2R95gKbyfA1MXXVpT0S/I/Rz4VeC0+HHw08L+F02n+yNNgs2ZejMiAM34tk/jXVUUV6p8G227sKKKKBBRRRQAUUUUAFFFFABRRRQAUUUUAFFFFABRRRQAUUUUAFFFFABRRRQAUUUUAfmF+1x+0D4m+BH7WvidxpMOo6ZqFhZCGC+naHdGqElonwRjcXBGMZB75rmLP/goI8q5k8Cthv+eeqxt/NRX6RfGD9n/4f/HnS4rHxx4atdbWAMIJ33RzwZ67JUIZeg4BwcdK+dD/AMEn/gmIysdz4qi5OCuqKSvsMxmuSUK13yS0PoaGKy1wisTQbaVrp7nzoP8AgoJaQgE+A79vXGoQnt245psv/BQi1kBaLwFqHT+LUIR/SvoeX/gk38HWiKprHjCKT/noNRhJ/Iw4py/8Enfg5tAOreLyfX+0of8A4zWfLif5kdXt8k/58y+//gnzj/w38GU/8UDcZH/UVi/+JqE/t/t28ATHjvqsX/xNfSLf8Em/g7nK6z4wUen9ow//ABim/wDDpj4P5/5DfjA/9xCD/wCMUcmK/mRX1jI/+fMvv/4J82L/AMFAX3AnwDMAeuNVjzj/AL5qb/hv2LcQfAd0B6/2nF/8TX0aP+CTPwf2gHW/GBPr/aEH/wAYpf8Ah018H+2t+MP/AAYQf/GKOXFfzIPrGR/8+Zff/wAE+bh+34hYgeAroD1/tOL/AOJpv/DfCx583wPdA+ialE39K+kf+HTPwg3ZOu+MT7f2hB/8YpW/4JM/B9uf7c8Y/wDgwg/+MUcuK/mQe3yP/nzL7/8AgnzaP+CgkfOfA103pnUouv8A3zWbeft9ag277P4FjT+6ZtXXA+uIzX1Cf+CSvwgOP+J74xwP+n+D/wCMVYi/4JO/BhFAbUfFsnu2pRD+UNHJif5kL6xki2oy+/8A4J8Va1+3V8QLsulpp3h7SYiOGYyXEi/qAT+FeQ+JPiB4y+MmqxW2qarqnim5dx5Ol2cbeTuzxthQc1+qOhf8Ev8A4EaPcJLcaRq2sbf+WeoapIVP1EeyvoD4d/BnwN8JrdofB/hXS/D4ZdjyWduqyOPRn+834k0vq9Sf8SZos4wWG1wmHV+7Pzn/AGYf+CbHiPxhf2Wu/FO3fw54di2yRaCrAXV0Ou2QA/ul9Qfm9h1r9PdF0Ww8N6TaaXpdnDp+nWsYigtrdAkcajoAB0q9RXXTpxpK0UfPYzHV8dP2lZ3/ACQUUUVqcAUUUUAFFFFABRSZx1qNph2GaAJaKg84+lOWb1FAEtFIrBunNLQAUUUUAFFFFABRRRQAUUUUAFFFFABRRRQAUUUUAFFFFABRRRQAUUUUAFFFFABRRRQAUUUUAFFFFABRRRQAUUUUAFFFFABSdKWopm+UCgCN3LH2pib5vuD5f77dPwHejb5sqx4O3G5j7en4/wBDTprhY5CpkVfYnFAD/s5/v/pxSGFl75/Co1uAxwsoY+ganGRlBOelACqxQ1OrBhkVHMvcU2FtsmOzfzoAsUUUUAFFFFABRRRQAUUUUAFFFFABRRRQAUUUUAFFFFABRRRQAUUUUAFFFFABRRRQAUUUUAFFFFABRRRQAUUUUAFFFFABUE33hU9RTr0NADbdfnc9+B/OpWYLyahhba/1ptxIscnzsF9NxxQASSdzwKI7cvIskhIA5Efv6n/P/wBaLzotwbzEyvT5hxSteLtOJlzjj5hQBbl+4arr/rE+v9KmmbtUMeWuEGOFBYn07AfqfyoAt0UUUAFFFFABRRRQAUUUUAFFFFABRRRQAUUUUAFFFFABRRRQAUUUUAFFFFABRRRQAUUUUAFFFFABRRRQAUUUUAFFFFABSMNwxS0UAVmUo1PWbswzUrKGGDULQsvT5v0oAk8xKY0w/hFREMP4GpVjlb+HZ7sf6CgBrMfTcx6AdTU9vEY0y+PMblsHI+gpI7ZYyWJLORjce3sPSpVXbnnNAC0UUUAFFFFABRRRQAUUUUAFFFFABRRRQAUUUUAFFFFABRRRQAUUUUAFFFFABRRRQAUUUUAFFFFABRRRQAUUUUAFFFFABRRRQAUUUUAFFFFABRRRQAUUUUAf/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4" name="תמונה 13" descr="teacher-work-8541866.jpg"/>
          <p:cNvPicPr>
            <a:picLocks noChangeAspect="1"/>
          </p:cNvPicPr>
          <p:nvPr/>
        </p:nvPicPr>
        <p:blipFill>
          <a:blip r:embed="rId3" cstate="print"/>
          <a:stretch>
            <a:fillRect/>
          </a:stretch>
        </p:blipFill>
        <p:spPr>
          <a:xfrm>
            <a:off x="4427984" y="2564904"/>
            <a:ext cx="2160240" cy="2189680"/>
          </a:xfrm>
          <a:prstGeom prst="rect">
            <a:avLst/>
          </a:prstGeom>
        </p:spPr>
      </p:pic>
      <p:pic>
        <p:nvPicPr>
          <p:cNvPr id="1034" name="Picture 10" descr="http://3.bp.blogspot.com/-llP9Y14EMK8/TnwNdb3rG5I/AAAAAAAAC4w/JvCXbXxu1pc/s1600/IMG_9347.JPG"/>
          <p:cNvPicPr>
            <a:picLocks noChangeAspect="1" noChangeArrowheads="1"/>
          </p:cNvPicPr>
          <p:nvPr/>
        </p:nvPicPr>
        <p:blipFill>
          <a:blip r:embed="rId4" cstate="print"/>
          <a:srcRect/>
          <a:stretch>
            <a:fillRect/>
          </a:stretch>
        </p:blipFill>
        <p:spPr bwMode="auto">
          <a:xfrm>
            <a:off x="827584" y="2348880"/>
            <a:ext cx="7632848" cy="42664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b="1" dirty="0" smtClean="0">
                <a:solidFill>
                  <a:schemeClr val="bg2"/>
                </a:solidFill>
              </a:rPr>
              <a:t>Relevance</a:t>
            </a:r>
            <a:endParaRPr lang="he-IL" dirty="0">
              <a:solidFill>
                <a:schemeClr val="bg2"/>
              </a:solidFill>
            </a:endParaRPr>
          </a:p>
        </p:txBody>
      </p:sp>
      <p:pic>
        <p:nvPicPr>
          <p:cNvPr id="4" name="מציין מיקום תוכן 3" descr="edu28.gif"/>
          <p:cNvPicPr>
            <a:picLocks noGrp="1" noChangeAspect="1"/>
          </p:cNvPicPr>
          <p:nvPr>
            <p:ph idx="1"/>
          </p:nvPr>
        </p:nvPicPr>
        <p:blipFill>
          <a:blip r:embed="rId2" cstate="print"/>
          <a:stretch>
            <a:fillRect/>
          </a:stretch>
        </p:blipFill>
        <p:spPr>
          <a:xfrm>
            <a:off x="1043608" y="1315434"/>
            <a:ext cx="6696744" cy="53850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b="1" dirty="0" smtClean="0">
                <a:solidFill>
                  <a:schemeClr val="bg2"/>
                </a:solidFill>
              </a:rPr>
              <a:t>Meaningfulness</a:t>
            </a:r>
            <a:endParaRPr lang="he-IL" dirty="0">
              <a:solidFill>
                <a:schemeClr val="bg2"/>
              </a:solidFill>
            </a:endParaRPr>
          </a:p>
        </p:txBody>
      </p:sp>
      <p:sp>
        <p:nvSpPr>
          <p:cNvPr id="3" name="מציין מיקום תוכן 2"/>
          <p:cNvSpPr>
            <a:spLocks noGrp="1"/>
          </p:cNvSpPr>
          <p:nvPr>
            <p:ph idx="1"/>
          </p:nvPr>
        </p:nvSpPr>
        <p:spPr>
          <a:xfrm>
            <a:off x="457200" y="1600201"/>
            <a:ext cx="8229600" cy="3052935"/>
          </a:xfrm>
        </p:spPr>
        <p:txBody>
          <a:bodyPr/>
          <a:lstStyle/>
          <a:p>
            <a:pPr algn="l" rtl="0">
              <a:buNone/>
            </a:pPr>
            <a:r>
              <a:rPr lang="en-US" dirty="0" smtClean="0"/>
              <a:t>   </a:t>
            </a:r>
            <a:r>
              <a:rPr lang="en-US" dirty="0" smtClean="0">
                <a:solidFill>
                  <a:schemeClr val="bg2"/>
                </a:solidFill>
              </a:rPr>
              <a:t>The fact that the video clips combine the visual with the listening side makes them more like real-life situations where authentic language is used alongside the visual context that provides clues to the otherwise meaningless text. </a:t>
            </a:r>
            <a:r>
              <a:rPr lang="en-US" sz="2000" u="sng" dirty="0" smtClean="0">
                <a:solidFill>
                  <a:schemeClr val="bg2"/>
                </a:solidFill>
                <a:hlinkClick r:id="rId2"/>
              </a:rPr>
              <a:t>http://www.youtube.com/watch?v=oMDRfAm2MZg</a:t>
            </a:r>
            <a:endParaRPr lang="en-US" dirty="0" smtClean="0">
              <a:solidFill>
                <a:schemeClr val="bg2"/>
              </a:solidFill>
            </a:endParaRPr>
          </a:p>
          <a:p>
            <a:pPr algn="l" rtl="0">
              <a:buNone/>
            </a:pPr>
            <a:endParaRPr lang="he-IL" dirty="0"/>
          </a:p>
        </p:txBody>
      </p:sp>
      <p:pic>
        <p:nvPicPr>
          <p:cNvPr id="5" name="תמונה 4" descr="see-hear-1.png"/>
          <p:cNvPicPr>
            <a:picLocks noChangeAspect="1"/>
          </p:cNvPicPr>
          <p:nvPr/>
        </p:nvPicPr>
        <p:blipFill>
          <a:blip r:embed="rId3" cstate="print"/>
          <a:stretch>
            <a:fillRect/>
          </a:stretch>
        </p:blipFill>
        <p:spPr>
          <a:xfrm>
            <a:off x="2267744" y="4653136"/>
            <a:ext cx="4549843" cy="1794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b="1" dirty="0" smtClean="0">
                <a:solidFill>
                  <a:schemeClr val="bg2"/>
                </a:solidFill>
              </a:rPr>
              <a:t>Free Use </a:t>
            </a:r>
            <a:endParaRPr lang="he-IL" dirty="0">
              <a:solidFill>
                <a:schemeClr val="bg2"/>
              </a:solidFill>
            </a:endParaRPr>
          </a:p>
        </p:txBody>
      </p:sp>
      <p:pic>
        <p:nvPicPr>
          <p:cNvPr id="4" name="מציין מיקום תוכן 3" descr="400_F_25608879_ZH9OACeucR3XlSNLrF58CFivzP4CVQXv.jpg"/>
          <p:cNvPicPr>
            <a:picLocks noGrp="1" noChangeAspect="1"/>
          </p:cNvPicPr>
          <p:nvPr>
            <p:ph idx="1"/>
          </p:nvPr>
        </p:nvPicPr>
        <p:blipFill>
          <a:blip r:embed="rId2" cstate="print"/>
          <a:stretch>
            <a:fillRect/>
          </a:stretch>
        </p:blipFill>
        <p:spPr>
          <a:xfrm>
            <a:off x="3131840" y="1600200"/>
            <a:ext cx="3703141" cy="370314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664"/>
            <a:ext cx="8229600" cy="648072"/>
          </a:xfrm>
        </p:spPr>
        <p:txBody>
          <a:bodyPr>
            <a:normAutofit fontScale="90000"/>
          </a:bodyPr>
          <a:lstStyle/>
          <a:p>
            <a:pPr rtl="0"/>
            <a:r>
              <a:rPr lang="en-US" b="1" dirty="0" smtClean="0">
                <a:solidFill>
                  <a:schemeClr val="bg2"/>
                </a:solidFill>
              </a:rPr>
              <a:t>Engagement and Interest</a:t>
            </a:r>
            <a:r>
              <a:rPr lang="en-US" dirty="0" smtClean="0">
                <a:solidFill>
                  <a:schemeClr val="bg2"/>
                </a:solidFill>
              </a:rPr>
              <a:t> </a:t>
            </a:r>
            <a:br>
              <a:rPr lang="en-US" dirty="0" smtClean="0">
                <a:solidFill>
                  <a:schemeClr val="bg2"/>
                </a:solidFill>
              </a:rPr>
            </a:br>
            <a:endParaRPr lang="he-IL" dirty="0">
              <a:solidFill>
                <a:schemeClr val="bg2"/>
              </a:solidFill>
            </a:endParaRPr>
          </a:p>
        </p:txBody>
      </p:sp>
      <p:sp>
        <p:nvSpPr>
          <p:cNvPr id="3" name="מציין מיקום תוכן 2"/>
          <p:cNvSpPr>
            <a:spLocks noGrp="1"/>
          </p:cNvSpPr>
          <p:nvPr>
            <p:ph idx="1"/>
          </p:nvPr>
        </p:nvSpPr>
        <p:spPr>
          <a:xfrm>
            <a:off x="457200" y="1600200"/>
            <a:ext cx="8229600" cy="1036711"/>
          </a:xfrm>
        </p:spPr>
        <p:txBody>
          <a:bodyPr>
            <a:normAutofit/>
          </a:bodyPr>
          <a:lstStyle/>
          <a:p>
            <a:pPr algn="ctr" rtl="0">
              <a:buNone/>
            </a:pPr>
            <a:r>
              <a:rPr lang="en-US" dirty="0" smtClean="0">
                <a:solidFill>
                  <a:schemeClr val="bg2"/>
                </a:solidFill>
              </a:rPr>
              <a:t>Education &amp; Entertainment = </a:t>
            </a:r>
            <a:r>
              <a:rPr lang="en-US" dirty="0" err="1" smtClean="0">
                <a:solidFill>
                  <a:schemeClr val="bg2"/>
                </a:solidFill>
              </a:rPr>
              <a:t>Educatment</a:t>
            </a:r>
            <a:endParaRPr lang="en-US" dirty="0" smtClean="0">
              <a:solidFill>
                <a:schemeClr val="bg2"/>
              </a:solidFill>
            </a:endParaRPr>
          </a:p>
          <a:p>
            <a:pPr algn="ctr" rtl="0">
              <a:buNone/>
            </a:pPr>
            <a:r>
              <a:rPr lang="en-US" sz="2000" dirty="0" smtClean="0">
                <a:hlinkClick r:id="rId2"/>
              </a:rPr>
              <a:t>https://www.youtube.com/watch?v=s46sn-qPrRc</a:t>
            </a:r>
            <a:r>
              <a:rPr lang="en-US" sz="2000" dirty="0" smtClean="0"/>
              <a:t> </a:t>
            </a:r>
          </a:p>
          <a:p>
            <a:pPr algn="ctr" rtl="0">
              <a:buNone/>
            </a:pPr>
            <a:endParaRPr lang="he-IL" dirty="0"/>
          </a:p>
        </p:txBody>
      </p:sp>
      <p:sp>
        <p:nvSpPr>
          <p:cNvPr id="5" name="TextBox 4"/>
          <p:cNvSpPr txBox="1"/>
          <p:nvPr/>
        </p:nvSpPr>
        <p:spPr>
          <a:xfrm>
            <a:off x="2627784" y="3212976"/>
            <a:ext cx="4032448" cy="369332"/>
          </a:xfrm>
          <a:prstGeom prst="rect">
            <a:avLst/>
          </a:prstGeom>
          <a:noFill/>
        </p:spPr>
        <p:txBody>
          <a:bodyPr wrap="square" rtlCol="1">
            <a:spAutoFit/>
          </a:bodyPr>
          <a:lstStyle/>
          <a:p>
            <a:endParaRPr lang="he-IL" dirty="0"/>
          </a:p>
        </p:txBody>
      </p:sp>
      <p:pic>
        <p:nvPicPr>
          <p:cNvPr id="6" name="תמונה 5" descr="teacherjuggling.jpeg">
            <a:hlinkClick r:id="rId3" action="ppaction://hlinkfile"/>
          </p:cNvPr>
          <p:cNvPicPr>
            <a:picLocks noChangeAspect="1"/>
          </p:cNvPicPr>
          <p:nvPr/>
        </p:nvPicPr>
        <p:blipFill>
          <a:blip r:embed="rId4" cstate="print"/>
          <a:stretch>
            <a:fillRect/>
          </a:stretch>
        </p:blipFill>
        <p:spPr>
          <a:xfrm>
            <a:off x="1979712" y="2636912"/>
            <a:ext cx="4104456" cy="3513281"/>
          </a:xfrm>
          <a:prstGeom prst="rect">
            <a:avLst/>
          </a:prstGeom>
        </p:spPr>
      </p:pic>
      <p:sp>
        <p:nvSpPr>
          <p:cNvPr id="7" name="TextBox 6"/>
          <p:cNvSpPr txBox="1"/>
          <p:nvPr/>
        </p:nvSpPr>
        <p:spPr>
          <a:xfrm>
            <a:off x="971600" y="6165304"/>
            <a:ext cx="6264696" cy="369332"/>
          </a:xfrm>
          <a:prstGeom prst="rect">
            <a:avLst/>
          </a:prstGeom>
          <a:noFill/>
        </p:spPr>
        <p:txBody>
          <a:bodyPr wrap="square" rtlCol="1">
            <a:spAutoFit/>
          </a:bodyPr>
          <a:lstStyle/>
          <a:p>
            <a:r>
              <a:rPr lang="en-US" u="sng" dirty="0" smtClean="0">
                <a:hlinkClick r:id="rId5"/>
              </a:rPr>
              <a:t>https://www.youtube.com/watch?v=bKyDiT6b_Yw</a:t>
            </a:r>
            <a:r>
              <a:rPr lang="en-US" dirty="0" smtClean="0"/>
              <a:t> </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bg2"/>
                </a:solidFill>
              </a:rPr>
              <a:t>Be Creative</a:t>
            </a:r>
            <a:endParaRPr lang="he-IL" dirty="0">
              <a:solidFill>
                <a:schemeClr val="bg2"/>
              </a:solidFill>
            </a:endParaRPr>
          </a:p>
        </p:txBody>
      </p:sp>
      <p:sp>
        <p:nvSpPr>
          <p:cNvPr id="3" name="מציין מיקום תוכן 2"/>
          <p:cNvSpPr>
            <a:spLocks noGrp="1"/>
          </p:cNvSpPr>
          <p:nvPr>
            <p:ph idx="1"/>
          </p:nvPr>
        </p:nvSpPr>
        <p:spPr>
          <a:xfrm>
            <a:off x="457200" y="4581128"/>
            <a:ext cx="8229600" cy="1872208"/>
          </a:xfrm>
        </p:spPr>
        <p:txBody>
          <a:bodyPr>
            <a:normAutofit fontScale="85000" lnSpcReduction="20000"/>
          </a:bodyPr>
          <a:lstStyle/>
          <a:p>
            <a:pPr algn="l" rtl="0">
              <a:buNone/>
            </a:pPr>
            <a:r>
              <a:rPr lang="en-US" b="1" dirty="0" smtClean="0">
                <a:solidFill>
                  <a:schemeClr val="bg2"/>
                </a:solidFill>
              </a:rPr>
              <a:t>   “The system has to engage [learners], their curiosity, their individuality and their creativity. That is how you get them to learn"  </a:t>
            </a:r>
            <a:endParaRPr lang="en-US" dirty="0" smtClean="0">
              <a:solidFill>
                <a:schemeClr val="bg2"/>
              </a:solidFill>
            </a:endParaRPr>
          </a:p>
          <a:p>
            <a:pPr algn="l" rtl="0">
              <a:buNone/>
            </a:pPr>
            <a:r>
              <a:rPr lang="en-US" sz="2800" dirty="0" smtClean="0">
                <a:solidFill>
                  <a:schemeClr val="bg2"/>
                </a:solidFill>
              </a:rPr>
              <a:t>Sir Ken Robinson</a:t>
            </a:r>
          </a:p>
          <a:p>
            <a:pPr algn="l" rtl="0">
              <a:buNone/>
            </a:pPr>
            <a:r>
              <a:rPr lang="en-US" sz="2400" u="sng" dirty="0" smtClean="0">
                <a:hlinkClick r:id="rId2"/>
              </a:rPr>
              <a:t>https://www.youtube.com/watch?v=wX78iKhInsc</a:t>
            </a:r>
            <a:endParaRPr lang="en-US" sz="2400" dirty="0" smtClean="0"/>
          </a:p>
          <a:p>
            <a:pPr algn="l" rtl="0">
              <a:buNone/>
            </a:pPr>
            <a:endParaRPr lang="he-IL" dirty="0"/>
          </a:p>
        </p:txBody>
      </p:sp>
      <p:pic>
        <p:nvPicPr>
          <p:cNvPr id="5" name="תמונה 4" descr="quote_Holt_gardener.jpg"/>
          <p:cNvPicPr>
            <a:picLocks noChangeAspect="1"/>
          </p:cNvPicPr>
          <p:nvPr/>
        </p:nvPicPr>
        <p:blipFill>
          <a:blip r:embed="rId3" cstate="print"/>
          <a:stretch>
            <a:fillRect/>
          </a:stretch>
        </p:blipFill>
        <p:spPr>
          <a:xfrm>
            <a:off x="1475656" y="1220755"/>
            <a:ext cx="4896544" cy="3264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346050"/>
          </a:xfrm>
        </p:spPr>
        <p:txBody>
          <a:bodyPr>
            <a:normAutofit fontScale="90000"/>
          </a:bodyPr>
          <a:lstStyle/>
          <a:p>
            <a:endParaRPr lang="he-IL"/>
          </a:p>
        </p:txBody>
      </p:sp>
      <p:sp>
        <p:nvSpPr>
          <p:cNvPr id="3" name="מציין מיקום תוכן 2"/>
          <p:cNvSpPr>
            <a:spLocks noGrp="1"/>
          </p:cNvSpPr>
          <p:nvPr>
            <p:ph idx="1"/>
          </p:nvPr>
        </p:nvSpPr>
        <p:spPr>
          <a:xfrm>
            <a:off x="457200" y="476672"/>
            <a:ext cx="8229600" cy="5649491"/>
          </a:xfrm>
        </p:spPr>
        <p:txBody>
          <a:bodyPr>
            <a:normAutofit/>
          </a:bodyPr>
          <a:lstStyle/>
          <a:p>
            <a:pPr algn="l" rtl="0">
              <a:buNone/>
            </a:pPr>
            <a:r>
              <a:rPr lang="en-US" sz="4400" dirty="0" smtClean="0"/>
              <a:t>   </a:t>
            </a:r>
            <a:r>
              <a:rPr lang="en-US" sz="4400" dirty="0" smtClean="0">
                <a:solidFill>
                  <a:schemeClr val="bg2"/>
                </a:solidFill>
              </a:rPr>
              <a:t>In his TED Talk, </a:t>
            </a:r>
            <a:r>
              <a:rPr lang="en-US" sz="4400" i="1" dirty="0" smtClean="0">
                <a:solidFill>
                  <a:schemeClr val="bg2"/>
                </a:solidFill>
              </a:rPr>
              <a:t>How to Escape Education's Death Valley</a:t>
            </a:r>
            <a:r>
              <a:rPr lang="en-US" sz="4400" dirty="0" smtClean="0">
                <a:solidFill>
                  <a:schemeClr val="bg2"/>
                </a:solidFill>
              </a:rPr>
              <a:t>, Sir Ken Robinson claims teaching is a creative profession. Apart from passing on information, great teachers,  mentor, stimulate, provoke and  engage learners.</a:t>
            </a:r>
          </a:p>
          <a:p>
            <a:pPr algn="l" rtl="0">
              <a:buNone/>
            </a:pPr>
            <a:r>
              <a:rPr lang="en-US" sz="2800" u="sng" dirty="0" smtClean="0">
                <a:hlinkClick r:id="rId2"/>
              </a:rPr>
              <a:t>https://www.youtube.com/watch?v=wX78iKhInsc</a:t>
            </a:r>
            <a:endParaRPr lang="en-US" sz="2800" u="sng" dirty="0" smtClean="0"/>
          </a:p>
          <a:p>
            <a:pPr algn="l" rtl="0">
              <a:buNone/>
            </a:pPr>
            <a:endParaRPr lang="en-US" sz="2800" dirty="0" smtClean="0"/>
          </a:p>
          <a:p>
            <a:pPr algn="l" rtl="0">
              <a:buNone/>
            </a:pPr>
            <a:endParaRPr lang="he-IL" sz="4400" dirty="0"/>
          </a:p>
        </p:txBody>
      </p:sp>
      <p:pic>
        <p:nvPicPr>
          <p:cNvPr id="4" name="תמונה 3" descr="images.jpg">
            <a:hlinkClick r:id="rId3" action="ppaction://hlinkfile"/>
          </p:cNvPr>
          <p:cNvPicPr>
            <a:picLocks noChangeAspect="1"/>
          </p:cNvPicPr>
          <p:nvPr/>
        </p:nvPicPr>
        <p:blipFill>
          <a:blip r:embed="rId4" cstate="print"/>
          <a:stretch>
            <a:fillRect/>
          </a:stretch>
        </p:blipFill>
        <p:spPr>
          <a:xfrm>
            <a:off x="3851920" y="5877272"/>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solidFill>
                  <a:schemeClr val="bg2"/>
                </a:solidFill>
              </a:rPr>
              <a:t>Which videos do we use?  </a:t>
            </a:r>
            <a:endParaRPr lang="he-IL" dirty="0">
              <a:solidFill>
                <a:schemeClr val="bg2"/>
              </a:solidFill>
            </a:endParaRPr>
          </a:p>
        </p:txBody>
      </p:sp>
      <p:sp>
        <p:nvSpPr>
          <p:cNvPr id="3" name="מציין מיקום תוכן 2"/>
          <p:cNvSpPr>
            <a:spLocks noGrp="1"/>
          </p:cNvSpPr>
          <p:nvPr>
            <p:ph idx="1"/>
          </p:nvPr>
        </p:nvSpPr>
        <p:spPr>
          <a:xfrm>
            <a:off x="457200" y="1600201"/>
            <a:ext cx="8229600" cy="676672"/>
          </a:xfrm>
        </p:spPr>
        <p:txBody>
          <a:bodyPr/>
          <a:lstStyle/>
          <a:p>
            <a:pPr algn="l" rtl="0">
              <a:buNone/>
            </a:pPr>
            <a:r>
              <a:rPr lang="en-US" dirty="0" smtClean="0">
                <a:solidFill>
                  <a:schemeClr val="bg2"/>
                </a:solidFill>
              </a:rPr>
              <a:t>Anything that we like…</a:t>
            </a:r>
            <a:endParaRPr lang="he-IL" dirty="0">
              <a:solidFill>
                <a:schemeClr val="bg2"/>
              </a:solidFill>
            </a:endParaRPr>
          </a:p>
        </p:txBody>
      </p:sp>
      <p:sp>
        <p:nvSpPr>
          <p:cNvPr id="25602" name="AutoShape 2" descr="data:image/jpg;base64,/9j/4AAQSkZJRgABAQAAAQABAAD/2wBDAAUDBAQEAwUEBAQFBQUGBwwIBwcHBw8LCwkMEQ8SEhEPERETFhwXExQaFRERGCEYGh0dHx8fExciJCIeJBweHx7/2wBDAQUFBQcGBw4ICA4eFBEUHh4eHh4eHh4eHh4eHh4eHh4eHh4eHh4eHh4eHh4eHh4eHh4eHh4eHh4eHh4eHh4eHh7/wgARCAHGAfQDASIAAhEBAxEB/8QAHAAAAgIDAQEAAAAAAAAAAAAAAAcFBgMECAIB/8QAGwEAAgMBAQEAAAAAAAAAAAAAAAQCAwUBBgf/2gAMAwEAAhADEAAAAXKAAAAAAAAAAAAAAAAAAAAAAAAaVchfcBY6dbjaOf8A1Bl++eZtiNvSf3mfc7How59n5ruMV83NW6mjvWJgHeAAAAAAAAAAAAAAAAAAAAAAAAAAAAAAAAAAAAAAAAAVaNtpi1TT1d1oVetWejUrH22zxNZ2G+ZLEqV7vOWaq1xtb33ivxtWPOK3WaeONyc8s2vVu1O1e4MGNeuddy3P6MFE3WcQAmuAAAAAAAAAAAAAAAAAAAAAAAAAAAAAAAABq87tVqnUdXemqxKWdXdq9mtEpfl1yYmpdjIi4CwJmDFqYiUs0GZ9R3jzG+tvjm5+yXTN7Vs9VoTDCWLQYyK/ZEJvwabsNZqhbmwMa5dWN65wTcJBnK1UPqB0kLZkNYf0CVIAAAAAAAAAAAAAAAAAAAAAAAAAAFAhfOqqB30fV60vJXYjB3OJimMjZVT3TdOleGKu2IziaKVfCog1YpOqL6DTAiLHUo2wDpTzMOqT5KYqNO2NNdTrvmkr0Am37C+tLHxggxZWEhegLUpGrUf52vLU31T+Wp63eqjRpdHSHPbjbwLCBaiAAAAAAAAAAAAAAAAAAAAAAAs4Mb6m+TKHrcFrsG1bnzinuHua1epusKeif1eobwd8ygOgOd2tS/dV2xPjeAjtZ0yC+tiWjSL8tZXmRxEqJqMfNG2oV9oa/YKFk7dbjem7Xnq6m8xM0ipL83fkJWk1uM1iQylYxWfQbhOdijMd1q6+u2rPzm52MeygXZ4AAAAAAAAAAAAAAAAAAFbjOHVuHfQ9f8vXiUsStCQYJKn5ZkVfI3Q+i5kVBnVcGaw2oQ0vv16/KsOFVa9bt/pcpKxtrUcwPpJY+2rn51R+mtqnFtlvuE7C2yn1zvHXTqDepUZlo81fyyq3eJsEGYasR744SG4DnnNBatnQgxzzluVJV9A9p7nZ+s4e4Hy1L6AAAAAAAAAAAAAAAGqgbLTEvT7Fy12CR00w99Ga9Lb/AD1PQYkam/VQcjGzimrs73DUqN5ZvY7FZ421uYmS/MCM9dqkQJVgAAAAAGhvnO1Kotv5W6krxdV/Bi+oGXanJrRxUy52KAFqIeazye8rJnUX1V3ZZ3UrdkIKM0jko5klJTofRqbbOGAd4AAAAAAAAQs0h6noOwQrUV39utTFTtQ0mymcVTj2SF6vV2aonTD7M1/ag8WanS1brI7l+WAWogVaNsbVYOEz/YvKKVl/sRaYD3lxdyCmV3uh/Sfb1udmAtSAAI+QOdWtXbqpV3WbLIWwyquGSj6nJWuLofuDdkrWt4gx6+mvye7p7HzsMN5o9nnRdWKmHOziAFiYAAAAAAAFUoGpopekc81hpjWJbFFjv1Gml51iqqjV3G3p3FnF1kznnq2szA+ZmccAmsGhv8ljWLSIMcz5WTQM72mg26nsWJuEDR8bVlP0DQltqotWSwzV2iqVXsWrAL7DBq902rRFGnZJ+g5o32Os55YIDHMw8bNow4ux+/M1ilXVc7Yn7c5DfXwpOTq2XZwwbsjtTl6YxrmBflgAAAAAEHOKytlcWitsBP0l+R/QySvzNup5LFRrQrbV9umowaLd07dnzLJibHKgAtRMfxV1twczTd5D1rvkQ0vE1nxaSF4EZOiTF7E1aDOq9Vo1OiytGk69Oixoqnz3YxnrTw1uW3JTvUl/GWy/e8q01pX3ta43XHZbs1O1LpDnnktl/cxP6dM+CyvymbHUdk86vkr1Xz5Tp2XWj5Dk3OfPrWEAAAAAAc+PDnNbanGct2RG6QxJ76dclDulE7THOjPjsUWUpWGfU/YAG8AAA0t051F3K811fasmdfa81bVUInxRqbfyEiKdG1RkLrRYm4nDYuTgCVieT9+vmINzXstgtQXOV+S12ZzXkeCgrciug+f2RNdlau1VW/PR6vntVT0MExlfZY3Pit2T495bmHpNFNZfYtayZq9tzk9d6neFtu72lTNlrDAJrAAAAURSXWiJemuTAgWRdmc2XC5VGrRk6hqeYMtOLvaduy5tqwM9aiEXUOxYeJV5q2p2vxuCjVmNCHhKnpjV0stbshG/chLfhs/3ndY9bHJ+PbWuLWDzzIPei9gtPWKSo1mdcVuyNDx0ftUOvxvcVRt0bajz1Nw3rN9n0Zn1NvT8OVvPRK3V758baPqegZNeMPQ8esL7JfDv1W2tN1t6Mj5iF9e/OOgX9vAALFAAAAEhAbdhR9PbbrSLu3ggY5rZCpQVbd+UG96p0sfyUgoMZPdL9VP3GizsNG778JKDH2ImI0MZkth2nyLtmmsPmnYYS2W2R1KHotjI+glmsJ0i8Yfa14vegeeVd/50SkGrJff8SEOzizC4Y8RGxO4tPQQ9a5Lqsma95aEjLcSpV6u6cS6+zjePNNgOueirLaIy1Sz46n5jLA7HYXeeo0/dnt4BnEAAAiOSQFork8l6dh+6N6tzt7R0q5U/cfdR1eXbWjmkK27RQJGOIknq4Y35McvFnfM+w7sxi854bxQV9mbfijbznnDQ8IGVTVWG39T9DpdF8y9HXZ24gn6qrE6F0dzO9atCzp5wrq/JWjWUM2n6N+0O+QD/AJOT3EQ7+WwaL6SUVT9Q6M5qyUvvGOU2rNeai7TmjfRt7Djgz83POHtePY29DsNGVlbHOihM6Ab9qGcBjHIqVQFbUls+aSvsXLUp2WDOyZPEbse1p73JzlV3tjsNWfmbJYmoCwVanTY1/hLm75emqfoqEjfE3FOOOVFWRfTfN9GvIdAcx3OF7rwaUo/5Re0V96i+rz80KBrK+g6FiZHLpeK5pd9jyUaguWMiTlakseih618ayp02sPX343yts+suvI9jpY/YHzH7ydjMQmOdlRCyVinbFKPK2TDNbS+5qHwlWZR3Ran59BflAAaCfc6Pp0q951dxXcxGTGS2PjDlLE11HvrnyNjFaSlcLGOHxSTXsSlzbaXppd2c29GX5WYPjONBy+YjYJlzUit1NfPhme3yWe1bzONcNvx7f8jQk/cq9m+3sLe5zySq6V00LoW597Xvv0rvbGPJKHIjclYSVen4lIuNvzxtT/a6vsWrPNaIkNiClRLyLO22cVd3zYLEwCdFDTjdVSfo2C1l4w2MgAsTAAE84V/W3Sa/eqMts67YXPRE1vYLFjKYfPcfnU9BtdF8zvGa1qpF3GMevp/oBF0atddSNvtOk4anbNN3zOTYRLfrZl9XaLUeZcdqq2T9Bct456nW/PuZcUOKgzt5ZXLTpVfLq+q3fXnMHMG1j+HLFij7JdnakXePE1Yz7MW+1JdbrS+2JVmxZMNqNFgPNmW2r2J60XZ95NDUmpNEJLd4q6ntVxH0/SG9U7Y75oAlUAARcoc6laxk0E/SzfQPN/SF2ac7dEokKx91pBTf12Ku75NZwau0PeW5+wOmeW2+ZtrejFtzpT7UdN/yMDUJipJepdVaovntXvV9lGr5A5Z7wZ/HO55yssaxNeebZscnUpuYkLForTv1qvylPYb98sS0ZKiXSaucCxUAArNlWNbkA3KTH06Pup7l6gypJhzV7tWbbm6bfm0KGy7inoHztg/5EA7wAAABR010Ldbaq7854tMb3xBzXprARWZ3lWgslm5E9RpdBSio278tmR6SgIN2mp7Wsruns9RulNTFs9rwT+XBKnYqv2SgxGe7Z77Gs2OU2bFISetU/fkUGTtZYnjyGnYruGHMRwIZ78+KehwshfMKrRY3vFl0PHAagQNNlZ1fY20z0Am+S36bktdWlT3ynL1YlfE+wFNNaBZyp6CqdnQHfNgAAAAAeUU901S/BRdzh6dSWY6Hx9h0zp884Jrs2h45Sp+KwfdSp0+mTluU0/vJe/vq1dhDYbf8mvoWLxa7c9fSzH2rFF5cZKImtL6K2pdL/RZiytYmCv2dK06TFVmOHT9E9Z9UNN3zXzznLEVyxPRG8Amv5o3uAX1slslkrG7FeqtW6dN+UGrNG7MqTUzR92dS1jaqQp6Kf6Aol7ZwwC7OAAAAAAKbcsMbFUv7nWVd4jMUvBvHG5tnkp6H0/Bzf1drzyzQls92lVXcrSwXZi1kIO3Vtz9o0d9vz4BKoAAwZ4bk0T6ea7Q9X7bP3655wWLFQFT9jqVxpanodu8S97YxgBzzoGrzuzVY2kr7Hxq7VA5OXyKtv8tXEX0KteSjomB6B5OQpM3R78mp6/lurbdr9g/5QAAAAAAAAABQ42koV9arZmHE1t1KT3a1G+xVqYZ0qqhOsUvyoyTPNifmoUmJX2HGr497HFXeKvDcscZRpm/LsAE1gADDmOAB0AAFI2/lbehIBNYIKvQZnaVHTi+xAtbcoVifnzpVynQvCr6KrliuneebnV2Evu+1/dmxdXy1xH1F0csDPuecALUgAAAAAAAAAAANWv2o5PEjntpQv5xusBCqeg6LlFcwnPPb6vYnO1bm5fPlogwmnhqLUL9OqGy9r2K44tWVVNnICPjfe5pI5TjqFfJTUvxSvUoXMo2Lkr8K3LG280qKt0GaXMMPZlTGxepROTYVHqThrdTm1u+V9aQdPPV6Yx7lL5a01hYF9uU9T0WBlQbplR9Ac86AAAAAAAAAAAAAAAAABW0l0jU6dFRWirfV9d+K/wBMC/JRbZu2r0W1XiryvrYZKguOa9Ok6r6jbebeo4Sazur6yvHY+dKRkuSq3hj+pV0belvnDbll7Bg5I2SgL81VbGDLnewvikcFBtS3q7NwNbjxRLSsLOJAWrPU7UdtefKkpvY53XehPLtA95MA7wAAAAAAAAAAAAAAAAAAACHR3RMLU8h7ZDVtXee9qTNuZxKbVOifUGabFM5HHNutWWCX12zHX9LM4uszK3ceWI611hnUakZA2Wgdhjaypena1PZY/cOsuPkB3zPNztWu2h62UvfPnQtqCQ+Pz0EXKwlHtz5+lasQp6DTsMu2Z060iDvlwDsQAAAAAAAAAAAAAAAAAAAAAAANNTuQgzzvsM9Rq7tltyasZ17Ri9tF+RD7NykO8+c8dAqqDFu92CuzXTztSTQW2dSjMCuHao+efH4cgacyFb2L3Ad8zCLVylT9DvkLXeSttRr9cp0patZt9fZhWbaZ5rA+fQawgAAAAAAAAAAAAAAAAAAAAAAAAAAAAADW2TnVus+lNOnT53s9ioS+tPzi02OTa1gTWa1J841PltRYXun7Jyy4IfGclpmpZzluNarTXt0AuflGtdcS+wVPTdd0bJTpV3fadxvyqPefo354AnQAAAAAAAAAAAAAAAAAAAAAAAAAAAAAAAAAAAAefQFTpzdKnedIzp6Lp0knEu2twZVu7cdSt2Lyymp2ELhsuzG2qSrVkbs3nz685/k0jb2GXZkbJBfmAHYgAAAAAAAAAAAAAAAAAAAAAAAAAAAAAAAAAAAAAAAAAAAAAAAAAAAAAAAAAAAAAAAAAAAAAAAAAAAAAAAAAAAf/8QAMxAAAgMAAgEDAwIFBAICAwAAAwQBAgUABhIRExQQFSAhIiMwMUBQFiQlQTNCMjU0Q2D/2gAIAQEAAQUC/vvWOeVeesf5dltZeGexIDm/Zy2k2y8ak6bxOVKWqHrM8LeeUvavA3PWg9PQHM7mkIQ+zmpVfs2cTizirMf41zQTThztNI4/sPMTb+IX0mvI9a3rnvQybF0i8byjzWuNM2+1U9B40Rw+Y8exMfTHBhnFb9Z+n6xzP19Ba6XahW4o4s3T/EaG4mrGjuOtVt6+o4tMr4r7HJzctXkCX9oYdy0fZ3i8F19SpLYmVFq4uVycbM4THzScv1zKtyeuggl8rWHJ1NSOHHm8plecMLsqR6RcY7+KWN2Jit/8LqbSaHNLVcfJ/SyqxjE+2IpQlLVq/ZisSrnpLRpdhVVsPtf702BNr9n0CqAEJp22Xomzi0tF6axifd1nCx1LD0tM2ltv/bkl+zpX4F5BrjeHms8+0aKtWBr+v2g5YJnJZa1OzOxzP7K0C6TgHBf4BlgKwt3cPYpxEo0gNgjc5qa1hJvNCAhmZY8/RVetzV9ft96xS3ZURo6HR2J9e5zer/U4H7wh+7zGt55LNvcZWPX7L1Gnrra2cLSC4OgWRpskDnVhPIB2gcEVaTfEXPrRdsJBB+3LytaSgCI5Fj43ZRk5ExMf3utrrZ/NIjTjbF4vIM/xGou44LOzVUaPbRPEzJTl6tmnFfmgOSo7ke5cueLaTzslHPJ3mk86f/8AcHgXljmmevgp7pP3W50iPVxkntLzM2nDX+NldiOGiGckmZg+qLNpjM2czOP4wi8e9ePosKD9OZO4RGyDgHQf3fYN6q/Dec3y/k3OqESps/GiCdk0zZwuq6xGLlzVyubKk5+l09z1r9IilqoHNPVBsG+X3WLfG61aq+oe4pMnMi6bjDi2lph9rV6LH7e3H9nIzgrNaH/XYnZa1czQog3e1mjJBoln6nZGiER7M2Ig7LaCZMkqBjJL6Af19Md0ypcXVDpB/ud59kgrCJSUkzvlRXI3XORXQD2J/Qu6pqD0FJGdNvJdo+l3FX3s/Masm0O1b05u1lDWKyREmJmG0GTCoUU9cZGRHrNvPRU+TnZfXzJ6HYcVxrR6sidFbubc1P09ebau838LMr5W5vrrKT0nwJXuGjYY8lL5bO7KcudGm/xJmI5q5VGuEiSOFpVZ9E8hexNcOhX+37Rs2jgvGL5wSG5j2ccvrai2SDre1Z0nbM75C5KREFNcleu6PwHb1qQb69knepNwVLloi0WQStesRWPpa9a898PIMKfqYITQmiqnbtOe4/Tr+eUem8zZp3KrGR1/3JZbBH2XGp++uWqPMzd3UvoNdY0WHQamevoLthsIxB1W0g0rW+JqCep/a9l1vY4p6+/nKe/zNRtqW0KsQhefbc6mZIWdm6auhzsyMpOpJ/PB6EHfqjsnS08ZZ9pNNZOnDFEGp9pKip+0M3m5txodsndJWcNnlcW3p9nPaocjUGT/AJ9Qf+oNMF1u00nietntcJShBs9cTKz3Cv8Aw2HVa2hsvS+91JD3Cdr1/evlqn0GklhKLcfUC6toK1CN0BFSgkoIxNIWkp/Z7+lGer6XLGSAhmc9KupbsmtCIuqPOG52fIgtVIixenJBJOmuJxaLtJHYzV9hdNUCguO7CStjdgfbN9naJZJRMAVlX68+2GJyMTO5TKza8jPQjk5mfycXMmfsw6cKhpeLqI4kmSEt6MbGROX2ITEz7Di2n1k9JS642ZjsmlRFYAZNzFzh5yn1fUA6uytM8m7IKYz0oMpsibW56x6/z2zjWX0WiusKUIyVVSHC7WgLKUvJZL1zZqnNZi1ez5HsEz2jpcpoPM6NUQXPzR0QJV023NRcOSBcqybs0BmJiv8Ay201W63zGQVaSVuT4+vjmzd8RZv6yPYRbUN09hILX47GePRUbXI+L9PTD1Ws8S5Owvz9i1g3Q1tFQuPpi0Kfze3aXyGf2kKARFQhhLEQ1M9bTXnBUnP0UTIM4W1KFx3EwHT6+xV7IzAZwb2rSmr2GxL/ABiEhRRkwE1QKD+mq18NDPcC6D+XP6/TsGQJm2XqvZdv9nqpY+CJBv62tWsObuevRnsjR+Fy9HQLC2KtUW6uuRrRdZOU1uZ0pWaak+O+mxRpX+Xrt0WBESSMcFQ862qWBdvVfubP1mc+crUV0KaCYHl9jNNnG6o07R3jbIVQv6Duw0krRYyObQBPw7kxYKWZvEWv99TlaOzDIWPr9/8AY2oKOa0vS8fi6mBwWotNaeLOHoY2oDSAY4Q8a7EgIo9qCG0l22pbPkLwXfYgZmWXZjzXZuL+Ax7XzC+nuEvWwmzU1uu9HY8lP5fZnLNaagWGmV84ZD9n0xr8D2JkIX2gt2h1mC5XYP2HEBxbKzgZwH2wpLsS7taearF6JrBUB+GpuJpc1tEuiaf1lVk6xOoJDKT6anYFluWLWHeurDa0QiGGn5PuIgo0+qG2enqWLTG9o8tYq92t56/LzYw2bzKZr+sit48JFJt+6ljkIwwantFEKCc6kWI0cQvwt/8Aldndqpnp6yCimOb5S8REcdUXcDsYJ0uXv5cXzbOcsu2tXripFc5tgSq7DDe6+kr8uoh0EP8AAlKkHq9ZmOFHcV/X2xj8edLZi6P018YDs+V88+awNZjIcq+j9W9jOW4Pfzrzv7HyaZtkuTp5oOP6L5iUIT5Aot7EetR2J5rlpec4dq0kU1qNmLUM14FaHW0HJ6kZinkRS1qP9nrUGwoarCv8nsTPzdlAFXbLCoEHYdcy11uxaYr53Ykmea+As5VgLajfWHW3VZmIjdfNqPpIftAIYRfVJsLdfr3eke2O5CGL17Q8c8Whm6H1XwBW0ppSYiq61G+wZoOH7G6e10Nx+JzEgkcVhI3/AKlvFuMXi9qSnMBym7lla66ngS8VjzB5V+PcHiRLruieFurqVtTGzK8Jj5t4bRLSq1PCykC82qDc6508vlk/yN1v4WXMxI8S0KgXIUWSvYJWSYgW6GAZO+bqOI2TKpu5yoBLL9u0vapmAKskivVVf63n9GG2M543Zn+ZssWT52ROzqGFkDQH+DDAF6v9iTW4PcO+ubJZKMqGZnrMbrVLMtlZp85mDr6aZ4aWxbjn9b//AKv08AHMnSfCYoqU1i4Lg16fxZy5sPZ/AiSpL9iyKfAnmHYLafT2CC1f5HdG5ky0V9QgizNoi1dfEYSJ52WlfevI9YWV7PRaT7bp4WWzh/PaxwzefqWLyMsvZbobUJOSSo9L8W301eOdoBTlXdzSl3KDQ5IpQ6zjK0Gte5KELWKZzLYzRYf09Y4P1851miAJOSThx3EQPWjlqrhZoJrWtazETDYKps3p6D6+z8rI53b3xW67tEs19NNCq+9mEgAte0J78T6x+bp6ubGWvJtDrfg0V7bQUOv2DMNL+Og/Q/X2lSK47575iY0U+3ve84mlHl+L4vfSxsk7jFuri9QVtQPG9jOW412mZmadh0qyjnrA+6oLyzq6LcqEhoZ/WCWr4zM+XPK9KiMUdXfK9xTXyj25m8xwd6RZu8/LL+4uWxDSHGWALUa7OkPmq7d19u82no5/287Iv8nIDa9TpHhlTncgUhm3r7G56N4/VnJcyPy1S+znxNotmfwMz1nK6quo7o2Gkf5PZmJTx0+xOgumwNpbQYqonixBXcIFqKflWALBc385fkdmpPNeX3OSrjKRO3UFSOvOAJYXCSOK/wBPoEVtBIIZKhb1mZ9b0rWbTKh2YX6wS8I5yiYfSOaGOi5TTVLm6R5rc/TXIhXnaVZZy0sB8wtjIJlyaP4nXXfjPcmImH/BLY6oS5MbnefD7f6Usrh3rYXQi/u/LuTVl0/UkcEOLqdqBc+Mm2woRXtDdOM6mLrD2ElVOdM8vs/dmJ8M1W3wvwuSlOOdkRDYmzqvlLlsGVm2Crwrpfe9zyItQB+TaK2zCWsSs+M/9ekent/wQj8hAnw4r4MBGGbCYGcFeon93K4d1UBwlEanO1rVPk1iawv7JGV//D9Oxg97LNaJ5Fb+GWx8vP52XHYc1sxSiKPO7GuawrCrTAYqttsI2xdT8u8E89EVvWucD17Dx/rqDNnutOxVnMbXsusy+VFeiimlNtDsiCvo7xvQSV432gNZo5vaJRJfAJ8vEU4TdfPa5L/afWvt0taszeb3VNIDvBgDKZJC03SBM+X6KLlaNn9cWHUKy4alAAtdXrgrcZsW5YuFeMQ6w9vndVvcV6XcsaPNTw+3Wi1aVKSLpmhhXmrpUz6/6iZbZ/SbWscHOjseSX0mYjjG7miEZ9n5zJaXVFWtqf1Z/LtdvceSDJG8KsX1vxeN8dPD9laFuwsUW8OxaXJzM5aKaueGze2xbN/rN6/r4/wy+VMzlfSZj+k/pJJ95SfX0ZvFyzX0nq+fVRH8O158zRAI2OINSoasxary8NKIKBSX53DQKGQeFA6crV5041rZnNYDJaXwlDc7LjKLZn/fVz0W2uNOKqxp79TUd2ofTvby5qnm84dxVjPNDOZ1B8jBPx2v/wAvCzy2v02s/bfoS9B1b7DnAidvQaKxnbD1mPso+ZWmp83UeKF2LTEe3aS6y9lWprE3/bNwjqXPuX3VBWrW9vHmLhFfhTIz1oitYjsqcC1CjkZVBVNaP0jnYdJsmj1XXIxbhaVINod0Xsui8t4c3+BxZvyf5qoC0FXRnUk0VrPXj+Or9TRMiY3fkDHWaNu7encZ5n2aj8M0YfNde9xlaLJ2KUIKmKcAKdN8fuf43vE36m0SjXXiBWxdLdXUFbY1dEF8VwvAxhisXaJ7hWT2LxYC2Qj+s/TKYIs6xchCj/8AJ4/xPiMzDVbqtwXyviKQ9pViK14V1MVu0sgLkVHduMwntvfTsI/a2kzWXaFepB87oH29ERJBfrj/AMk3OyyZR1NijIeb2XTRXuMgjrnsNypKWC3u5q/I2CvJF0nmriN7Zi+PkubyrYfmxqEqZmLWGHOvAWL+M2emB1QT+UPpSdhU/B3SRUiwBSdLOZsE2QEfLPYq3G9rTINgtjGXgpbmqOtj+7M5FGrNaJ2WGrTM89PClaWnjHxWOTSInCykZRiIiO7L+Dc3n16TP/I81BmNntCOGc2tWB4lfNr9a2SNDCnO7rehudXL7uLzvNf9t5/wsViq73OwL/KyMzVKi0uYbASlGKvaG85k8Wj2/cvYada3OAlhF0hKu1z7ZsqM+NixNZjOj+Mmt8gjilgpLReQKYL9+PEykxo4QtAABUCH6aTwkhXe0ddkyCAKzqoLx92ceqGkk5MU4GPG1V5hs+fRJWPGaqAMyZ0lUwTERMXr4YvXRMqp5iKkdgxavVGsxQvWjTM87SD3saeYbcJaNZi1eGCI1dPJCq1qVuns6JqMN9Mb9xHmunDyBREEXrCxFcnneLx7P6xGa1Cp66S4RsdgzRUvIvdT0HVhFIQtprPoSf0/X0jyiv8A6pFW9wtvIg7WHLMqGCoq17dMUw5s/kKAb26gpi+5o7CfXMxflK1pX67LTD29svTmhkMwKLenDX9yxfUor2oWw63twTbNAlNb0LWWZysbR9lDrwAU7MlRPT/76oe9lfpoqWuPq1SraPL1i1XBSBrmJulRhHQUdryf142sFoGshKnMd2yDwiUKPk0pNvp2V2HdIorSGP65+mwnL1Ihq/j6x6RFv0lqsiGS/ncdPPkxEc9PWkcrlNHvfJGKqKa/xz/6guQXV7FLoZqaWtsXsTS6cL/f/ho3kef1gFLab1/caHPiKwyelr1mVSzSqscrntVHEzI+pZyTQAhEGv07iOnwgzFLdTakWz9dNH36gta4edxWgWlP9eUn04ju6C0pnqyrzfihGuYOzbP4o0u0PjLS61dzfswKZ9eJXFQ7YJXPUBbAuaLriHNyzXxtP/x+lI/gq4ugzSM3OWimimDnsdj0uI9XEK64RLj+mt+/tLFoubpt6Tf8GR+8t1L9m0at6FYrHj6+QxCtci3XGLKZOBZWdlX5OTNyRPTiQB/k/wBNDsjvGWmWbPU+GzXzWIAlTB56x6/XuS/u5n0T64iwkHrCVbUrWlObuh5br01IxS3jNLWryW3vQ9ouWkTaRR/FuqSkuKe6njzDipV/ag3oxy3p5eHuGBhPXrC2GtIdMnkypqtOZagmNZdZdev4v3p99SWswz1HMMt+WnSqW92ZeotUA5JF7XDfpuZAlvoVlcXNKoqOqt3XmlovThuv0PpCxs0VNT5J26GvUfVD1Lj87Fc61BFrefo2GGFb1ml+dNY93M5aYrG9vj8YHJSNLmDb09JDateT6xP/AH/3F5m26QMsZ2mZO1fBKqgnGCiyCgm48XOgL+qxWnXtBqyWIisEdKDrpH9NHpAZs9+TDBC8S/2p0DBMt+PcU4MM16t4jpLMWzQDevSsUpzse5cDth/tU9fdJWvj1Vn5GP8AXtVZFtT6c6WeRP8AHQ1YVSZMHRzHxOi+naV/j7HMt5pGbdh1LUebbPaPTmAX109SPdzeek+kVv4R5WqT1tb1ieKpOOXrlAWKg5nBXtbebGp1m02XykA2+pyVCFsvhm9dpCHX69keXut2VS3FXVGea+hXOWytRbRqa8CCe0x18lrW51Icjw/x1QQwgJ/0WzrehOtUiNz6bYrVdW9ZtcfhylbX50Utve4373xW9NxynsPmoT0ic5myjtZiY4Zeo+1Q2wppLdhSKBztJp462dw1uVtakes+Frfs4v60ZosxZb19OVn0kVbxCuPonr9vzFeMtJ+CmVrGWW6wCJUQTUj8t6ZLDlraG6ypQyOj1pi13EtBe5KeFUnLkJ1JeokO0m9nE3PQViDrcKYvYU/LdDZTW9fQGQz7Gl9O1rStrfrFlYGc80LBAG+yt/QOPnCJEREbivxtSl49nA0AWxtPsKFBpuV8fWfFL9W3PH5lqfw7xWB1i1uR6ePjb2rf051GYOqPr708sDDVqHUNz7Xs6FU+uphhdcC9b3oOtCUvHYN2qvF7+4D8JmIhxv8Ag9VUrZjf3D3hTb0l653ZVD8Kmg6K/W1IKivCqfY/91q6hvk6HXl/k7H599W9DSrNcmyv+3xXqaGfzZzhaSulkvjhXrbxisqL4pynuS2SQhc36NOqKx2R1R57k/pMekRn0r7qYYMw4CyrOiCwZRqE61v1n+lvWsQuuyzy2DYc2tgK8yNBw7juGw84p1/NBylKUr9WBUOBsZc85SV9cHfXovS1b1+u2Sxpc9W7vClfCQIARyYijq7qTScouspXzXKOg4drzIuQdL9QSgZ/z7Ot8nGw/BvGKMgrdZ0LZzFbRav17kt72QrAr3w3xY92+0/q1t6hrRHryv689Ji0z+gh3LYNP2rDjz7CmedTsLY2WItI7I5z7MUxwL2+TkrRQu88FfrFr2Ux85b8XGQqLgJBg8aNRddoxnGz2iAZHXxEoIYxD+jbIlQT51LkKx7paVIN7EcQYpEwQWyxCz5cm9ekitTM7A18TK1/9ql6etcFX4eV+doi1cuftfaNr1XaU8rRnaZ8uqOvnuV4w2svXX7CAwMev/LaJoJps0pBY/WInxtUs1IYlLi/9YmfIHnAq/uWzsrTJbVWy6ui0VBXoDsGgNTq4K8VQTV+jTYFrfRgntAT3EmZLuZtQOtm1X+vXrfH4UYy0oEI+buB7paxFa/S1orXUOOa9eqfQPvaNcxJg1jude2ZvxvNTakvXnFSx1ohWgCoAOsSju28xZpvryfzNX+T3dWRP9nW+TfTTstMMkhy3iMw7eokzWEbLUI/bBvANB33Ls/rEf1sSkj+ox3JYWK+WFlMhbgtBmIHlbDw/siU8XXAvX6bBjr5w+ztTwrpzNiJQo/o+OcnsDCNAsiuQJer6lVgiJQtPy1D1brnaRdJ1RcKCei0TVZzm84i/nIWltN8NsjdWe+mi1RNN0tlcfnTUvYQ/k9vXkuTgtT9hu2QjdVaNDtYtKmtFlv08UNltBZRq1BaBaXOGs2t6z4pLskPXBLSP+DUj7voXApgtaFVMDOX5ERH5MWHQFqD98VBTGOtpQzX18edxap7zY6uYP7zVDaJ5g52pU/4TMRDhYeq8VrUex84OYrfY+a2fKpqL66jAJRbKmxK2dswhkNG0qxFa6Zvlae4W7LmQnLz9KxSn8k46mDkDHm70LiC3Hn6S3DFjCKsZUXzXmZHY9x+N7KzKhlbrkQaUVonfd0LLZqoV2MhMqfo5gvZrFacRcA6H8tdUjqv2xP4x8wldSPo0ai6xquOM42e9I71v69RRDXP/BlgKwnGJagpW9phBIa3O06/ucsSy/MLaE/BB0JXZwCQSAljmYM4kdt34KNFyQikx7BOt5okxfy+xpUX29RWNdZUXyjFUoNAJKfETzXLccRzFpFe94pn9gfGn1VakKIJqfQl6Dp/qRDzn4GwnqZ7eQVNsbhFNG3l+dxDvf8AHsmYVU+cL2UPq1p1gzzoVTBVd3nM5FdAG72CwDhzk9Xm1g1tFIsG3W9n5deESVI0S1R0M1Vk9dO3rkqi2TxHpH8vQUC8oPP18x0d/caYd6/a8a1vBlshXMlNd63WGxlB9bTFa7+tOjOLnMOnUbvmtR4GDrdd9JA2VXORNeqKussUn8uYiY+jOosMmkcnoXUYNzI63yfaXCTsN5b1hK64s3SKo0qcTS+9j0fGWrCjOA26yDmw189vTNQ8DpJL4WfGej/OZXEwJbr+UCYGOB7mKRR31IsQR5c5mOjeV+nY9SjJcxFptjeJ9pzwJyy46+plgV7EkcjSqmiDSy2hLg0zSLPYBVOdBsHA6qBbRMTH8hszMQ8wGtJ0XbTTAZasiiskNzbRXKltoum20L5bUWNSxTmm3X9P4BqWremplraEBHUQt1+9OOzUK9vWBdQy/T+zeWo2tqhss4uYgDpP19lBsLqrtr1TAAjEstD68gi4nspJpJ4qpnE9Rl7HlbOwXzU2iGEOziSrlWOsxFtauure22YnBu5cSF4cwJ8/p83Q5dx7lXT245oqSqTTUR5G244nObt6NaYIJuuAK4+dsbIrndcB/wAjentTitj18vXzSZ7iIhvWaqZevTGWp+m3pwkN2SZi8ksQ+FnE02YiIj+z3ssemrQcLtYpCLtqtWDKTQm1+w4RBSAJW2Ou4/w47do0LfJzJbd0NAp9brigy6veD+p+os3jNy98DQ4vSbsKrMcN13LJwnVQcv1W/mXq7V7x1VngurePA9YUjkZKHiIQxRzScEio1saTpUmtBfQ3KRpYipZWN2AUNJYLZFNFpdbQV0lboP5sV2cpYAlg6+pRPhy3Svf15m5RmtBUAll/7XsORXREvdjOMvcqZgyQDGTpr6IeOEkKkhIdc1q4WRke79zakePhdlrANNctadY6ktf7jsCeroJ6umOMDcZebjtKnkLsWZfjj6icpPKuctu5lTa20vnFjshjDpuapGOb/wAf7Z1xuQ6+yoRXU6uq0qj2TP8AiN9Za9bOgNmaHTj3Nl6CCr3KVrSuvrSMh2KI2H7l7ZCZnmkFApL/ANvrID0FmETrFUasPgbfN5k60n5asXroZ7GOVlgzRep5cqi7ixJnOx1BDcjv69TU+Nld0PNFcZejOuHMUzYvFIhTrjNq9ypW7HVjyrs6A7zqO5ddZGA/bN7qYQGFzRWhxL2iQVTRF9nv2jyZ0VRvJtCKoatH9NvHRrno3tWlDaJnTMuLL1j18svPu6bPTAiv/c6mcB8evmXRFFrRxZoLGWm5bNQUZXcBRRWlzEqISfrpbfZBUVvlK2berEVjuBvd1+l1ibbt/DHSMdTmXsXO93SRRz3FeO3hlnIn1yu3qk+f1c1ban07Wp8bU6s0CtSVilsuCVzSCEWKUpSNTVVQh4hmIZ02WOScdjZOHDfFwjXF/duLAbBv45wQ+Px5TRumwrdVgy+4Rcg7iOKuYnRntGa2091BCoqTx28tPdTDAsjtl/HERr7jaWOmoz3qP4UhGbMvcPxsXx+1dz86o9bP4aP02c+mioPrbvpjYELfR1xZMZn9B6hHFM/hpLdgHn72X1wUXrEVj++2cSjfNFRpcsxNJQ1DjGtAp4DWZXEm6o3XjFJKA/WWx1TDC6nayL1y/FhFrr2i+2z3eI+J1UNWaWras9e/+l7NS18ZEOjZ38HNRJWbvarsMvZ63Hn2G+e5UymblN6PMrKWz6f4FgAWBO9boOjqpVCSc8jT1y0EyTHu0qbWHFew+zKurns/S9KEguagTiyCqxtFBd+mdlqIXJi5xCrhGuH6XvSkM7eaDn3Z5njQ2ZR+5oJ8bcad5Ht+iWc25fL64uvyIiI/wjaq7Q3OszSz6LSnP1JC1rVojruL8jQUNzwQCILLvBOb/I0tmszru1H97b5930J4s/q3JJh1jWcTJFyYVJ+9CDxrT1GB57N6BpPpZHDfaqh11Ne1axWP8RMRMOdfz2ONdYapLCDS0+nDVOwlI71HwLBKT9xcvRfRZm93nLT8g1+AJEOdhrE6/wDD9odCE4rg6Z+J9XBXiiCan+QYzkWOWwkvdL1T9CdWejn+ndSnGMDQqW+Fq2t/p3SkcdafvbJyhpS5nqtjBiZgeDHQdf8A+Y//xABBEQABAwIDAwkGBgEDAgcAAAABAAIDBBEFEiETMUEiMlFhcZGh0fAQFCOBseEVIDBCwfEzBkBiUpIkNENQcqKy/9oACAEDAQE/Af1I6aaXmNQwmo/dojgbxvcvwH/n4J2B2/f4J+Dyt3EJ+H1Df2otLTY/7aKGSY5WC6psBc7WZ1kKSjpNSB80+vYLZQSO7xNlJibeJA7z9B/K/FRccrub91+MDpPcE3Fm3uT4fdDFGO3uHiPNMrGu3Du1+/gnOin5J1VRhUTuZoqmlfTus/8A2QBcbBUWD5rOn7ltYaX4YHyCqMTubA/Ib+/yup6uVj7Zcp8e8rD6ZtUS+Y3VdQQGl94gFlRkUtFtWjX7rHIWizxvVTTB0bBbcQsQbCyraHDk8bKXC6e2ZpsojUuuGcoBNxFzOSdD17vNMdG8Xm5XXwU+Hxzas0KmgfCbPH69PTyVD8jAqagZSMzg69Kqa9sTegeJ7OjtKlZUz05mboz69vSsHlpiSxg1WKbT3k7T0FhE2zJPR9OP8JlFPMHxiSzWk6Km5WGEdRWKtzRMHWPotoNrk6rquZtq/J2LGptGxqmpZIafk7ysShjijaP3FR4fVRjO3uVPXZeSdD0cPt9EdnUNs4KronQm43fq01M+ofkaoIW0bLBT1kskmyY3X6dvX4BUl6attUi5PFQ0zYydnzTwVTC7DqsPbu4eSxuASRtqGegqafYPva44p2NBrCI28o8VT1ktPcMUtXPM8PdwQxKobLtTv3KOs/8AEbeQXT546urDnaNWbaz2adG/UqGIT1T5v2hMJlkMnAeiVsffahzm7k2V1O/Zyevt1Jkgkbr0KspNnymbv04o3SuDG71BTx0sJA+aqKiSaTZRc7/8/f6cFRPFHMYJePFYhQRND5nE3WH1T6mDKDZ49f2sRxGKohyFvKTX1E7RE25A4JuFZP8AzD8viUxtHDe7b9pt4fZNxGOLm2+Tf6Rxp3T4BfjF9D9PuvfaeTnNH08/qjS0cwuLt8R/KNJU0wzwuuOpYfUxiIwPNlUSNkApqf8AoKokjoYcjN/rVEkm5VPUGM2O5Mk2jbKtpdi643fpYXSbFm0dvP0VZVkczfw8/LvVDXQUzNecd6r8ObUDbQf2sPr2vZsKjxVbWNkdaAWA07VBhhFnT6dXFSVwgbs49Oz+T/fan1Ujur14rZPybS2n5WuLTcKKuew3Prz+aFTFVnLM2x6Qo9phz7nVp4rEJY5ZszPYyN8nNCp2PgHxDZPk2zbBl02KRu6w+SqadkpsBYoi2h/NQU3vEtuAVZUCMZSf6VLFUOf7y0f0qjD21Lb2s5QTz4c/K8cn1uVdM2rnvE37qCCOhbndq/wCqa10pNvufXR7IoZJnZYxcqlw1gphFMNVUYbTUsbnvF+j2YbhpeHGZuhGirKZtM7Je59rXFpuFRSSSNylunh/fgp8Pga/n6dG8oYe13NZ3ptJawJ7tEyBjBdoW9DSyqGjLnG9qrW2lv0/mpqWOOnG07SmxGolyxqOKsodRq1QVbalvwjYrEauR3wXDtVNC2ij2j+efAevJVFQZT1exzS02Kpa2WlN4yqaq95gEllXvhq4Cxjhft9mH14YxzZjpwVVVMqf26qLDqiTXLYdajoIAeW+/Z5qnw2BrhI1SUoe67robOAWOiDg66y9CkljYLuKficQ3KGsZMehOO9Vbbwjpbp+Wji2swaqp4Dcvq3FYXLHmeDoSht2buUPFYgyN0O3aMrh8lh0Qc4zybh9VW1Bkdb16Hspabb3sdejpUlLEW3ey5A7092ZxKFXKIdiDomsc82aLpmFT2zP5I61R4VTyakk+ATaAxu+FZo7z670aZjNag5u3y3IRstu0RpQDdhI+iMzhzm92qqJ4mAbQ6FS4w3/ANMKgq3T5g7esWi0bJ8lBFtnhl1LG+B1isNqbgscnNuXM6fXl+XCI75nKvJdyRvOnn/C/DKcCxdqqL3sx5ozcdBVVWTVJ2ZFupVThTRCNvD6/by9rXZTcJ2IVlTJ8AIYdLn+LyVBh8P7GF/boEynkPJuGj/iP5+yjo4hyra9eqdaE5uCa7MSOhWBGqfWQxMs82T8bbm5LfFUtdHUnTesVhzwhw4KFjXyBrtypmUkMmVh5SrIs9OWhRvyODliYzxtkVEfjBVBy2f0KrjyTED8mHx5YAVVT5ZGOHDXvXvVFU88a+uKhiZFyo38nwVHaardNwFyqybav9eupQ0c03Mavw4N0e/XoGqioGt1ZF83eSipnuvndpfhp90Ig3cPNNFpLFAASEdKccouVPjkbdGaqPF4ZjZ4ylOLhY71iDMs5PTqm0DH0u3a7UKneWStcFI3ME7Q6qlpZnESNGgR00CqYtlK5qkqHyMEZ3BUFM/PnI3IjO03VU8uy33/AJA8Q04VX/lI6PYyimcL2sOtU8TYmFgOYnfb6JjfiWZGAd+uq92zf5XE+CpGRsZePii/LZRXAN1NUMhZnkNgpceZfksVLUNqWh4WPVDgxsQ4qionVb8oNlU0z6aTZvWEVDpYjFfUbljQa4hw3hNMhYWjdvVHIyOYOkGiZHch9/6VezLOT06ptQ9gs02WHVUr2Fts1utVtCZ5A5pUeHRx6uN0yNkYIYjH8PKqiIZH+1rS42CnLDHlPFe7RyPzi7vp3qKB7eZZviUKVjncs37fVlcMZdU8bm8pxuSnWe0gqNwLbWVTjIa7Kxu5UkonhbIsckcZ8nALDsPZV3u6ypoRRxOYDu1+S/1DHzHrA5clTlPFf6ghuxsnyWEPy1TetV9KJojpqqN4ZMM27d3quonUzuorCKiT/Fa4+irqD3kjW1kMKibu3oSMay4Z8kRmCdYOueCu1zSpKhuYBuqr6oEFgPspKfbO13BRMzAEckIUrBw+aBKdm4KPM3nlT10Idqb24KF7ZWB4VdUTmRzHO0VFib4m7N25YlEI59FgM12OjWLYc6o+JHvCc18brHQqkxZ0ZG0F+CqoG1dHlj+XyTHOjfmG8KuxY1cYZlssGhMlSHdCIbK0gpuDx7Sz05jXNsRdOsLALcPYckRuSpauPnD7eKdV8XOA7NVDFFMQfnqsQmcyTKw2HtpP8MllpYBA9KfXQgGxVFUGpBJWJF+2IJ0VPSyVBsxUsJgjERNysZiAe2QcfYZC5oaVhU2yqW9eiCnxKhfdsgv8k619FhsboY2h3EeP9KuwiOodnGhUeAa8p+ip6eOmZlYEZGh4N9D6Cz5nljt4TXFyfNHGOWbJ1SXDkN79Ato57SS/Tfp5p+INvdjPmdVNUyzc8+yhs1tzwA/kqvc10xy+2jdaSx4qncS3L0aLEZ8rdmOKggdM7K1UlIKa5BusWiuwSBRTPivkKwqVz5SHHVYnDnpyRw1UDwyQE7lWULoNRqECQbhQSiWMPHFVmESyTufHaxVFgrIznlN0ZnNmEZ3evLxRFxqro6p/u8bNi/X6r3hwJuLdbjw7FNXxg6vJ7NB5p2JOH+Job4lPlklPKN0/4VKWjjYevFSYbUM1tdCJ5dktqnRuY7K4aqGLkkcPLRTNDZC0e1psbqNjctxxWKA7QFYU60pCOmqrOXEYxvKBsUcVjZpExNcJI+or3OUyFjQqaI6h/QAo8LpmybrpmVoAb7GqueYo9qOq/YjWw7mcrs1U1Y9nOszt1PcPNSYpE03uX+A7lJitS/m6DqU0MwYJZOPtooi99x6PrX5Kdj55mxRftRdWwDUBwX4nDILSCxTHbaqzndv7kPhw5jwRNzf8lLOdgOoqsg2sdxvCa4sdcL8UlDbBYe/PHtHalPoZXSHINFFg53yO7lCwRtyDgr6ao6XN0yQzbMjo1TQIbuc7Re9td/jBd66VLXZee8N7NSqjEIXAgAu63H+E7EKgtyZrDqQBebDeiLaLAmvOa/N/lYj7vsfjfJG19EAXGwTXNpmX9ev47Vhc7LOY86n1vV54txzDr396xNjXxbUixWGw316fpvPksVkyRWHH8tA4FxjPFQytLAOKloWS6nehhX/JCNkEbmMTBoLK6yhSTMj5xXvFzyB36eu5T1jRJdz/APt81JiLb3jZ8zqU6pqKlwa529U+CSud8TQIiyw+mjqczHc7gqKgghu6LU9axGmfDO640usxtZS1UkzGsed3spaRzW7To39nmoWCtqM1uQFJTNnaYnNtbcnw1dGOSczVNUy1RDSqKINb2aefisTn2s1huH5Yn5HhyiyB7j06rUdYQIaL8E2Jm+29Nc0DKCp53MG6w61+JBx5ZNurT7qYmNuaCwvxUz5XO+IdfbGAXgONgqfFI5rjdZVdUal1yLLBacPk2rtwVI5uZzAb2/lYjilnOhjHf7AC42Co6A85xtbj0ff6J0j64inh0aN6q6Z9K0SQblSYnHKNnKLfRVkzqNlmOuDu6QqOHTaH10n5KpqPdYcvd+enmztGtnNQqHl2gQ2jr2FlJOYGn91k7EJTo3TsRcXG5UOHMbGXz6JxfQO01YU+KKpbePu4hPpXi9tfXR7Qbe2jq3UsmYJzsziSoqN7yL6euhMp4aNuabTq4n11d6kknr+TGLMHBRU3wPgcl43/AH/hUOJujOynWJ0DY/jR7j60UMbp3WJ0HgFBTsycofb1xVdUbWSzeaN36DZXtFgVS1LoH3RZtm5hvVRAYze2iwyBryZHcFPUPc4Slvw/Wqeffn8cjVNRsDdrTncoa4AWmbfr9fZbOCd/Jde/Tp68U/CHcL+B8vonYe8cfA+S9yf0hCgkJt/B8l+Fzbxu6Smsp6XnPuerz/pSYoR/gbl6+KpqMTROqZzdSwfh52sWrDvC2kbmCUahYrRNez3hn9pm1mtEFRUoa3k7vqfLo71ilblGxbv4/p0VZs/hv3KSPOSfRQ2lI7aR7lPiD5xkaLK3u8Qii5x9EqsGxAhj3nRbEOo2RjjZPw6KScxsNk+iq6Vpcx+g61tcUZ09y/E64MzcOxe8Yk92XW56rL8NrJb5zu6SqdodK1rtyc2Nsnu+UAWWGzRskfSXuOChbYPpH/Ls+ypqo4dO6J+rVy6l5ZHu324BUVC1jer6/b6rEa/3YZG85Ekm5/Uo6ww8k7lkZMMzFUUljyd/rco8U2f+RnKVG4zTOqX8FTODYA6+iob1NZnPaq6d7qjZA6aBVstRG34W5UTdrRBhGhv9VikskTInt0IU7zNRbQHWw8E1xY4OCroxWUrZvn5rFaWOkEb4dF+OcnmcpR0stS7aScfHsCpqHZ7xp0efqyr8UbFyY96c4uNz+tT1T4DoqaeKobY9ynow8dP17/NOppGf4z8uP3T6yUQ7AiywqaKIuLzYqN+1rA/rWKtlczPG7k21VFLs6ESdB/lY4AIW26Vhxa+hcw9fspsSnpmZGbk9lTVnaSaduipML42+Z/gefcgI6cFzz8z68FXYwZDlh0HT/sQbahU2KPjPL1CZLT1IsE+lBba9+3X7qTCx/wBPcfPzX4ed7XeB+6NPPbLnH/chBV5MgOnaPNSQVLm8t2n/AMh5qKB0jrKPCL8Cf/r9/BDDCxuZth2anr1PkslPS8t2/pO9VOOtbpCL9qnqZah2aQ3/ANrFiE8W4qPG/wDraocUg3E2+S9+pXjnBCWkcN48F73Rt/cE7GIhOHAablJj7BzG37VNjNTJuNuxOe55u43/APbP/8QALREAAgIBAwQCAgIDAAIDAAAAAQIAAxESITEEEBNBIlEgMjBhFEBSI0JQcZH/2gAIAQIBAT8B/kLqOTPOk/yR9T/K/qDqf6g6hYLUPv8A12YLzH6r/meSyyCo+4KZ4J/jzwTwkQ14nyXeLe3uI4fj/Ts6jGyzDPvFpi1qR9y1ymyyu1telpZ87NJnTMeIj4JlWooYt7RtA52niBhyP1i2leYrBuP53cKMmPaXOIlRaAor6fc6hX5Moxo2nULmGxVwcR9rpRsTMbZlR01ZnTLyY7hn3lLEn+obUOxj1TdZXZq/ldwgyYzeQxa1A1GP86/hGfPMRvNXidM2DpMddQg6bfcx61bmLWqjE8K6cQ1/DSIFNdeBMYXeM2lAsPxGJq8ajMKhhkQjErszsf4ycDJjOXaIgUZPEsHkXUJVaxwolqBGz6lNTK2fUwi/KefP6iE2N7nhJ5n+NP8AHnjccTXYv9zyI+zS1DnUIox83ig2tk9nTMIxK31D+K+zUcCVp9y2pnMqt0/FpbVg6kldZA+Ua70sFeo5MCATUM4/HmGoGaGr/WHFw/uVKVXB7EgcxyG4gGn3CQYjkfna+kStc7xymNES3RGVbhkSpdC7xmNhwOIlYHZmC7mPcdeViXO5wO112P1MrcuM9+ZYAPcW1iOJ5fsw2QsT3X6lZ2/J3JbaE6V3hNdsasod5VWB8o7eQ4HERNPYHMetX5jpobEqDVtkjtbVk5WIhT3Dcghtb0I1zHYwPibtMdgCeIKWjVle1f7fjY2lYg9y5TtPif6lRIbTLWwNIla4HZ30wO3owTxjVqhOIb14G8svcTy5Hymsn9ZkzX9zSPRiKx4i9P8Actr08ShvUZtIzAQwlye4Dwfx6g8CVbbzzPLNGd4lapvEGts/gKq0HynmXG0a1vZxC45hsaD5TGOwrZjtB0x+49ZSUNhsRjgRy7DeVthoRkYlOxxLP1i/UrOV/C05aIuQZosTiMxbkbyz41hZWuBGsVeZ5s8CNafZ/wDyM4HAmqep67L0x9w9Oy8QSo/GG0h9McZWA4gjuvB7IcrmBADmWuMYnBiDH4Y1NK/17GxRHJJzCdtzNeOBHJJ3mI0VCxwIvSn2Y6FDidKm+ZZYKxmI4cZE6hNLap020OM5lgJXAhPqVH4woDzLkUGV26RvDcTCSeZnfMQ7jvnEXOZrIGOIzD3vNZ9Tkxz6E4MIidPkbywaWxOmHxzLrTX6jt5GBnSHkTqVyk6RtyJ1AykqfS0sGVlVgedQg5lVuiedpg5578GBTjeVJ77WNpEJxNZ7CHB4i1tiMNJxKkXGRLKQdxKWys6pd8yi7RsZsY9GeIjGuzeEZEqo0HM6hsJODP8AIONoDj8NzAh4mj6EZmWVKCMnvZ+w7ippYmiU40x3Ccx21HM6c7Y7Y3l65TstNg4glxDGV9QU2h6r6EZy5yZg4mMDIhgUniBPszAHqCr7MVAvHa3mVfr3sG0b7lK75jMFG8ezXKG3xCobmXqAspbDRhkSu0N2YYOJX1AC4Ms6knYTTlc/gNROoTQItR+p4f8AowALB8nguUzIxmAg7xminI/AneUcS8bdq9jnt4CeTODPIuMxz9Q3uRD3qGo4njb3FrB43goP/wBQUIIrLnSO9hwIpCqWb3P/ABt/U8LDiH4pict+Lr8pW2kwjM8Cy0YOILVxvD1H1GOTnuRpzP22nj+4tWeBmJUwniXOZx26rG33Kter49z8zLlOxE+Lf1KSQ2Jc0oGT+Nv3GG8FpE88yWIJh7ZgUniafuLXtsIKT7MCKgziN1K+u1rlMGWWs2zSpwyjsqBTkdnfO0Y+NMe4H07wNXZFRU3ljZlK4X8WGRDnA75MOYq5nhxxF3PyigDjueI1BWVpoE6l8DAj+jKaOGPey31MCr5tzEcOcNHpI3WVqLDvLG9RF1t+briaBNhAuowVL7nEa45wsGLR/cBZDvA4/KysOMQbQ2AQs1h+MAWrc8wv8vlxLKc/JZTbn4mMQsZzmVrpH8GAY6ahM6TFbMuYjYRVH6+4P/EP7i2Hh41X/JmWUbwXzyieQTyiedYS78CCj/qPZpbQsVvL8TzMHOmUWYOkw4X5Sx8mUV5+R/jsrzuIDibWbGLUF3n7HU0r+XyM1YsJguYLkwWVvyJppM8NWZppE81Y4jHAmTjVmXKSA8b1YI6eVQwmyDJllhJlNWvc/wAtleqZK7GJZ9w0Z4MsGlQgjj5S34V4lSgJqlYQ/tLDpszKAGJEUabMQjMqPjcrKHL5DT/G35hcJsI9uZVQTuYBj+Z0DR1KRbMQODzBWNWqXqW4hGK8SgjODLBm3E6b9pbkWZ7PSrnJgKV7CPfN22Eq6fH7f6T0g8Qq6QPvBfPLNa/U1JnMDJ6jMBD1E82Zln2ETpT/AO0VAvH+q1SmHpvoxqGnjceppsnjsg6c6YOlPsxenQQDH/xn/8QASxAAAgECAwUEBgcGBAUDAwUAAQIDABEEEiETIjFBUQUyYXEQFCNCUoEgM2KRobHBJENy0eHwMEBT8RU0UGOSc4KiBiWTNURgg7L/2gAIAQEABj8C/wA9xrvCuP8A1f288cfm1Wj2kx5ZR/OhssIqqTxZr0zQ4pUGS4XJZmPPrR2mOnGnJudPJNiJC027HvnhfU1xNLHmBVOFG3MWra7eRFvbvnWrDHTaHS7XFRyiZXQ7r5kByt8q/aMIhPMK1vI17TaQn7S6fhXsMRHJ5N/079onRT05/dVsJhy32pNPwoD1lkUqN1dPOt3mdL1vLfTSiq73LdqJosPOyjKyuFtpW02Cpm7wJC/OokOIwcYjXXNKBvc6y/8AEsBmHISVf/imA/8AM0Glx+CKkXS0verdbCso7qRziy+VX9UkP8O9RiKtEktrhltatTe2nozDTxrKcXmjGhz7woDFwGP7Sais2HmSQeB/6SQrbdxpZOXzobOQwR8GCfzrU38asoJJGlC8OVMujMcor9t7TDt8EIvURwnY8mJGTcaU+PCrRJg8CPsiv2ntic+CaUsjzYmRl4ZnotLFcsbktIa0wifea/5OOt/CqbCw1OlfUsvk5rPDi8TGf4qPq3a7Mvwyi/8AOv2nsrBYsdUFm/CsuIwmNwDf+S/jSthMbhcSp1CNuk/I0FnwzRMGvmYVJJwII0HDWldXZJElOUroeApYMXaUE2znQj/oxUttJfgX9aMe1yxfCnCtD86jjhgklJ7wFZu0cSOY2ce839KCdk9mLh4v9afj51ftDHzzj4FOVatDho18bXNGONGncaaaL99e1we79l9aWeFsyNSQ4b66XnzAqRlzSsi53JPKgbuF5x8n/lSuvBhcVi2R2FpG4NUku1O1jBXPfXjp+dYaKTEM0UhPEDW1bfJnOYKBehtUljPPS4FZUxET/ZJ/SrnDiNuselMMFj9rHb6qYXFMvaWAfs9yPrYe6flX/wBvxEWLiv7rWI8wac4rGqcba6Kutj/fOt4KRl/GsmMUTpfiO8P50JIHvfkeI/6CZZnCLUmGgOyjGmccTTRtqynnS+rr7S/dA/PwpGxWeWVhcYaHrzF6CJ/9uw3+mgsxratkHWSU61KuHYnZnW4t6JgGKkrlBHK9YITZw3CQH3d7j91ZIRliZcyi9T4UnTvj9f0rDsnHZkDTxrE5GYyNGeHAU95AHAuL+9WFb/tLUrcczn86x2G1TVGAPXn+VRtfgGP4UscryLlNxlqaGNywRiub4qOI2EjwyC+ZFvY/71EJNNnFdvzNZcRCch4On8qOxkjmXmv9KePAMuCZuLIgph23h/WlHdnhTeHmaaXs5Rjze9mazIP4edR4iFlQ5dk494HWo8REbSAanNxpYe0Nx/8AV90+fSrg3B/zwRzmlPujl50jvPtI3YBGHdH8q3dd9reVes9pSnDwngvvv5CgmBT/AIfgm4v+8erRLdubtqaxiYdBFJh7aye9ratpiHaU/aNLj2nXLIndGt/RNGOLIQKjx6K2yxCcb+8ONYPESSslo9cvOtpEGz2y5masNIF01GajlBsYjf8ACptSCrWQeFRTMbkRk3++hGtsz8LmiLnXiL86mOXupxqST4VJrMe8TrWHiIsclz5mmw8jHNiAUUDjesNBJNJLMz78aLoo86mw+AwccLrIVzXzedQYh+8y6+foMmEc4Sa98ydaOH7cw+zY93GRDj59azZhLhnN1lTVT/Kso1v0prjPCx0i+GhNh3zD8R/nGw2DIabgz8l/rWaViWcZrmtlhrlmHdtfNWywiLje0PD6uL+detdov61iT17q0ghhuZPfPAU2FxUhaQ7yMefhRxLjeIANOi6Le8fkafAvpl34/L04/sM6SbUvBfhU4ilZJcOx1HHrUczyO7K4O81YeUcA5B+f+1Qzu4WJ8y3J4G1YhBZwZM0bD8qJPHYP+N6wet/bC4qeJjlG0Op6Vim/hH50VB1kYL+tRpJcbR7ZIx+vokKHdjOVPl/WnxCxbZ2WwLaWPOhHFELu+gHEk1HCSAsSan86IwXso76Na5arYrLiI+oFmoMMssMg5itrgWaTCsfbYYjNceFF+zlCTJ38O3eHgOtGPKL8SbaijsmOYgAHjbwt0q43JQN6M/mPD/NGHs2zLfK8iuOPQU6vE4K8dOFHLuxoN+RuCCjhey1aDCcJcS3ek/vpWzgS3VuZp8NK2zWM6Ih/Gj2d2mbM3cm8eV6Nzs5oWpJ10bg46Gtuo3oT+FQyngDe/hzpXQ3VhcH0RdqCLaRm2fwP+1YvD4dllixS3BtyNLukQg770Y3GlPHG8b4eTrxXp86BxUwyKbgJxqTCIwjzLYG3Co8Q08Tov2dabEYcIysBoWtUy4hMrM+mvK1R4ZQh9mS11vx0oSnhHHm+/SpZQd8jKnmaEa63PDqawuDQKJUh9q1uJqXNBHnitlky668q9Sgax4ykchyFJDkZiW1IbQLalighth8P7N5FGpNYhT3BJu/dWp40ZoG2GKtpItbHGBMN2kOEhHs5x0P86RCs8bL9YvMN4UjxSulxbN0J/rRTuzJ3l/zDYLCG3+pIPyFXkQstuANqOIkmaHDxC0kt/wABTMEEHZ9soUjefxvQw2HRTKBuxjgvnRw2IX2nFWHOvW419rF3vtLSleDXpFc3yaCrO3sJNH8PGijaqwsakw7Xuht5ivVjfPDyPwn0WYAg0HOFhJAsNzhVlAA8PTqwHzr62P8A8q0kQ/8Au9NpYkkH2henbDQiPP3rVH6uUKx65CbEmjNjImiTDLtDmFSYluLtfyFbWTvnft1PIU8s5zM92OnE8hW0ItjsXoo5qteqxxlnaQZDz8qWIsBlGaRvHnWaNmjghO559aKTqWMYF5ep6Vsp1191hxWocH2pa4t6vih4cm8KIx0Wxkzl7gXTqNOlDERYtMMy3YCzXGtbPONsg1tpm8R/lvUcM3t37zfAP504Az7raddDTTTPssNH9Y/6DxqOaWPY9nxfUwj3vOnXA5VlC7mlZu+4iu+Y+9l1+dElVhkFy7k94CnELaqeB4kdaUoLQMPZ293wrZpu4kXKX4SjmPOnidLNwIblXq0t9rCBx5rypJ5SwstiF51lw8Kp+Z9GaWRUXqxtUmIiYzLGwU5PGsuHwyLfhfeNLPHLIisO4qa3rPLI2vxz17TE4RP4pqIPaGA1GntqypjsE/QCag8WSS3wTDWsuXF8tdTalz5HuODparYnCMvUob1aLEpm+FtDRjdQytoQaEyFk3rsnEGjporD5VG2KlVIohn15+FHEagcFHQUe05UA5R+fNqOBw7eyU+0I949KOHTXNYuT7oFLBCuVF9DQTrdT+FRdn4++W5EGK45f6V6tOGBQf38qhxmFzB4wS7Dlr/Wtoukg0kTof8AKbms76Rr+tSzs12BBa/E3olZdgiKTJJ8K1EVGz7MgJyx83PjXqeG0mK8R7gp8LOpkSL9708KbG4eO8gG+o5+PnSo53CeteuGX2kZtkH60+FZkDspyX5eNZASjxSXt9qocTPE8ExG9yPlWzgjCD8/QY9ptJfgTWljwkWTXgq5jTS9o4qOANw2jXanghwuLxqz2zMVyppwobKHA4Ffsrnav2jtPFv4IQg/CvaRNKeryE1pgof/ABrTB4f/APGK/wCSg/8ACr+qKD4Eiv2fF4yD+GXSretwYpfhxEP8q9v2TMgsLyYV7/8AxojB42Mv/pTDI1ZXMiLyVxmU0UxKbJgubMDdaI3JYZBy1Bq+BtKvRjY0DiVGHi563NDs7BWV8tjb3FpYYlZpnawHhQjFjIe+3U/QME6ZlP4UvZeM0nS/q05G74L5flUuBZCNTmXx0/lTTxm1k7vxajSkxELXRx6LX/yDzymyoL02MdtS1gvwjlRgiW8kp0FDsvCH9khObEzD941Jh8OoWRhZAPcHWmDly5434mvVZ7bA+8PdNBlIIPAivXsOl4ibyJ0/pXrUHuvYg8Df/as+Fu0z2y7o06/Kkxk+Hj9Zyi/MX9G9mdzwRBc1h/UpGXag54F8PGoRjZDJiD+6i1v5mskSxdmwfDGM0h8zW02W1l+OTeP+JlxECSeY1o+o4vNH/oYjfWtnPh37MxDaAgZom/lQ2SuPtJqjUIsahw0h0BPdP8qORrEjQ8azYs5y7He60ySi08mkbnh5fSMTbrjVH+E1JHILdo4Qb/8A3V/mKN7nT8anSHIwIzBX68NKO1ik2LIw4ZBw0pZpMNtQDqA4NbmIJ3rGOTUf0pwBkmjNpEPL/G9Tib2cR3vFqOQZb8Kiw0Kft+M71v3afoaijkcICbFvibrQN1zDWOQa/wC4r1f95x21tc398qEU9tdQRwIrYylpMMTp9igyFZI3HyNCPBreCU8zonnVk3pD3nPE0XdgqjiTXq3Z3vHLtT+lJi+153h6IPrHPgKEaoezsLyVT7Rh4nlWzgjyjn1PpkxIXMV5da2sR8GU8VPQ/wCNfDZExPHK37yjFOjvChsyNxTyqxG0jcXseI/lTzs+1P7q47v9foXYgDxpm2jS2Ntxb6+fClGAw3HvaZmBo4nFey9kBtJWtrz0++v2rF+tE6ZIU0uP96VMB2fDhkJsXbVrVlxOMkKX5aC3lRKTNxsdTr41+1yMNo5BYcFBHH76i3faRLpIvCQcj92lR4iM7ri/+JlMoikmukZ6G1AZWzqNbedHtOY3ihF0HxvyFPjsWbz4g5tfdFesZdphlG7l9zzqIxtniK78Z4V7JrP7yHiKMM63HI8xQVxdD3X5NQw8CmSFjvryXx9BlmbKo/GliijOzzbsPXzo4fBoMVi73LN9XB/WvWJnOIxR4yv+nT6MKI2Vmkvfyq8+HSTP3nUWY02IiSaVVNmyrqtJHBg5XZzYAtbX6GJgxH/L5sqkDu0rCRbNwN+NXRlbyP0skq+TDiKEHat5IeEWMXvJ/FSyJIMjLfMvck8KzJuyDvp0r2sqJfhmNGJS0hGhIG6KSOHDyThxfPGCQKV+0HwuGgVr2dqvI0+M2gvkXci08KZcDDh8Gg5Ku9Q28rPb3iaAzC6Ne/Ktp9rXwFBdo5Rd0uRr91Ah83C+7a1KvNefUVtAmWbA5QdeK2qXCNxjIYeR/wARzf2cW4mtDZozl31NtKXAy4dvVsKA0bX77c70MEY5TmXMSjZadI1zXe67Vs2UdK2nq+xn+wbo3y5U0pO+LhT/AKZPSokx/vDSUdfGsjhZI2rZw6k8WPE0Zp2sv51snBTL/wCMa0+F7PJWLhPjObnotCGBAqj6JQHbS/Cv6mg81gq3yqo4ejaQSNG3hXr5zZo7rY8L9fTkgG3k/wDj99LOVzkMGcHgTzoPsxkQlhmfgPKskUaovRRb6ZXFzRAEd063+VPhYUM+CkGZUl02Z6qaD4OKZW+MafjSy9o9oxo41y3zsadsNgnxcnEtLov3Vso2TDINCIhUkjtJI6kHMTesNGQu6GIPgTS5dLJl050Sb8iKTLmBPENTD5Glkc5S1t4/deshLGYMQ/31Kc2VUUtqPwpsKxsuJjMfz5VBHts4dNiwtYqRyPzH+HkzFXm3RbjbnSxRdmrI/wAUlr/lXrIUIj8FC2/3rQVssRGHX8qMsN54PDvL50ugFltpROEmSSQd6J91/wCtPBPBJHmGmnOl2twzi+TktNPM2VF40Ej0F9Fvog6mvU8M7DBJpNP7056DwpY41CougA+i0bi6sLEUZMA1x/psfyNFJEZGHEEU8bx6tYjwo5jbTTTjTYbTNGb/ACPp2qHZTDnbQ+dTQT4eGVX4g6/MGjLgswZtNnKNbW434UmIXQnRh0P0LPiVLfCm8aUbQrm4FhWTCzOovY62/GsvaLbi65chJPz5UBh8BaTKNm8y5tKA9d2kJ1Ig3dKMwNpNT0qYjgLX++junfGhqXaNZjk0tx/lUUtrojMhPTnUbXF9b6UWYZjewHKijqVynunlUzJZRm3F660qNfJI2W/zpp3K2229rRCXI4/Komg4iQZL+dLiob2mCzK1RTrwkUN/hFddnGdmP1qLDRqFmudW4MP7vSRR91BYUIMLZTwMjV7SRZh0Zf5UFlPq8n2+H30ZsLlimOv2WrLKrxzDh/Sm9ZUMq6CTrVzoKXC4a+yvaMfGetHszDPY6euzD/8AwKWKJQqKLAD6DmE9xyh8/oYeTILk5b86jtnkkUAKpHPpUeWIHTf3xpUb+qTCAMVay3uvjb6EuJnB2e0JSPrViq28qJCxwrz5CrCUzN0jF6CYLCgFuHvtWfGzbGP/ALr2H3V6suJOJxj6BVTdW/M08TsdopFtNGFtT6AFUADwpCnuxqDpVjDPm8JBx+6k20Ukcci32knKwqdZmiSQldwtqauouB05U5y3yAa/Otnbez3vUUY3mcXygai/CrvGsK/bOv3UHnkeU9OAr/k4z/Fr+df8nEp5FRavVWfD6y3Vi405HX9KlzB1lRSwIIt8+tK5ldGVr6JmqKXaANhJTHmN+6eH6UIdojmI23Ty/wAGaYGz2yp5mhZNV4t1rEdpvpk9lGPtH+lbaa5kEecilmx5Jhzb4XvcK23ZGLWYf6b6MKAmjZJL9x1obKUlPgOoq8sWoNiOaHwNJBCuVFGleowtZ2F5D0HSoZFjBx0+5Dp3FPvGlhXW3E9T9CwIDHu08GFkskMxI53PO9bsEK+YNRti7bVhcgC1vD0LGneEgIoO9nxBGrdPL6OaeVIx9o1aMNMx6aCpYoEkixFvZ7Nc162vaeMSItreV9V8hwpZjDPjw29cHd+dGHBxQYZRpuLc0Nu0kja6luNRzib2iJlVragUB2thduwGUSqbG1bSHtLZqOEZj1+dXUW6Ud1ddL86trmJoFcQHSWM5k4g8rULNrY6W4GjHh45ZDa7WS9m6eFTThUiyRCyh+91oSlkQRhV3j91RYhVzqGvo3L6Ls8KtnFjcUZsIuV40s4Hvp6MRgJM4xE8ZFy2jEa/frQjlP18eXXqv+CmDXVVTO4/Ks8t8nC9ri/jWA7HVdxV2+IzDW/Gip1BppI42mw/uke750kkRtmGdHB4H+71sO0oExcXiN6ln7PnYEnWFhqKxL65SVHz1ppTqfdHU8hUuOx7+zg3pbjj4U3aMoIkxAFlPuL0+gRGwVuRIvU2Mxsb4hihWGS91U/pUomK5pNdo3I/1qHbMTGj30+l7fEIh6X1q2Hw7uer7opdikiRniY1yj7zUk/aGNSFTqEDZno5c2S+mbjamGHmaPNxy1mkcu3W96bI7C65TY8R0pcTg4C0ZAXv6hqMDoAyMb9a8BR3eIoZQdNavPFhsSpe2V01GnKhtcJiMO76+xbN8rGo8shYnfT7/wClJ6zOsVr3Ca8dflV9gJW6vrWVQAOgqx4VjIHQkruppw14/dSE+9eoJCd4LlbzHow+IjmlRDukKxGtf8PxhuT9W5PHw9L4XdWNmuubhY1tnBGJw+Iz3PvLoGFR7CIWivMuvevqaB/wMRKzhVfMFJ8tKw8DFtkxEjA9ALmsR2oFIaU5fu/sVsHdmk5hRwq232R/7i2rPlyMdQ8dFlX1mPKQDHow+VZPV5F5XfdA8daTDx624nqaGCj3lj4/xGoOybXVPb4zxbkv0pofjQimQ3SK29INR/WmMeKYX6oKRHIJAtp6LPiVZvhTeNZcHhfIv/IVcmSJD13BQj7Q7RV7NmyQ6n76AwPZyluAknNzTI2JygA6JuilwMwBN/ZPzHh86ysrKV0N+NcRwvpV9BoBbrRUG1+Ioqkjqrd4A8aXENrthmPnwNLnXd5+NKG06mgVVr31PKlzLui+oOtMzZL34poK3c2Y8b8b1DOvvL6M88qxr4mrQJJN48BUmJIA5LbpUSMmUxoFPjzv+NT4Xet30v8Acf09Ewtcp7QfKlMV82YFf0qLELwkUN6MPidosbZGAJHMailPVm5+VYHHQKxyrsH08P8AekLtmeM5GP05nHHLYa21q6E6cDWOxhBBKbFD/FxoZbLII9P4jUkkMbTMvfN6jws0EkbyOAMwtWWFijMQikcqtIwxEX2u999JiIjdHF6lxDe4PxqTH4lbx4ZNq3i3L8aOIl+uxLbV/wBB9PKMkUY+QogSGZukYpP2Vt4/FfS9SK2zwuFOgaZsun50HxM8uJY+7EtlNW7OwEGHHxHVqkM8kjxXBY8LeH40oiBAsM3XxpRGDmtvHxvWnoyowbExN3WbV1PTytUoC3kQq3HXLqP5V3baUWZ9QeFADiagw+DifFRQk+0yZVa9KZ5REAx0G8bUqRxISPfKjMfQc0Ko/wAaCxr2ozi+ZCdcwoyRu2817tyqTDMbsrZlHOx9DFFLPGQ6gDWgHiESlrkubEVCxkEiueQ4eFNrfXj1rD66F8rfwn+voseFKmQN6tZf4rcP0pNobsHYX+foizEA7TT7qgBy32rX1tppWOwWHlVvZ7WG/unhasRFdQCAbX1v9OFUNmaS/wB1Rzd2+vnauzsEugxWIMrL0W9qkEYuUIe3lWbDzPET0oDEQxzDr3TSR43bQFeB6fdSeq45Z0k1tzFa8No1qiwac/aP5CsHgQDfFNt5/wD0xwH0bM4BopEHmYHloKydnRlU6hL/AI0r9qYhcOw4vJJmuPKr+2x8njotH1aCPDa8I01++g2K2kgOp3uNSqzOqxrmW34/pQya5T3uteq/u5FcWHW1XsD51woa00jXBBygWqSXPlKcPGtoDvLwHxU+FJCTfujbTxWlcuqxlrcedIS90k3gV4X51sybmFivy9AhmnSNyuYZtNKzwyJIvVTf0PJlu8O8v61fMBaxtxvWHjxGG2RYDK0Wma/M3pdSdOJ9LtvXiO0GXjpx/CgF0UX0/vjW0187VBiPjTXz5+hZMMn1ibx5Aio8MhvkHHqfQuDiGbZLtZABwpL6OuZvnyqGRpLJmIJt1qDFAgx7YndHBb21+/6cMOYDJFf7/wDaijEWsSPOoY7aYPDBfnb+voZ0zQOfg4fdS7B4pgq2+E06yRMMvAkd7yqOKGE5gLFraW6mo8OnBBWVH0aTZqRytU2LYW02US9EHo9viY1PS+v3Vkw2Hdz1fdFALHKkN9dkMv8A8jQnxfaqQyGPK477V+zYJ8U/xzHShGjLBGeCxbv405di7STDMxa/AaD86tbeB49aBViCPwrPLc3OttKWVdbcR1HOmRTdNGQ+B1FRyKLlWGnWpY14ByB5ULC3WlghUs56UGxZ2z/Dfd/rWWKGNB4LWWWGNx4rW1wV1I4xX0Pl0oh1yld3J8PhUe0jEoez5r6jky1IuEP7PiBZdLby+iHEAao2U+Rp0S+zKb/Tw9GI2mbKYyDbjSre6uM4tSyhb7MWXwqKdeDqG9AzQTSluGRdKWFY0giPePea3OvCpcNewJyOOtqlwx4xtmHkfoM23zENlyjiaaZcSudnJLhfl91qglMOzkWyXW1nA1+R4U+9aT3Rbj/WsFLOGDzJs3seDjj9OdxayOE8eH9/jUUBXvSp4aGu0sUoNmfKD14/0+lNP8CFqbtbENol1jU+9JahDBh9pNqzMxv+FbxkijPX2YrP2j2jtG+GEX/GgmC7PS/DaT6mtkZVeWa+bLu7Ich6LqNG1GtBrjjaocv1buxb+If0Po1NqvVgQfGkNrtEcv8A7eVd22lB75rqL/lS34ML0JWHtZhcnw5D6JxuHG93ZR1HWpYcvttkdn4sNfyoOq6h1N/AcqDLwPCpMOTlzjj0pYYVAsNTbvePoiw0WZDfaFuR8Kgxzb3td8BNAo9353q+BzJBOA1m5EcqMD6NC5Fj09EZwpTOrcH7pFqjkkjWGYatsDYGtvhIchjIza8R6EUMcsoycPRfEYiOPzNZOy87TAney+7bU00E+Dh2ptkl4WqwW2lqGFdANg7LtLan+7VMkySWlsI3QXs4NxWMVpnvDKMRmTQi/eA/GsTh5JtqE3o2ty+lNOrHLNM+7/CawfaBcugbeHJQBpUkpNzJKW9OaR1RepNqOWQzkf6Y/WkTBYYLGwzZ++QvOjJi8RsoOPtXtb5UBiMVJiQmiwwDcWoMPg8FFCslw3xjprUsZxRxiPGUyse4fKjEDYHj40YguZxpua3pEnEYfZKWCdaOyuRew618AqRiLNCwJbqDp+dYfAwJqGLH7TVvxhx0NWU6X50JpSYoOvNvKtzDIT8T7xqwUCsNiwl0lbI/S9PG3eU2NRJz2oU+Rqw9E0cc7xxwtlAVrV6ninzSWujHifD0NG4urCxpoQd6NrXr9rAmR/ZyeBvYNehDJfPAxiPy4fhb0T4KQWkj3l+0p9Bhk0PFG+E0cHMljGxb+KgFbMMvGissg2rRhH175A0I+X0GCkA20JpoMTg4WjPNdD9/nSBH98FWXWmhlkaNr8hl0qO51uSDbUjzppNnZ396/FP9x+NSzbRBs7bpOreVBohdtbaVJMRYu2ahnFo5ba35f2K7SzybjYcol/e6V7Jmy+q76nk1/pTZy2rFlt8VTxljsTCzuPKojLMi5szasKVlieQuLr7tx1r/AO3x7NgbMFFz53oS9qY5Yf8A1HzGlhhjm7Rm5X3VNDC4EQ4ReGZV4t/LxpvWy8zcLSMdKNr25V6/OhfEuf2dJBYjxtR18T6FeM2Lbn30Wld3bhduNCxA8TWVzbWxNCDD4d5RJGrXFWs8boeDcRSmYFrfeaSA/V3zN5UFUWA4D0ZZMVCh6FxR2OIjY5x3WvUso1lVc7eI5moTy2i3+/04kHm2b76jnTvI16WRe6wuPQkw/ex6+YolG1HDTjTZ3di6Di3Ajj6MJ2hhxdr7Jh18KzroQcrKeKnp6N2yzp3G/Stm4KOpsQeVJiLgMr56EuYZCL3q232rfDHvVO/ZyBZodSkvTwr2+Ja1ju5so4Uk4szg6qy7prcOh18vCtjKquo1DNxTy/lTJBvanLQ2P1UcYVPIf2amjDDKxAPjXrFswjUmx8rfma3FyjoTeki2RDLHkZiOJvf9RUz7URiJc2o46Gp8S/v2Vf1/vw+idviY1bpe5+6thtfa5tWNglZ8AZGZwVbcKhh5nlQl7V7Rhgb4I9fupfV8IcTIgAV5uFezdIYxoViFrU2IXOD729e3zrLCfauLE3AAWgiS5xza3Os02rHnQ9WRGK7x2ndHiaJxcu1Zd244fKrtR13geB4GtOhP3U8+0MMpUEpk0Lc/51a+Y3tYVDPJBtJSN7acj0tVgLCosSBpIuU+YrQBdLaVKDx2On3+iaLDtllZd00Ip4mjZeop8AwVXk34nPxAcPnUmH1zTQui621tVrWZainHvoD6IcWBowyN6Ib8Uun3ejDv0cj8K2dl45r86jmIN0I1HTgb+idAN4LmXzFCQFnhbvqT3up86WaJgyMLg1mkdUHUmo5MK2aYd9lGlqK5Bckb3SsjvIyKN1b6CokmsIr8aWQe6b8eNbbsz61tZMNbeH8NHCdownaYY5tOJ+L/AGqSSBCIA9l8ByqZmCgkbot48qdz3Uidj91v1rJtYo9NM7WuelfvFZHtNG44NyI8KlVELtJZAALnrQlmRMNGDq0xtTYhT6+zuwjF92L+71DNhJnSEuc+cbwpYoxZVFh6Qz6u2iL1oRJtyjXukW6B86Vu1ccu0WwZMOv51m7P7KjG9YSS6m9Tw4jFMl0vHk3d7pp1p48l5uV+PlQzt3xe68qR5EYxk2NufWo4wc6uRlZRfTyqWTGS3u9oli1z/PpWpsfLjSYaJczvovhQwGG3oz/zMi++b8j0o2GZG7rHjQAU922vWosVPO1nFwifzr2OHS/U6mtvBZMSP/nTtszfDm734acqxkBlWTJNmzL9r0SkKC0e+PRHOxOXg3lQZTcHgfRlmjSQdGF6w+LwULBlkDMo4aVJLGpXLLmQn76bEIMu03ivQ86bCsd6I6eR9EmH5nVT0NGKRCrg2INIsoysxLW6ejDRX1Lk1aizJtI3GSRPiWoFLMUePMsh4W8a+t2rEd1BemZQcmY2XwpocNMyK2pArNJIzt1Y3rKt2XiDS9DrXUV1Go19A2glXY70bpoeu9Rf3m1bzNBuhDAEXBozrFJh5b2yqLxk/pTpHhnm2otmTeXLRlxkuGwcRFrO2tqbD5p+0eW9wA6XqOLCKuHjeO/s495Ph/SoFxOIkkJzXufCgWjM7dZD+lBVUKBwA+gcgN1k2cSHzr/heCaz8Z5F5noKU7Qbwv4f3xrTre9GTKATxtwpMSveWyOfHkf76U0gjCC3DleiVvZdb0sEMhVFu1l/Oo4cysIx7Mjlc3raQQEtIdFQd3rUhzHCvJozNxK86Inlee65bd0VaJcsci5lFW0FSYWWwkgbX56+maTChBiHTIc3Bx0qTO2zyWSWM+Og/H8/QVYXB0NSQnijEH0CGYGWD8V8qvh5lY/Dz+70a08MyBlahYd1tm/nxB+YpJx3eDjqKWSNgysLg+jMVGYc7elihvHHuL40sq5GHPKdfmOVDNe1bpLLcbpbSiFNw1iG4XvrW7pbrXj6IY9iqvbNtFPerM2vytVgdcpP3Ud4XHTnW1K7oIWvOh6pE8qlAb2tY9KH/Eu0oouQQbzW6U3qXZz4gKb3xTWBbyrYwRpGnMIMq8NdaMmLxTa8l3j/AORrsuGCPvy7+Y3vwqdmbNvkC3TlSz5QAWKDX7JP0cQ44rExH3UMZePJGhfLm1BtUhubs99a0vtQb+Qoy5PGjZdG90aZTTQyX2Eh3x48qu4fZNcG3lSu0OIjkz81sD5eNZSu6h4/DfrUrzrtXVgLX0tWWGNI16KLemLEMobZvb5EUkoYbjDSsrNpOCpPjx+hJLBZcSUy3686RnXKxGo6ejbj98L28q439FxcEcLULy7ZPhk1/Go51Fg65vRJgT3sRCGj/jW/o2Mt3gv/AOPlWfDyrIPD0Zp5kjHiaaHBBli4NJzPo9tnCMpVinHWmiZla3NedbYRnJmy5uV6j9nnZI9m1/8A4mlTQZjbeNhRVtCKGnpf4ris6xZB/wBzdo+vdpq5Gpjg1/GsvZnZQZvjl3j91e1d4EPU5B93GhJiMS7sPg0rZxLlX09nLcbiF6ZxzpYtzPlLaDXzv8/oyRfGhWjh3/eRvH/f3UySXzKbH5UmIik7+jWFsp/rSupYuDlK20C8qyIuctoAut6jXEmLN0A1T586lzzXBOludTQLxy3XzHCnBZrt3/Gsma6zqRpyI9GlWhiXD9M2poesSSSEfEf0rYgC2xQSjzFzUWJT4synypJV7rrmHotz+gJgNYWv8j6YZhPNd0BJ0q8kksnhwoIgsoFgPRtojpAQqnyqSaFCsUjXF+VXsD51tFuuvFTa1KTi5in/AKhpmUm3iayDiTQFgdeB51KHBGz0ah2jh4ysfCVPhPUeFSdkyMFze0gP2+lODmDpo46G9q1YPPa+b4/DzrQ3HWimHVn6ALqazyqmGj+KVrUPWMZJim6RCy/fWz7H7LjjPULnaoIMbO6+sXyrfh8qjw18ybT/AMgKywQpGPsj6WJkOjYfCkg2+yf51HDwza38K9alMdnSy5Tc8fpBkTfSXbIB74biPPQ1JOv1cwWVW86fEOI44c4uTw8gKyoctjcEGvX5l9pJ3L+6v9fTaWeJP4mArExxahZDlbwqAr3Ynz6czQZeBFx6JMXJiGysdEA8KyjCq3i+pp2lW8uXM1jy8q2Z1jzZrEVGoa5jJUjp09EONw3fR8rDkwPWil12igZ1B4emSBuDqVoo3FTY+gwk6wtb5H0XYgAUcNgmzE96QfpUhgG6oz+QpoJCt4268b8x4UDcdaa/PTWrE8/R0q7Ldr8aZ4GLbaztpp8qlv7UONRyNL2kmH0lX2IJ0je9NJFG8rN3tL59akfGTYfCwyDVXbWiSsuNlGljujhx8q2fZmBXDx/9uP8AU1nx+Lt885oxlNsCbnaa1ljRVXoBasbiuWDw2Rf42qWb3Y0/E/2fp9t+1tHmEa34X4fpQu6gyxlXDjRdeBpTAwKjTT6UOIG5IhIz38L2++sF2jOifszFJFYd5eFM+UKiaIo4BaTC92QtoSeOuo+78qCqLACw9HqkS3iUWl5ZvI1tLgj8fnVlIznRQeBq43fsk1F8UXsz8voOQ53lDDwoWpoG0WdLr5j+z6Hia+vSkbDf8xIuWzcL3o23JUNpIzxU+mQjuy74/X0SPhiuo3ri9XBiXW1wlL6zNK6kA2Y6Vr0qGFvq3VoreBvUGILLtoD6tL8uHovyrOqnKCdazD3BRdrG+ulEBbE8KyQQtJl0PQUsnaeOgQD90N4nwo4fCQyTxtKqvtjprzrZwxnDWYgqq5B99bTHYnOTyXX8TWZcOpPItvW+/wCg8rmyoLmotrFtJMXIcTIt+Xu/KnxTixa8n8qEcqJLlFnv1+VKMTFLhy3AkXFewxEcnkdaEzRtJdrWFNsM4K8VYU8h4KpNIW72KxLP8lFC9/melQk8Xu30pYyubTMuttRqKx+Cxv1Ozyiw4P8AyvTQkreRCsbMLgf78KwZvcEn8j6ZnLZrytm6DU0bLm0tagSHsy3XMLXoJvXPcHWsRDbdKhvn6JfV7bXKcl+tbKaVrl+th5U0YgmkWM37t7VlRrjn51FiF9xtfLnVxwPow0SmOwfNp5k088TZJFc3Hz4UpIfbEaxqL2tVsLh1QfE+tbXEOXe1quulHKbXFjVuVBb+Y9ERYlNQb/rU3aRyywbQ7Rb8fGiBax9AkHAnLW7AUX4nOUV+3doCRuGSAfrRwvZ/Z2p4u+83yoIgfDLe7Z3tes2ImZz0TQVbD4dE8ef04ez044lrN4IONRiHQF8kVuSDn+deqBmjWwAK8rUZIJYnJ4i2T+lBsRhZci8L7wt51GV482v+FBMXPMcOiNfevluLfrTSix2j98e8Bwqe3F9wfOsHgjwggXN5nU1tY212mTIeNuVRQj3EC/TxEdyN7d/hNFJgdBuDxNYVidxJL/fx9MvJJ/aD9a+GtnJcZgQltLNy+VDDm+YNbL41h8MigyOfbt1B5efpaX1ZXcm931qwqaJdbsWA6DjTIba25VE006IYxkbM3SmjhLTPyyjSsZi2izTGxvfgtwLf1rLy41CM2UZxr01qbKoRdobKOWtBxfKdNetL8VZVFX51nJHS3WgL3+XoxmAfuut/0/lV5dnAnxO1e3xMmLlHERaCtj2P2akfiFztS+vTbMeLfoK9qzzdRwBrLBCkY+yKLuwVRzJq6OreRo4fCENPzbkn9aST4lB+jc6CsR2lmObEeww32U5tU3aGTJGPZwg9OtIMG7xIS28PeA/s1m9Y2ov3ZNaC4lTh368VokxRSK/vLz+YraRk2y2yPqOFRYdf3a2rAdn+7m2snl/d6mnvcO1xWHTiA2c/LX/AgxYHeGRv0qPGkhkdjGfs24VtFkUyLq6c7ciKSddD3WHQ+jZOcrjVH6Uka4GRrDVkOcMetDNaGIgHM3HytQxsk5mMcVoUfiTf+tSNJvtJqWPI+FQPLbaZBm9P7RiI4/AnWhNh826lr27xv6LGjdb34VvkbGQ7Ek8rjjSwtKsYZsuY8qkw8li0ZsbVhHMQt6vHcXAzViMPniEffjz6HOP6UWNq0bzt0orb3rg25VkhieUA6ZVrNisVBho/tneoWSfGuBz0Wo48LgUiwd9SsfLzoYiXF7MEDdG9lPQVcxGZushvWVFCjoB9B4ZBdXFjUuDEuU23z1r2agDiOtRYTFXjyDKH5GgyMGU8CPoJ2ZC1nn1kb4I+dZMMFAY+q4ZCOC+81SwwG2SHKD8q/a4ZJ8MR3b8PGtp2TiQSOKOaSPExFL8Dy++s+HnKa93kaMiW3WKmxv6O1O1L6f8ALwfP+le2jMkdiCP5VNicyOMoVMpva+pHnw/wJhluY/aD5V2hgMpJA2yC/OgHQ7y7viPCiZL+rtYS/Z6GgykEHgR9AyAb0LZvlzpUmYgVisFjXYANmTS9ZcLhT4NKbfhW9iWjt7qaUWza2vQOUEWsL1Y6EVblWVBmNifup5cw9nY+ZvwpZGe28p8O9U06QnYyMLOO7rSxxqQIdzUUHjNulE4eB7deAof8Q7Qij/7ce8xr9m7PbENwDTnp4UUihOHQ93IMgFZ8biyTzCfzNXTDKzfE+8fotPO+VBSSrwdQw9DzyGyoLmmdtWka9BGhQPbiNLWuPxqPFYvXOoIiXQfOhHEiog4AD0madsqCjDNMq4zGG8rX7iclFetEbiJscP8AwD3vnTRuLqwsa20KHEQA8uNuhpsTAWWO/tPsX60Zdl6zhBpLHJqU6a8x51tcLBNEzqQycgaeQ8JJLipXvZmGRfM1hOzxxRdrL/E39KLXFQxEb1szeZ/wCDqDWxbRNoYjfoeH6VicAVAhSTNEC3cv0poREXd7ANxtQ702D95G0eI0NliFDfC+h9F55408zT4bBjNtAVzMP0rDZkJCyi4HGsRLs2CvJco2h8qYJNnj4of086CjjV15VG8O4ycKTdO1uS7k96uA0o8vKmWMo5DZvkAeVCNbZml4W8KUZGjgY7xY6Wv0qfFYzFZhISojiXUEW59aEfZnZaZj78u+fuphOTCrcM27b7tazYmd5D0XdFeww8aeNtfv9ESSvZpWyoOvpeTIXyi9hxNELtUIQvvLyFNKuJD290cTQ9Zk2MfujiFFYfK2bKuX0ZJUV16ML1uRIvktCfBji2+n6igo4D0lmNgOJqPtWRxLhUF8PHbvSdTUk2Ju9wbP8IJ1FAR22raRr08agMeKbaMi53LZbNXq+LnEhzAIx40WlhGYixYaGtpgpVmXmjaXHQ0rfUYc6srG7L4f1pYo1yogsBSYdv8Al8GNrMf7+VSYg6F2vaooyLom+/kP8JMYpA2gt43H9isJi0zM2IhAGQXzN/sagwjSftbpmfoPhWhPJd2Gjq3MdKDrkdRv5b6Dwqd8zLHyW+ub+71nDAEI3e8qaFWyrGjSXtXrGJXMmHVpCw18OPOmnkQptTtPkTVvdrcHHhQ8Re49OSJGduii9K+L2eGiHvSEA1mbGPinIYWj0HDWgvZPZSQg8CEzNTevzlc1rZn4fIUdqpkBbPa9he1qywQpGPsi3plnwwBkQX1HLnRHq8LHLfS4pcTM+Zw2ahJGwZTwI9IkC3ivmA+yeIrGQyT7MxDNGLd/pSSAlGGqtXq0yNlaTdcdTQeNgyngR9Ml5MnZsf1rDjIfhFNgZMOGwci2Eaj6sdb1s4wcqC56mmkJRSn1aHQkdKGC7RwqoOU6DUedbWF75H3Gt+NbZcYzNe2V2uDWR/YS9CdD5eiTEOdFH40qMB6zjX2kjW1KX0v6DiXG/Pw/h/wjKujQMHv+dSbJUknwTbRVk6f3emxMwWUkklX1FKcIDtCxBV28NB+dGF76aWb3ajihZLXz5AN7Nwq+bW/Ckw2QKhOcNlsSDUmHdi0EnfTNb5imaDchYAKo5AdayowzHkedZeXGsqYaR+TKFoNjsTBhF+012okRT45l4lt1Kc4HDJh4EG/sY+786XEYvHhlbUWOc19UZT1kN60FvpO8vcC73lUmR7Kuq6fhR2k3uZwAOfShN2beLCyDN7Vrj/ehmtfnb0Q4YqSACXt+VQY1/rYLxSEcfD9KzMdI1A/lUcBuyZ81gbX8K9YWRsJCTfK+pb5fRuTYCim1EWCNlaS9i9+Fj0pcHDCUVDlSL4fE1lFi51kfrT4XCts7fUzciw438K28sBwWMvYkcCetF8VZJxpmA0m8fOlxKKre7vLoRWfBEYTF84W7rUMFiIjGq70hty86CjgKTCsg9ThBednG6bV6zxhcez8B086jw+uU94jkKCKLKBYD/CeJ+665TXqbzB0nUxPp91YnA4hQJL5UdmsFNEC9hUS468hXdMnvW/W1WbdYaqwPHxFJGFCZjvW4AczT7APs83s1Ou7WVWzjqtRzwrI+ntN02U3pRORHfxuR5jlV3wK4rEHgXbdHyoOwOHg+FRkv+tbIxLJrdmYXLGpMOEyB9bjkaIYangfddafFdlqXj4zYK+qnqtbWB8w5jmPP6fq6OqKx373oQtCmi2vlpsPEmaKQoHzakC/H0yTv3UF6efYSuztfRDU8M6YiOF423MujtbSjdcvI+FLi2iUyuTZjyH0drM4RfGg2OIw2DJ3IibPN59BUWHghVUTuovBBRc2adwNpJbvU2BwjXUfWsOfhSpFKrWIkBA7ptwrZSWTEDl8XlWV1DDxr1nB2kAOYxGsw0fPly+8D5VEmKkMk1t4mnkXWU6IPGn7JVZJMVMhmnIbuHkDTQ4hGeB9JY/18xTzIwk2uqP8AY5f4i4uS4w8wuzA6qwHLx5169hbSYqMZZVX37e8KXDk5JSe+eFvGopy5MkmYheWUaX++tlN7RL3UA6pRiw7ZHdLy5mygJfS/3U7v2h7T3YsOM2X50sccOaQEZco1rLK7QxN7rNlH/iK/aZmlPRd0V+z4aND1tr9/oLuwVV1JNWCzleTBNDVt2aP8VP6UuIhdrKbLIo5eNbYSDAdoW+s/dy+dbHtCL1aYWFydx/I/4CuygsnA/SlxsO9BL9YLd2oIvhjA+h6tg0OJxHML3U8zW1xEq47HDgB9VFRna6RcM7ch0HWtlAtup5mthg7XVt9mH4UmMwb7BX0xMY/KhiOzgI5EHcHP+tZnSRSOB4WNDDYpv2gcD8X9fQmKeFTMnBqLuQqqLk03bMwvBBu4eM+81S7RFO21ZgNb0HlLCZGzT6aSD9DVh/iNh5xut+B60YoIpJQdVkj/AL0qF8f2YFxDarMjZG8yKLZMZJZMirey26Uy9m9mxYaId9xHnIFPPo19N5eXCp8OuZZCmaEsdL9DTYZoUhxUO7IoW1/H6BZjYDiaaGDdw8Zvf46Oz3FC3LngOlbeI338rWNw4HGuAZHHPmKabs3S/GE8PlWwx2HfERbTLspeKgDiOnEVE3ZT7ZMzexnazW00HlWxmzYaf/Tl0/xLEXHp2MWbEzf6cWv+1X7SxPq0RFxhoTvt5mkw/ZkGyjN9xRctSy9oa/8AaH6mr7scaDyAFHYRBsOiMxv3mt+VevYHWdR7SI6Mwr1pbG+7JGBxXrSzwtmRuFF4jknGvg3nWWQGOVPwr9rgyWUb597x9B7MgfLCm9iZeQFey3MLAAkAHjz/AAoIurHgOtCP942sh8f8do5FuGFjV/Vs5+2b1swihOGW2lHYK7QNvAj3RTRkOpBvbh5UMfhHy9o4Zd9T++X+dLMoytbeQ8V9MnZ0T5UUXeTqRyqOOFSof3uVudR9nYaJ1ikG/L1/rUeHwj7Xac7WK+dIJ3tpZVUamsuzmQfERoKXOFkX3HU8PI0BDfE5XZ73s9zb+9KfD9oQ+uZP3cke8B50XwOMaASWCrid5UN6X1nAO62HtMPvD7qyesKj81k3T+NXBuP8EjDRIT8UhstFu0O0JMTrbY4cZUv0JpMN2dhBhI24CNLkiozjZ7KqgdXrJh4gvU8zQiDGaS9ssfKjhtVY6Wfg1LiIQWwxvp0vyqNhNlZRuHNwFTkgRtIArqF41k3mgbWQH3T1FB0IZTqCKXbLZl4MONLEmiqLCvUcEQcZJoB8I60/Z2EZWy64lwdZG8PAUqhtDvEeNf8AEJ1/9Ifr/k3gcsubmvEVPhJI7BdYi51yjhrSzQsUdTcGpO0sFhS+I0WeIHujqB0pcRA11b8KmaPviMlfO1HYkakCzOLmkweHKyYtt5z0rJIg3hvRNU02YkC5LNxt0rPjVOHfgJBqvgCKOMbEw6ncVTfN86OAf6splA6EClWSRVL92541bEQq/jzHzq+ExTKp0ZH6Unq6zhEjRc8ZuNBQXGYPC4jS2+mtf8vjMGesE1ex7exCW/1oc1G3bXZ79MyZa0xvY7dd80LY7sgaa3c1lbtjAhuWyTNUOftWe+t3gS2elyxY2cuocGWfiDTnCIkcyONwDMcvWg2IkYDhaU2/CmaZ2Ikyl410XMOdBIYwijp6MsdwZTlzA8KkCsgnWImHNqL1KJM0cytoOnWjFiAGcDLKOvjVmBeHvK3UUYVfZ4j91nOjDp50cPPAEkB1JGppsMUL4ddc3wHp6NlCNpin7ifrQYnPjZ9JpgdU+z51JOV3r59NKz4hbYeM66cfs1YCwH+Utosy/Vv+lDD4mIiQOQ4NbeNj7NSco98cxR7T7MHsv/3OEv3PLwpZojoRw5ijNgYc8ZbMQO8v9KER0k6kHXzpcTiANvlsB8P9aPZyX0IzEHn0qKMsNnlzy2PdF6ghwbp6u1o1jIuCD4VPjkjyJGxVLcP7/nWHgBFgufxrEy4iVmSNvePDSnaWMw5So68eFFA6lhxF69vBHJ/EtaRNH/A1ezxcq+YBq8eLS3RkrN6xDr4GtcTD9xo3xljbSycDQ2s8z2PDhUYeASbJcq59dKtHGqDoot6GxEvAcB1NWR2Vfgiorh8RJiYw+XVt1q22HIfLvC340kyHLIpBFJ2thjZH+uTo1RugLA6Mo5igkozxtvCniIYWN4z1HI0o7QgzEcJOviPGlhhQIi8hSwxjaYl+6g5eNMWcTdqSd9/9Efzoe0zX41sFYZFsZJFOlqSCFcqKNP8ALbSOwxKd0nn4Gs7xBJIrqAw1uaw2LheNDKOF+HLWpMV2bG0Uy/8AMYJvzHhWeI2cd9DxX0TSjiiFvwo4wPtGz2kX3rnnS4Yx58RigTLrawrD7EZ5M2gphHxRcq+LHnS5DnYQLmvy0tT4dXyyTSMdfeAtUySKCqqCdb630qfESQTRhnJBt+tWjxbHL7r716GGlhj7pJddKIfDzDXlY1rI6fxJSjEzCMtwvTerTCTLxoxGc5g2U7hoRPHI7MuYW4VM0GDA2a5tXvUeZlRO8QE4j0OcSqso1Abr/OoNN1hsjYVNh8NE52wuLDkTRjxK5QTmAPEUSi+yk3k/UVLg8Ub4aRMuvI8BTQjvobo/5UUfXZvlB8KT1iPNkNxQVQAo4AV6lgF22LbTTgtS5X23aDr7ScaiM+FHICxtdvGkjhQbpu7EaAUIYFsv5/5jYydb6VOwjHsWswPu34f70czsGUezcd5T/KosZA4wfaB4MNElPTzpoMdH6tiIyFa+gJNFWFwdDU0kVzCy2R7eP4GjLM+0kbnRxeIW00g3QfdFYfs5OoLeZ4VIwva2zT+JbVHGJoyClxvaDnalcizzb58uVQRK4VmfN91RRyYf2Trfjx/s1iMVhwwJjOhOgqDN9XaxbLzqCfaRWOViL1hszW3Tbx1FbFiLS+zNjpflU6AamZrffWElMmSUIu/a9xavVAxdHGzJP2qcTYeMzYZ8oa2volw50zjQ9DTRX3kvcX6caGNlObZjLIV11pQkOSEHeJ1Y0YzlN9UPjUsLRlTYBvCgozTyKMubkB50uHBueLHqaLuwVRxJp4cD7GGIZpJ5F0PhRg7NziNz7aa28fAeFAAZ7cBRigXMmUZ5WHcoQwLYczzP+as4s4Fg1KZWAN8uXr4jqKtfxqKHtUsQ8uSOX3kAH48aQ4mZsVAdUnXUZelbSCRZENZ0w8Kt1CCmlc2VRc0s8g+sl7vhWCwpzWWIs2utyahw3DMd7+HnQAFgK2d9IkA+fGsQdHVLZWt14/kKxTf9sis6xq6zKVswuDUWEGGURMt1YNwFv6VhNsjMt27rWraRGVJhbLtNdR5VLIrrvEvqfwrCn/sr+Vesx2AEQJ16Gp8ilRNEJPnfX8z6TIo3Jt4efOp8FipFWKYe9W6+YdRWGWXviNb/AHVaSNHH2herIoUeAqztnl5RrxoYjtmQ4fD8Y8KneekWD9mw6aBFOnzq+xVIzo6rUmaSVY1k3ZBwkXwoRRLlUf5ww4iMOhqSffxKWGRhxS3UfrWFwyuhUIN8cMzamj6oTsxdcjaqy1tuzp/+G4z/AE2Ps3oYftjDnDvykA3TWZGWRG5jUUs8UeyYNmsmgJ8vnSYhI88KqFOTVvupsYb52GTKy2ya6/p6JZFXNtpTkPzpWt9Yxb9KlHxFR+NRQMuYO4X76E8O0zAWF2uKwv8AE1NiI/rIWAcW9086VFjOe+81YbKbjZi1RstspbKwrC+ZQ+R4fj6dkxyuNUboalDgBgPZ2YWas+KZZDocg4XHoz4iUIPxNZsGq4TC855elfsP7RiTxxEo/IU74ks78WzHjS7IFidLdfChNi7kcoz+v8qsosB/n1lw7CKVO6vufdUhxcezct8j5VlZfvr1eUJioLfVzcvI0r9k418FJlz7GXua+NP/AMVwpi2YHtE1DXNtKvh50k8AdfQ8YbKWUi/Sv2eVJLcNcpvUUA9xAtMk7EZ9EsL60GtlkiNwa2eIZd1bsMlj4GoGvwk/Ssfhm/eRWogg7psawut9ypsl8y2YffQxMOFlG8DupYcfo5XmDP8AAmprNhoVwWH/ANWari/aGJ9520Q/zq8k2cZO5awXyFLEy+1i7hA4rx1oZI8kd9ZWr2YzSHi7cf8AoRinjWRDyIqZ8FvsyEBHPDyNLHMLOVzW6VlzvlEeQ+VAaCMZEMVrg8b6U2aGbBNxV4vLmP5V+w4/D9pIPdY79Ze0MDPhm62uK9lio79DofRZ0Vh4it/BwH/2U00MWV2FibmlTEAkKbixtTPh1YFhY3a9PI+Hu0hu2+daWGFcqLwHpu7Ko8TWuJDnom9Vuz+zJLfHNoKL9q9obFUbe9X8fdNW7NwS5v8AVm1NF8RiC1uRP5Ck0ctfeHh4V+zxEj4jwFCTFHbydPdFWAsP+i7PERLIvjW07Pm//rk5/OlSWBlvrwvr50WZibDrU2z/ANKzXt1HCrNK8sdu4xuPxr9q7LgJPvRHZ0MUMZi8KZSygXza9dK/Zv8A6gw0g6TafmK3YsFif4HH869p2OfNTSs3Y2IueQvp+Ff/AKJi/wC/lQt2JiPn/tXtOySifx17R0Tzasn/ABYQafumufwq8jY3Gt9o2FWwPZmHh+028azyYhxGTl3d0VicLs9qMQnxWtbW9aKGuLaivqNkt+/Jp+FbSa87+Oij5VlUADoP+k2IuKJWMwMecf8AKmMDxzC3Dumj6xhZkFtDbT0QBSrJDCW8t7X9KU/6gvbw9AG0cLe5s1NGuKeJb5l3z916GfF4q+v7w24afjVzip//AMhrK8rkeLVFIIr2K3XjmqdoiHU727yq+u0zfK1ZIoy5+yL1rFsl/wC4bfhV8TO0ngugr9nw6Iettfv/AOoe2wsTeOXWhKm0VgLDeuOFudWixp0+JK3JoG+8VupE3/uqSOCDPCTuksLitMGo5aOKB2YD31BccKH1EY/jJrOUi2lrAqKySx6eGlaYVWP296ssaKg6AW//AIz/AP/EACsQAQABAwMEAQQDAQEBAQAAAAERACExQVFhcYGRobEQwdHwIOHxMEBQYP/aAAgBAQABPyH/ANyGQd6/3aEwHv8A/Xk3CEPigU3JszzDam2MEpbzY2oM0iiBkGjOs2oOMSicwsQUgBwFLbviwedqVXR60WGakCyuX7TwVtYq6VMRJMDLWOmaYS4FzX5q1sQiHJhkud9qMoFJBwkgM1EnfDylUg4ol8Z/+d3grL7L0o80IeH5otPRs5jUXinY2Kd7urTLLtCdL5N6N6yXXeKDkiMrMTolSEw9fjqi/HNQpsTxV3bx2pAIBVKkZ0piWLYbXxTa5wg22Usc0QxrEbYLUpFTb8KmFLYKN7Wv80ozYIS4KRGGiQkU2FXiFexTh3jpU09u+rPzW9Osx1Mn/wAhtmp4Qk8i50e6kyWQ3zqi9XrMb3TNPnkAGd/VHKx2HpNs9bVjA5nvN6sdq22JyjAjNSo3QVDsNR8tko/P2pRbitnoVLVy4i65oAPHf7KXn3/mo/ZCIbF7VgP1LNMndlgX8RWxgFCNr0n3UxW7wfVTAzsW+INTDC3Thjub1EAgybY2SsRusUJTHeKGeChYbEnSmkHhYHO9FzEf/FtDevc6tKT4n1RG7q03icGAa1eRFjRO+nelENjVhucKpqKkudCf7qZnj9h+KBwj/Qb03IJSgfl2q1sPWw8lQyxZ1OHmlxjSX3Qb0P7mRoNb1AHAZpBdZyjU2p+JInDStZqDDGlHWFF24SnoKkA5DoBkmKsMOxhM/wBTQUtEw9Jf1Q956QfKp5Q1p+MeqVxwzJxe3xQ1oPJxkeGg6RFzXA41M0kHsiQTN2NFI5VMQ8636CA6Dj9XqChEwR1D/wCCRMWl1djdoT2ZHPdEwZPNa1FIieXrNG2SjuLPCnYUtTAybTbPWrinM6hQr4zT2ULiqe/2p2GRkJ1OPog72FlZPS9FrBvBwOcO1SXholGjd6VpEA9tKBdl5BTNXKFuSL5n8UUSJPayTv8ANTl/kVApJp3oScDfCdD0pogkdqYT7o4TMszzOaNgchodfFTaphYPBgwpVUBPpajUqBXDutsWdKlBBzHVUoM5XT5+1RQnFojWU9lZfcvjNRHdParXXwEbYlpDOaWzaDLm8cJQkLFAjoP8dKNmBIjZ/wDdPDiX0b7PvQ9LMfhjXrDfrU2mbBzfJ96Mb1837mWoUove1y+ip83yZX7dqmeUakpIN8RmaXv4mzbTarKlX3j2+iLx1si1KUgPBQPVP8sITKJzyNCp3kazpGKudhMNMWpljFBdfsrCVUGZIzzi9SVVuj+lKSmRaX/um0I5GlrzRqfBylvVMKSmG6Fip3yrmrrSRoge4/NHmXhbFrbTB3qCD5QiyioiLzE1NMK7sPdtFHWGN1Ci+qQS9BWIowMNTTtRKEEJ23EP9UJB4jL06uKvRsTwtco7QRJtfeNrdqk4ORtwJ/7OomBwm/woEnU3VnD3qwaWyDqGxnOlAkhyJ6G43bULzxr6G/xxQ0pAZ/aN6Ycjld33FTKRgtMI33x81vn6Jn8WKYJajnXk837/AFv8O42YnST5q4Lo4hIvl8VCWZUWzzRO0hIJhoNhljGgfVTXNIb3fBHyFWspB3Q+ah8S4OGfFQ6FGFhMjTKsSXtVtw/0y+KREgWK5UWCTm1AACwUJJC/fc6y9Uq5hK+uoJoKTMyhqt2oFI3xYlfNJXdEXlXxQOY5CX2oYsekHqb0q7o/GDn561cNQ1iDsvelXMvdhhk/NP1hpsF+ZeslHcuIv9zl/wCq39M8ytm5zQECsUZ5ameiqZCe7FisSQJ2enDvQ3nK78tKavNA6kstF/Jf01OXOtRahubzOTf8NRkdg+SoWbIevP2pjjmyXA70LQgGo/RxqhDSInurdKDyc/NkNGFKgAGULRsbtToH6pjNXu5hw6770G8ha7eWLVBMleQCadqZwrJIwtFZd5RCEOau09EGQNu9D6iAkbU4xpQsXuWtj7+KsuehR4z2qyaiCgxHSMpbk958lZduz2yy7e6IIWGLp8n7mhhsQ8vC7zTtLRSvVdYjXMNOYUl27d9qhICUEuWtG7WS3m8dM1gLm5rs3xurHpMIvPHEcU1Ai6jaRp7lYlok15Pv/wChF2yOZqfegaUSyGLPmrkmUmeLVdqnwKZwx1OcaFR+I4jv+GWoAkWYQ6jtQlOGwzq+M+aaObAmWztpScYpHMaHanFGteHbReD4aI1dEEPge5Stxiy5Dt9FpAhEkaAWZUWGAoaVYBAfX2XQr/GVpObChHDP0svSIGj2ONxhjHTNXbkUgNdsUpOlnJMdd+1WHVgeweKeGQrbEn9FTgtgJt9gmCr4v0xZ16ptSXTdqXEt6I1Olgcl0/FaUNcjlD5YttVoCEQJq5iGSl1g5xufiiOi6IK7yt0mmk5gK9jU7ncqedZWKzS7fTZpUlKxIO03ifH/AJnjDgCcn3eqxHzjZIRPbPaikI/3sqsSLK3Z3cutWPcBsODQYxRizc2mrp0Ljiu6MgoTsSW/NP37GPgNqSIg7iVfJ8UcDGwwNTZ+70zOtuhRfzagGIW5y+1aLNsztfzUU3qh5HL9OE7Ee6iUoLXDOlLl9kr4CKt0I47ZwWJ1XWiWqkwdb1cK2wUSQcT+nFFtJazxPTeKiH7kR4TemRJIQerNRoMKBWenDiNaxA9HeGKhZB/hNGqaCkSjqrzyvG1Ta8yDKYKSj5tsy5yv8VLEl3pNvy0Ry4ws/qPNBOF9sWjg+aRXdXIy8xUO4d11Xn6bmbmVuc1DlmqxZB5Xk0iSkL0JqK6jurQpcCEb8MCKFRxf0Vtv/Jjz++HBS3+tgLM0upQ8MQz1JIpyoDEFzunV7Vp1qCDHbn4p01LS8m9FMV+N8PdJ3LgNUMPapmZ8mEkzwzamLCWFWw7+6BdL9FvisEDI6qnPDW7vYz1P0akcdZO04GkFBMzknf8AqmTwFW7NidijSU5IFKFiumE+9sV5HIXYUq/6xc18rZ/NKCJMaFLmzJDBKjjdviGs5bQV8GgQ7cm3Wji8aPSHoNGldmJu17LUOG+CTjw1N15SgCXntehMYSygVMKQ4rsbNWcrjFeCPlp3IZttjq0yU8YQ/Z+KgPQTP2D+Burg3W5SgjNShbizdgnI1rISDyf4KSZAltsz5Par1KDc3Hn6aQnaf/BdYI3eDmiRWP0rj91mlWjhYzLPH4phcH9CjQO9RLAdbgfs0nZ0FyL+ag6VkK6Znc+KHC0okSiS3Ra9+r1T4oXMsDCUetb2TAhOT0jNPyXksQ0n5+ludewftXIZIioV1lyrdqIsqw6BHxRtCLg9JOtTvqF/a/8ASEg3sO+aDETIymw5K14J5+H+lWIEqyF5PzenQpBo/V+XmgaTluA6Ma1f5bFmc57zT03bQ+K76/yYAw1+hUYdwNkfnc1KmYpYlsfhQiHEnWWDLf1SsIAZTyDmL1mR5Je0y0a3SXt+FLgmqy3Ny3/ZtxYP7x8zSFMbiuIL/wBUv6A/QuF3iiSlQXTK/bFIqCscP0xRZkFYsrXp8KNfcJkU1xic3ZOOKsFSpcGrpOhuJ8Nqj3HtuxwcUeAZRAFYu7AleWOrSP8AsDGFYdFi01O2mWrCGrWTPUW79UKSkPchQFVnAawP+gBCDSCQklJsvkRyhnNANtb5MSe9sU2OEQRtu6qOtMaBu+n8InVqoKlQLRhw/soKGwS5ptBbBNGFO0MS3QLEYUsR2lAmyS+XxQAsatrv7NYwfZ9RCNKRZ7rb+7bihymPoSfNh0mrW2TbIbm5kOKm5HHHH/QPNASbqH48lAVkKEtks9p8UAfCR3fDl7UuS3Rkx0k9RTtQEu9SOd6iAbuEpbZgL1J48/XXOSp4ZcMu40wWRD+g7lSqVM2Oen3+hN7A3WwatIP4zZq/0K11f539aNOiGcHR/FgULDe38pSrOgHPdGksLDnCyi45ogpCVx71KCc6/WDhSJAsgXpmkqSmLA4qNENSf5MLrWx02k+mwVzY6nNKsIsGCPurAD3W/I3OaAGZRBJeKXV7BIOdew1Y9EQr5tOTWKhSgrl4snJmhFpxFBRsMnNQNgLxG9yPVFKybpzg9VAUZAZno0FgvKOtj1coEAwkLgiZY0IqG4AnkRcjigKXUHmWx8+aet1YLAXyT2p7MOYiz+T3/wA2snBbCWy23/FHsZJFzumM0RXZTu3jZ+zS8E0pl7AxwzVwZlV86096DiVGsOv4eKlyWQjUJLDaKEtJEK0GEOmlzelgnkRk4R+9IAUT25UMysBlbFSwqkGbLL6vTI71GvxfvXZltld11f42YfXsegqHgRaJfNJ1K3GxPPDvV+JIjLgdnz9TXZKWP3dqlUALLnsasIKLkihDrltQQWwEev5w9VLyHs1A9qbNuZEVGTEDxBOygTinfRf9zV2SGcjp1O1acghbkakBgOIbOeYirM4sQybO9yhISA3yr+6UcpIs3UfxNWJwAJvpHDallJN9bX+qsZgNgyOvWkMQ6b2Qe/JWtGySbgdTNSqkHaEr5qZSsyTEA3wcJ/zeOcRZGodrd6BD5zEzaaDKoww3l1aTxT6gLmCnWjG63HSloVuo8D7lXtiTwmNaIuLL/oHM1IUhbATCXxo4q3NikwdNFy1AKMr7HNFcyv3U5olhjphrbaPukNYP49fDAK3trM/Tek7HEMlCsAte6fDQm3g3JLbikuBYjX+z7fWytrGXRfeghtJkIyDxS+RZk3CgQsRfrQnXEmYMn1UCVtU6LfoFRsYwB32ogZIwj1gw+aPGLiZ2cDCE1zSTcT0btMnahbEScgZkzUNFxThePNLJI59YfyioalxUg3je56p0KKA0Z+FHpSKZME7y+6sD2CcZzvT0wCmyRl+KVLxa10xz1qe+jlw0lMXgZIzHNquC0G6lWYzFqC2wxC8LvqmGZ6WOE0MYLzadbdisSdO5/wAo+bAmw3HV+1TwomuS1tS6oGosXFB+1hJBcBp1qRyG5j3CpNm0V/T8orAOKPiMdSj17LM21RntSNt6F7Jub80iQAlXSg4Yjbfg7VAIB1Bmbv7mth6pD+C5WIpgP8IwRGy1D5oDuQtMoh2oS6QDSnSeIpBuokI53Df+EZxmkl0y8TpQlokAiIph1ZYE27UyIf6GK5w2PAWKmAEuwXbQY225E8QM5pj8a4LVzbHWmMFkzNMA8REVsF/E96j4dNLhDRltgCgdVtHejZkIwL1Xa+9QA6ZpDOlox4oVbd3W11LMljcCs71tAQ7hIT0eWnl5V50hDNobb0OUmJiHMPvQSqQhl8y+6DIjkSV0twG8hHe1OpbF6DLdwmhkiOSQYEN2KiacILptaRq06lFeytP9KCRvlLcyaCa/8YgPgkfntQuBjmELqb81ixSBfjnaVEJ1wocTFTgUlwpkPSae6zt+jqFAYCGwTecI3xUDFy8vbTtRomc+pyd6toCH3604fFqPd8daln3LDOexL0peWK7nWf4RwpsFyxV96C0ASajtRADUIV6TvSVYTCf0BHpJO5966OZLj+X8eU3CTTQXJC06r+Kuy2HmlLft6gMAU9SZJJTag10Q0dmGDrNWg4MV1x6qCkSXpJItpF/NEnqmCwSObOaRXZ8B0SS/NCrLDDmqanNnSrhF0jYoQvii7unHqtPK8OL25qQaCOcy/pQm0lM0SWKfuh3INLpv0rOdAjAvdLktJOvikKeWlTrutMCG7tM9KLkmP4KGrCXqfPBWlEjyQPagjDQjgqZYVnAoqaGMuj6E/wCLLSBN23RGaLFBdERkhqZqRECNZcJ00O9CCAhHWr3tN27YceKUSYwJ1Dswrfz6QPs+utWpxpQbi6eaDPyDiF3pKj2AiWJ/kadzW2xdPO0bVsX+vlh8/wANgAQHajzUGQb9GkUZcEAVlnTsetXh7BdntGeCjH8R2Oc3gXqZ02/0KGlTSDjaOaSPqoinmgG0VroTzRdfXRNPFq673eolnew1cUJBvEzEM9yeiUmdc4ywk7WqGGLp2qJQMF9OSgrw6mCZ6UKFIz4BNmB+aCwGwgegipmdJS7KvnMimeIavlZe2Wk0MZEf0seqJDeAgKYhKISn0PK2B/wdaiqDg1ic1eo9CPpe7AyGQ24nxV7hN8dQnW2H6NyKTqBVMMMxoT6raiHHMWqF45pzg6LLr2swcURmEk/m0rUMZgRLwUIRatLg+ShNhWeTjt61G8mJo61tU0rYT3xVvNzYTOuzTYZ0JSMLq91H4ZtkXQucZqw0vfLZaUJo45L7Htq04Ym5+3aixH8QSjV+SoJDGAmwcqDyDyLzbEUZA6Qgx1pQJanRT9Aq5otly/pzQeUUyt9Mp5pGfEDqH6KRTeAW1r/NLBcSyhpb70oiqVhbt+y33oSuyPNr8dqeBW2Smik1QAOipJZy1CRcqFYdjsZpLCpTq+Q90MAROScKxMxa5cxxUAAlahFoq8ikIEnDPFJlRyZLzJFAMJwHZqpelLk5ks+z6cp0ipqQrFnvb+qnQGBg2rTTyJV/0bVCpUpxEn0B4Ww831NJaDE5kZp6vCSY+iFkT0boYcxmm1uRrvErUJ3PLfaX2pJPxmWMPhP5oeEsG4rF+9RCe8KMWE0SrDkClqwt1tfzf1UUkGBKvXLUyocuTframymVhJdTsUOlKIth0a9ategTk3HmoyIlB10HmKIMgrlr91zUyN4uSfgP5mtEbgUsLdx7bVNEAsSFif6pZGothuw6raUNnZJAMw9eaSYYjm/e9DbgFgMIC2nxT9Vqcow6q0Q8FM7kR2ipUyS0OlXNyShqCwEAnLLJ2aG0emokt1fKr0iAwRaM0pOABN2fxBRdykFIDiFAMUl0zWshQx4FsT5ow5w9UVilCEI2odZ4MP570lITG02s+61Cy0Ld3fmrY6QkskDm/wA/SSicJaJHRosc4Ag2v+lQXFK5Ihs1ph7K4LJdmaQkxs9yzjayXt9GYSiEpvSCwRIKnz4UxyRbr/z9AjkCSLrsRvRDMyiVbnNjW9LAVQmClXdSmI4GrgzBtH87Z/zE2H5SlNlOIFnqjG55oXeGwA9DSuIYamXqm1oTOz1Nahi2j/D1UiNLpJ5keSg0XuFjxMbzxW9+lt95pd3ZEdj7vaoyklDGQ4aLEfwWstMLeOlRqdKfa0xxRfjqpCmi3lUixoHo6U1bOyr3r71D17AUdI1eIoLdgkuF5h0afQnvAso3yejSbBOkIhNrUuWSAZNHshW2JFlOHLO9NgCueKIsgdSYXtS2RDOJ6nWJavSjQhN1o/pzelckFhLWVuTpzbWtKPKmG53zzRKTL10IHUwlOZsq9R8+vpBuEKHditFEQR6+jiyF69L9qRTwFBkt+aLLcLLywWeIqV/Ygl8fWICG9AdzQR8BDSWL/KpRESICsYmcRJFHKXB9XtP0lEgzsMBK9E8VAMXNxdfP0Q1e5W6B4i/mocuhM2R9LtU19wcgTHVKkL5CS4gun84RYa/dNvSgBEhdIYOtWmK++Ifu/H0ENOVWXV9qx6C57rrZzvUh1XUByxSv5LSNHs60b5a9XV80oUB0xY/drJQH7Ldv0j6TsS5vFem+AxfRn4plHx1vH5Kn1whl3ie1GPrZeH9UwRIAI7qTfXqCSSevhSpt4jRzVyKgmxk906ILjNvxQYZBNQgdxSkhIIakehqWYLuYqOhcRmxtVgTA5S/5TEVsDBu8U6bMhBfmgAL0Ip0g5CaKTuXgKcvVYOMEgJsojSDNi3R2fTV4JZcBobRLPP0vjfrDk91MRUiLIy66fS3FEm8aUrRA16Ny/iraUSSjiz5vX3eGH0cQjUdzpQ4TtjzVsTUBBZMFTPYAbJfm9Sz3L+lx8/UC7FpqFKxC5b1fNIEMeCcLl4i1J+nsrML7vVNK8QiXuw9kGt6AmG8YZqeQjtRj+UHCldVrDsZSlzVCUkptskNR5IQyQcPH8gIfiCilR7gUubaX/YqafzfJVWBoddKjzvFs9MtJtyZTZu+1Eqyh5vV904WtswGAjVu9KVRburVpAKG5DZ8U5UlwvJ9qEmOSIgjpB5atFCB1cUCSTbmiOF4fmhy9LDKpZdLlSCBC/m+aKFhJIuH4VfuCSzb9mrD2OLn7H+MYVgY6XYx2p1kSiOR7MijWTHVJL3fanYkpW5T4xAElWjR0YI4K3c/QH4iDgwN757URkg2U9Y2HRNqKRQp3Q2ux9qkZ1BBXLd36Znz30IZ9YvmpFwlRPejdw5NlteeYqVmqvulPp9smSS28nv6dPhvvbNcGKCxID0M0wG0A6q8+qOI7cTWNaBRRiwsAxsQ7UfYMyii72qcmWCL1lGOMLBOLbO38msY0zYmHvk90g9KDd93M6UYlJnY/v6ryDIhWKKokJ6rUXHDhcIVrCbZqUoOjmcRxU0FrAGd9b6zepH5d5Ui823q0NLoWzIIkSpLSAjpbcW3ocRKNRMHaortGtkX5Yz3og1e5Ti1AIdhm8NXNkpw0cQejUuykura21rRUixhkPjWg1MFwylNJpqrxD/JzQaN6HyVHlbBUXZBjg9j6rJk+sWauImNy/n5oABAWD6ZLhCYsts3pEgtDJlbv0Hg8bqNP4HjcaPiKZdflbpKdc35oVzZus7voY6gxjCepj6F/okvuUJZk2lAPJalGxFhBKXj4oAWfXkhE1LE78fwZ4XAkHSlt/iqaag7qD5IhGqyVmRUTyHF7zParIGIc1lyWZIp5yGy1l0NIh5lXnYomLOKsVEZMiPqhbJoME0xGW7cSm3691CLobUsCN6Vl7lsKPWc9/wCT6KW3RKmHoAzMNPNZvcLyFmN4CoFmHCxqvF9qmmUHxoEQbVcliX1ZMYqWiFyCO23NPfssadZxos5qN1qkNiR+4pQRAtWY0KlKWWG6tDr43ov9kldokpZYlMxYR6Ye1ZTBLNlr1OFBYLAczpWTsoDVtTesEkzsXjO1KCWupmPz4oCpzTBoVqIR8f0O9HgFAYD6caVZrSb2DfGN+1IZrXcM863PdSdErjpft9XBWj8gn70ksCN9tKR2Rtwk/SD9oJHB8JVtvXXk4sm0U4VhzAoAZN+es/QdwpGC3F7qFaxhDlc/SQwOfvuPikGvOCKLoDKILM6UYwGUwQk0g7TDLzj3VuXySutg5trU8S2hqV4Ndqhva0IRHeSZoXpAsjL8KXO+VhLuWPaoORwCJCWb6RQQDM+ld6zKkgIIBsZznSm8L4GrBabkFJa0NrFbei8Q2oCSdg0bUskirliQc2rPn2YJ9mP4gQUf1K9XXjRHL1mY59Vr2IUGGAH5ae1DFKDQadAihQ/mxD+uhVwZwuXacxyVLUiVKRtyh+9aOGWCGduXaojEaU3RqlK7gALKRZ5trVk0IhxSc0glDw3hFPySxmoAc5EJREm/7tT5HQM7JanJMImxFOk0LI+kSEdc0QLC0wWZLERFEzAQAWK/doJ4fVMlkuMSRFFKaHRGfpLrkkjtOk4qR2EESk+6ZHABcR4fKKBTAPNkfEd6b5KbXGmNk8yfTUqFyXPU+KYtFLNTId1vUfQLcnyf9KkXI0tloigkpDHPC6Mzx9L5ntRVjdU0q36OlR33CkpyKwiCrx2l0QtnLOtFejBK8Jk7/aky7ANTpoVNknKsY1aVdkISLGYqzaPZG8jzIb0otEGNNk7Hwo3tmbyLBeg1bgTcVHZaaCSjlEmDugrJNJUfQlu0OLaEkhcGYGeeaUuqPYbiOhSxVEGzp+atJb46iDfozxU8UHZrWNHUnmrSxiZ+t5iw2F/YMrpS/QfQO3KHMtK0RqLIWFGY6UqeKg9Rj+6FhYGxDvOitWRId0TMHLxxRmKggG+5COcVNC4MgYHJNKeeXI3PLio0JY8OLu3ccUWqDiJH9sUDDPHGb9DNGzAG6iEmgG3Wsy0SxY8Nn80NNZqWFqcYtSY0aAg2VQEENP3tNoQ6A2eeamJRHE3XHA+Km/cMDkxxM/SxQEhiG/qauVAOlDyHETKs/ntR4DSGE+nH6SPdSbxjWKe1D6lMtmmATbp/KXvRZoZ/bWfo3oClaOKj/eK80sddeQ4nx9LHi+XQI+9K2cE3KJPIgyZOHatSgFALcGisqQfCTikTGuEJov8AuKSrWs8o6dqne2UL3UyGSiOF9UzFAFomcTGmKscQlulKa2bFwTnpVi4JWe1PAiS5EYbp3G1O6zLtZH5rlcLMxI5M0n5bAaYc74vQkYMMuCbmsxbSlJpuqhGDLrnNPUKQYllIV4sWvilpTjA8OqzOVS5SpagPG1RhzcHhagLFAID+ErPpIh7bvWohYp6652Pn3VrJNhy0HmjEwSDUNSYxWKE9NKc8EYZiLLuhS8S2Cwhg63Y91bQBUrH90tiByzqux2pTCpdZSZn3ToHGbUYQaXIeKxIm5swMpfzxU1cFijmIv7pyImZYcIfutFwthWgHKQHQ+0z9bWWa6l+anISslRSdofQHwaCSJWwLVGGii6nBP+bigmpCseuX0AIAnNHAOHfhOaNkXlhiPsI+akOcJq5/PaiaEFhPoJbwK4+sLJS6Qy+amTQjtgtujF8XqJEu3iylRI6giw0jEIvp0q4ATFgQeM0U4oF5ZdaaWJoJMzmnDruUc6SR6ptcN0CbzpQNgFc4YTBRhlSNXlSsKCGG3696nvBY0QsLcbF2tpGp7EsYYwI67UsYdItGn5hQCLkDlO5mziL61dDkzfqdKdXkUkjlPehcXBCAYEbFJggDC4ttj+LHwwciqVdcUi1TpzQzQlwlFyTqTPzUuQ6lAV56zVz8TeYLv3/b1ctFbg0Y3j71Axg8AZdRZpi5cjpIOsxFR+hAhKWm5ztVvV+MNgw6UE5gdmAnufFcXoI9fWcWRiwqi3eHtTdKlQz1jhKIKUBrgfM+f4CCjPGMgHuF6QISvq1PoCQAbGtj9qdmkWpvpFI1bktFCra/wMqQcMByT9PZyhQ8lq1peNzkLvP8KFc2rnUyfRnGE6z0MtNgbOtxhoVMm8t3loxJZiwETzG1JoIwkgQROEaBQHD5IXpWXxTuVCNSY7c1It7uAeXSmy0kRqaVkBIYnf6aULFnAbmvuMUmvUvo73oIsEcqOTGwSu6WUE4G9A+VMMaYEZ6srQk5qwbrL9QNgJT3/FT+3yrq6vmo6AQUtLS+D+N8wvDyRSI5KPXNL7izb2fahiEkfIbbC53qcbUSYgXc3IoM+YJJcFXD5sLMI/xpUvWwwBy9bkfitI3m5PhQflkLum/epU40paDzE/SQkS6FKkstwnLjxkp4nxiUjjA1qyNqRKHcmiyCEG6r08Uhcg6CT9LiRC8fwuqF9B+31gfCjCU2ijwYZuA9Yo1JQMAfTP4EMzKWO9Md4cclt5mr2LEJQtwguXChMLshzaaQ9SpeY60blhdKlnKJoXYpPo8GLxPSU8lW6wRHb5H6p3YpFoGrhKeEGq05jpcvTCAJQIwmXDfX5Jh0xmpAPhjqRet3bWbtmjROx7L+DWYMib5/zU0MSJ2krG0FIhTxtlerDXSRyfyRkWQ2ZL9RQIYiUiwy1IzLKQkMrjQ/ltgbEaZdjBvMUtUEK95aa3PdR8kGbpnddNDarZYLy1hYUm/agwHTu51+H1aku3ylGUOxXXiPvVmaTN5r2t0pppMnD9L9+g7FiSzzpRGD4RzTlxeovL0CUz6EScTRiKKyNznpUyBAbiVHj6Mux+0MdY6TV/kkheT45+uaRncoPIYHJb6XzGjyH3+i28BVgKG4tH2DZb80UmW+zPiaZXJBomeSw81ZkUQftWMJiYTBN3rQu8Ckmiwgl2SliRhtW3dMUb/7QjCYdYGFlJ6YpWIMLDwdItai1xF7F7WuT9qYNk9QI6UkwBIkbkBqUgKJvlkdTe9SZ7X5rVZnWRXvsUs0qxuNjShpFiEqEmpq8mw+L17fzkN6SsrL1XeYMowj5D2aUCzzbEMWt/JZdABiQHKAOtMN4UGw+PdFduLxLYg10v5zTTYx/GVq6qgnDAaB9LlQRMklzQifNYhu+ZF8bGghjSZmtHugGe6Lh0vtrQGXJc7PUfwX0IC4MieZ80oYLXOanEuBr/T6fSyMOqGS5HcqbWBjzyjo470ym4Z0fJz9YyQB3vyGri5KDogjGibUvM2NTxM1FsNiXGQLUBMh0RvVrqkWzZ5qW4sDW6fga0itLyiaXKACE6S+qEiCLhb5N6SI4k2gvSkkmCBc/wBpw6vPutqVhoqpjyou/wBBqxFtEkaUHsOaQ1lfxTOFryKf00qHe6noGigAAID6y1lfgJpJvaPZQHuKMYN52CB6900C0iu4bNqhxCbBzEyX9UDPFH6ZqLcE+ENWkyBjFpPqs4aegTRRXjzA+Wj07wMkwj70oLLd2WD0H8pqAiT5QXLlSCUSN7SI1Sv0moEssMu04ylpNMQIDqWus/WSfChFFgHp8NAp5tHLb98UEEEfRL1CZl6Cf8os9MOAx8fH0iSxaCSy1J35AW2kix5o19kWO8PP4ozwYOjC8Uh2BszoeJoG8hI/QqbpaYrzLHiouA9BJStyjHUM6glZxEVK6CLJ7Fq1tQMAGwGKQsSIDOsXrOCoHTamFMmzjX9aaM49m/iPFCmKFtHzkJwoo0BmX/c0MvUEyUpMDGJuVk1Ast4v80H1e2wxvQbAMh/rrSI+8XX7R1KRZHIFusF+0b0ehy/zTLTGQZhK6rf+erd2Nw/igXBegPZZVjx6M2Iz0pf4S17oH4U7BKYfZCgkFslYPwT70HsCCQSUObip3No4Uo01pWYR3F/U1cQCH9/JQyXKUMUv7UZa3iD+YtILsJDwxQA3fZuQM9EP2avXFWkWH1PGWLpP9vmpkArMbUYG5KBnKd3zR0iIyhWpxtOosI4jP1Oim9as2GxQAADAVcJaBdLOtn1Vt+0PBmrbqyEYHkiuCRwXldKkCxCWeCcTPhRPk3SOaE1INnEECzUQGBwBK1QjDI1aqQ4hzMOmj+7UiTHMGtKZXnhwlNhQwFkXucEUrQgOypZm81dTgeJJUQs5Rh44oWYNcptP3mnWLOR1J/NFrKq3lHtVDX4hHfYPzXRgiVmJ5GDvUWTuTWg4s35PhQl48yT/ABZsASrpV/AuG44jy+Kmt4aa7uI8tWD/ANRMAR6/CnDspLP8xUgw1Xe+neslM7NCUNJ0wmS483pvpBnu6tIPv4B/RQwy2xONDsRUjnhn/L/hhuRuS/yfFGOV26ro7TCViabyJbyskZjFELvvHn8/RzgUEr/DqVCucfwPMtFqh0kMKS+rJzUL/wBGnZxaHQpnxMbeSV2bdKcWW3ZvGvOH6vmA/wALNaotuJ7AQt6CTvBQdQKexYpiGr2RvRQuiD2oZek1uzWlomJg0gqWml0ub7ExU14CVw3cM1LWCLdPFAsMpItfDehSmITBy/M9qEF6uE86FM4rHLyI180NbClLv71q3VlEDc4TimpKllayWtUCIbB4xRI/xCP4SAFLhpQGRECukdovzSRfyl4zousUVKjlkYnahKRKJH+F83BODLvioiRakjH2+1Thi4WyaBE5cDLBvRZwLfidNzvUtJSjujhpUg1GdLyYpJZC4UmzrZPpoTHxFOxe9FbQggklnYjer45zcE4WP/ALE0PP9JpQ2PPQLx4PNRwgKbmgqr5rFGf6j/lFhaUSJ/C5IL4vlPasXRDE3Uta5r3qVssHK34j3RkuXQD2fmmYQkhifmgKTmU595qTRKNNvoEXpSDXDZEpTBIkxtFKHjF4EvqpooAhMgj5PanDbbJgwVeKcVi9KQGetS9FLBYA+RzW5Vo04pEVESJh5bUrtTduitimzXcHnKO6oMTKgmpLfxU873C/ptUSKfoNABAQH8BAeauxu1JfeDZJ+kupaGlFQSa2gdrBTbwAJU6a33dKirwEMnd2o1AxDB9S2xCYmVwAZoGHpA3I6/HzTMAAWXU6nfpUvKg3Gry+Pjue5VjGAZUrELpz8NNAMLzXdybh2rDljNcJnXahLRHRAJ8zRl34/ppLRbE+Jw9KTwo3JverZj92fx2/4CGAhHUq8kG6KjLLFDmngjc6bU41FQoTYjWWKLwxOjGNByTZ4pQXa0fZz2oRJGotHjl6FX1l3xjBlfE0NtRNobSdaHK7uRKtqHkJJlkby20dasA3edqYXZuFKhUzdpnMumXxW7lWXMlaEKV3VoSStkYRnSoklsbis3ZL1CapWsOEcM+ijaOsRvJZ4q5ixi7LMflWhEU/VhMVA9K5Hs+SnzVofZmiAUObyX+gUidal+PqgMr25tQHQJz5kiZpcGbG9IGrYrLAwUzBld613SYi5aPoqSrsQ9q9ZcVa8iNMFv8AIlGzAQHH1LKeUbBRYNhZJOTQj91sOysR1CJwbE0cMe2tDZsUq+A9uL/epSAbIYsE76eamoZcQTWM96n7NmzbOgkdKOVrcO1MWeNlBOBNoFPfdzLWJj4d2su3JP7ir2C4Njuwf8o15wnqvFLZvWyYY4lPFACTXAEIl6DfeKFCIWwWlxFqBqIANuZb9qB+wF7JgHaJNQKwkJLsjvNDNbHbYMvNqe5oeLAO5Y60ATNhMKimQFWi+470kRJIAZWijaxI0dHbDRnMfQsjaleqjcWGOM9V602W2NtzE8lpnWliqimnl7maEZEri3tULjbT1Ebb5a4aMP1Fp1GQu+yas5SktD3TYSw7XLGxaic/KJH6xEWOLNr2JUsY1SDomdkpHTkTGzRhuPcRpPislXxI/wAlAloXrGVbtg2+aZSgoRY6H+VczRImzdtltU/rjIHViTbWaEhFtbr+vtQ2NIwtG0PdCoPJAI1HxNRR4TOeX2+gYiwnVWCmGXM1x3NqhwF8JWQQngMebvj/AJMjCgyGPRntQWzAgEMw9KHweFuzp3qOBIJoQXLMC+1GONOvdLE4vUzFkfcwnWA90EMWK3TepIVgAp8kwzxFRe8QkYvJo2xrVx9FcI5WnrVqMwBZOl7UZrLyoYbypgTLzeaZLosXYD80ir+LCf3rWQJyfuVBO+R2OrYoon9MDFGwQ4P5KqDmWLL1qPzTYvZfuaw0Gu84ntbWrKEFhJSEM2aVlCjcIJ+kyjA4blpe6mTlGXBr7+zTOJdkaY/Cm7KDKNi7ZtA8000MgJ1+9/izMCVWwU14gEzBGJUw0pox9lnk3acIPJt/QKCFFyzIYN4x+lRMhYdbNR3zQR7AM6EtDUYUvmni4WzQCTrin8OzaJx/XinMb9q6pwUIMBAUznk46gOSxbdpVOCY4x9Ii5RGuZZCOX93oJRQNA/5DfLB4SK0lkYX+7HDNCCVractmRPtRSUmUmw4miYkJ0DTfqZ6UGmgWkMiGTmkC0p4rx2loMJKMslbvUyCYAmFTFDgJzIhCJiMRrvT9eSENlAz3VMgEyA7W3a/1Y8DhRxejnQK1LPpqwmH225qQixrTria/JRjkLL+rx/lRR4Gsuw0f5wxwkVIaWSplsaMTfLSEgEmCsJyWyYmgBAQH0zol88U41ZyO1IAwHDkGHXsVpLwIWRa/ik1FClBgjbH8WI7adTsbtQQ3z50lSbFEmkzK4xrRJosoKCO1K/6RN43qKwubZUvnRiicSdPP8KZuN4FRVWB6zLEZHaoYYLFi0jcXYoIK69tOsb1byDl7u1QeAqllnbxD1qaAtI9GzfipHhskbBDzr/0FhBEroewA1vXSbjWh1tp20vepsVtJLvtFKmEMysrvopQZIQh3ITvPS00Gg+JJwHUp8UU+6YEtu/pQAHCls4M31pkuLws2omD7If2Ud0Fl5L/AEJ80lAFSqX0ugaF5xUtJL0+QqJ9xFGzY6bNGQYWauA7tCUi6gJjxY/4IJCdY/lJQ9iul9puO9TcqpTvF/4IJ7jyjEdKmOX7ZNWs2RZSSqbi9AI7L5d1oEa0wMaD7+KvTHwSja596ugWYomn6mrnCBSz+5tUMgGGI/RpGJ7996W6BGAKaiTwmxxl7bVjK90d+Y4nah2OXLtm3Qd80AAAWA0/6TjcCZ0hzS/zMBA5Fsosj7q8eopgGVppOrik6rSgkQvYc9b1H1HVNViMb0qs+AMxhJ0DppUUDMNM70zmrWJ0ONv7fwPAaUYAoeGWNY2SbTjtR71MQeXSjkHcwkj3uVCLJsCRClRCDJu6n4aSSVYWhKcoKuR6bZF3+r1yQQz7OH/ozMhCJZ+vCkjM6uKbwQGfq22qW8ouEzMuWzNACBFxf26FJKv/AGKm46hdR/fSpZ3q2HWN+ShKhGHAAGyfv1oxAZX261hCReHj25pxa/fPKfvQZWwBF+AdP2/0dxsQ2WTt89KcKujr3M+WU1oXktWh1pNw2rrs6GP+8z52LMPNCSC1f1xVtcWAQ2irnJiTdJHpPiogApK1M35qYuQJj1tmFmmBINYJPjUdT6yD+E2uGOpp16UVGVWNthO5pFSElDsrUHdrxaoQCGiNY6R4rFcJYRaxtQhrRYszF4bXpYcE3CWoUdRg2jYa2NQzW5xYWsdY9TvTNITI1wOk8tXtdlp1L7op4DWLLdohRoSYRn/iALZSX5opWS9Ehnu1CxFQW1WNtqdNv4bk4jZzer2Ty9Vp0ongZcuKzYckdEcNN/8AAmzyfDTNDEoZMOlQHwmXoym9hn80o2nZR/ARbWjUjISJU3HRNt0oPYc5mAoMhuBuk+X+0FANvC03ZPNOQOubYX7a81GLxzmmv4/+MCALNC7lTKQSDYNQmn4qFeJaUhsi14RyLO0tRKFrlajzU39tOSKuBIEFeub/AGqBZyi3V8B3q43aRLa0nE61CEcKht+urWVFprF9qjc5qK8Nti7at+lIRaW8F3I3v6prnIIuyuOfRHQFylmoMxlKSVGzMQ2SQ5dSo6wksuNZ0ank23lA9GljF5T32KTJUcpzeoAkNwfeo3nqOL4pJ0WSOddqN92zh2tFMYA2MBstZqVCHaBw5trSuMySY3j+KDe1w4X3Zl0zQhIgB9DOmfIxL5xTJ+KurftTiQ0OLrOpapryr4d3yU+abDdudb0KARJu2noNNKemjWtkZ1w35pUyIafmTt9CAhwd29pH21o+ckHDlDv38YqVg1PEzMxV0C0EBLKOPjvRMwIALH/k15N2Hdw1GJEsi0CPedm1IZOANqw8XelSOj+Z8kJipMZlWqTCaNTvKl3hDX2KLJhVnNW5natNF9kOvdNIVfLNtRqfelfbjJAiOrHukbAOFEK/q0Ve2LbNbYbyHNEQKsLFYL7VINsXYkmKVlu6WcYXzWPEKJOpQ0dGFphX3dPTNLn9vNqCkJ2R+aYCe53Na0y6NV4VLl6bRnagQDJCDWqYOYSn71wXYj19JFGwOdIKfN0pMW6l2pkg12wt5sFm/FPYi1oxo8U1W03TKz671ZwQl2CfQPQaXkcZK+fGaMvGUY6I1c+MdzJ+3oQhiD2NN1HSC36ZrS25Ju1B8a0CCllITScW+KXBZubM6/PeplBSEWaOq4o0MMP/ADHwN2x/bpWCR4UaTfMb9KWBUAoEzjst4xR1Imwk29eGk2re6qufc5qCZoQ5HHRNHYTWBcIaj80V6/nZREm0x5ouFYXsZJdoL0yeWufzjNBQkDfLY6Q1Iz5ORh5PDTIObgBLj0fFTBlqiNLOKdJxYrF5ztUXpciAcXohQES/uFIwlyfaaGrEkNztQbmIREicZo0S4IBmMxVoXQll9V4q4as2hMSlrTGN6uogLEbeJvo0XJKiWWahw8opgTykHC94o4zFMzMgDkirnUmlHJ0w+aM9LiGH+2elBFVIwRPk9G1MzgAujkc/elgZauA/doU5mDDydGgLrAIAq6zoAnq88aa0+EhoQhJ5d3TSs0Su3E3oSguE5H4qGJXVurdf/QRRAN6FjSdKiyMzoSKNT7ilbjB5HcB3XEqYrCWX54XnDPhxUQZsiOWG1FcGg6lPpecMSGFMEELZpCSLsu6R/VPFiBX/ADtXuYCnNoePmimd2MENzsWW96ZbCGMhJbNXZz9g8X711mwf6Uo+khk0AXZ6PdSCO5IF7U/BghXOT1u1LWOVDDDttUJis1geCdM5rOurhA3eSO9KLgNM3Ult05AFI60CGGaXDnsw9qlhEFi6+Zn6PWWKE7D5otslB4HNmtJajJDHuz3pLxwCJ0we6B6BNwaH90audNUwGEZ660uxA6FidnNXBXz3NHgGUQBS/ACICSzYSb/7T6rbrLncQ701AEslG2hGwTCxe7ob1Ccbpl3f/VGWpD9O5xQuaiC7zNHkuYoADAYGzS9FBbCZXRMYaehyM3kC1HOek0OIF404TTvV5EzGM1J6d9gp46ikWQK30gCpwUYyS1Z1ZoEWTozZPoe6AsCANKNNhu675KujQWyIsP0tVyo+Zb70zD5miu29S99usqLJnDtQsjygPBrDxWYApQAhEML21KLttqGWcsRL1r9qbKQEStheC27cqYkhm/5gdvrbIP7R5v3pBd4lAMQ3xc+KQBXh6j+KnAAi0tBCIH5Vxv6Iq50b9/ivzHQEfd9UkLYZDaU51u0ZjAuU7pOH70IgRGLTRo83L0dseDXl3f8A2aKzXTkdGrPiYwPQWSNGuagOGS5Nx4sdCr4bVL9a3nzU/TfYg/Z8VgaeW5/8ntQg9WQSryViWZL9ynsQpgkq8s0801IJFi/tSAVsUWDJMN4HrejTFmNUmC9iouz61+KiIgR0lD3/ABQLB5KB3qR+D0VJQRSFiCzm1KHClIvi29JT12JSMlJxkST2Uwp94f6dfqlmG0/QrNVMxpw6luKuyDmBcu69PpsvQz0ChkVq8Ozb9uUVJZc4xy3zRWxcu93xTAaL+vNAOCCrLvQNICACA/8Ae+Qtwu2kYeaJpIwESyzC0W03pJCkGBvcaeumdaG5i1ZFGZQuxva9Xl8IYY+7NcqxYOpn6KfKSTcRNT5SD5B+tYBPEFKk3sLem0uXAk6PNM3ZFwxiLhn9mpmgpBGaG1hDtdj3FDbPQXaoWBZv3aUULIzb8Jpi/NnexS9ot/FQAi/a6Q5PXhj9/wBrgBS1Copsm3zSjjJUkvqtetd05QQuG5UxKZeQ9N+1RdeZnTY/+FnQhKqcnUn8dyzmoWVqN5aPNFCAOScg8bUHFKAGBOW8HejwbGhyE2c0tAKbYHRh915jwPMfeosc9f1NCJIzXHMia+DAVmpdqTu1Af8A2VEVLTZJZWlsHRZwNR0fE6x5+vO+oipYD6cvVqywWG9X90TRXNcEfpvSZjunf4NPVJ5tkQ7Fqn2S+GyJb5omTu9jrv2pKBL2x2te/iiZgIAMf/F4G8cdHSmEEysxwh3z5q24VxEXW3WBzRJ4G7NtAdotSmC+bO96YvSN7Rt62q3FMRa6Wp32objA2zm/cKAsTwM6BYLe6oZImqX4mn0Z5nWOtJ8eyhare8nFB5uSE+6lqkShEUsgSDcGnKI5D4aL1WgUzmxg7kTFvvRm0g3kqJ4dtpLu3NFJDBkbPZo5AWTIcflRcLwEB/8AJdmQhEs0VmlWD7KZPYDy73t7q5sGTLS5aiycbc1Ct3DCSzy3VSTIQBuh/J6o4qPWxGFoBHMuHqdlqM5NW7WnupdcNLPzUAulksutCulocUTbmozMyNrCR5NaLOFcOUfmaZ4NVUcEmzP9pQomyn7s/FEeSXkv/wDQzT8B5F6w0XYeCOFEkAwJ/Y17FlPiljdyMfvRKQ35WdSraMCwjGuaJgx2AWQzPWnhtgfYxU94C/Qi7Lq01PLW8c1HO8k/K1cGBQ9f/mf/2gAMAwEAAgADAAAAEPPPPPPPPPPPPNtt01sev/PPPPPPPPPPPPPPPPPPPPNuovMNjEGVITcfPPPPPPPPPPPPPPPPPt+tpYriZx4SF1t7uPPPPPPPPPPPPPPPmOqxl/NIABYN+hSlH+fPPPPPPPPPPPOhYu0eA+T38TjXGzDJrRv/ADzzzzzzzzztmur5bL+Ufype/gkmSN7uHfjzzzzzzzzGnxNffGIxfzzzz87/AL081TuzZ288888+AAb72jd86sOcw288/XGX5l6qQU88888b1v6cPU82vcE8Zu+U7pE32onKU888887n6Y/5t8tl2P8AeeLhKd5SmpzOLtWNPPPAXELx03PP9aY4uedYdJniegWuOL9nPPPGZkEChdM4tsbLkai1V6OVn+nt2o02fPPKlObkZphw709PjPdhIzb93npOHk2rPPOlK5lIP1Ta4nIP/rhOi7nGF46fVX8JPK3/AIvbfshdp7HqxvKwyouyaRDCXTSqVzxQbDDbfl53w7n/AA/VR90+M03Zzf8AvOdPPPtp+PcfhfKF/n/vkSfqpe/bqivNsB3vPPxfvlv7msG0N9hEx96GAlvPIDJP9EfvPPHRNTD2pUCPk5pma/8A7++z7rYdAX4fzzzyuEyVAIBiVSUyyvWgZi83h8Zkq7xzzzzyqcCkEAQKIXzz1t7Gkbz4pMyDWsr3zzzzwY8bR76y6Dzzz/zyj7ajiNxCkL7zzzzzzz1oNyw2Uu7iXPTKrK7q2de+DrzzzzzzzzzygItD7lqrw+x9PSuBlABvD7zzzzzzzzzzw3wHqNPJ14qsq4WlzvKj7zzzzzzzzzzzzzymRKT2jtw6jz3VVR5zzzzzzzzzzzzzzzz4kecEUyvP72f9e7zzzzzzzzzzzzzzzzzzzw5IaQV8Jq97zzzzzzzzzzzzzzzzzzzzzzzzzzzzzzzzzzzzzzzzzzz/xAAqEQEAAQMDBAICAwEBAQEAAAABEQAhMUFRYXGBkaGxwdHwEOHxIDBAUP/aAAgBAwEBPxD/ANM4JvFvOKfEDqZ+JoEjlQsLnxgleCmKH7eae/8AbzTwKnqfVDzNOL/F6ijDz/8ANOWuPvbvUb0Az5x81DgRqhXz9RRssapDyemk1O0aMq+iiIXBjwa7avX/AHeaVLzyUPBpk8g/SVrJ1HoNAbEtkv4bnirlNzG5ievutzWEw/8AxGAlaOagSQZS2XTOM9KIMK1gu7r+VjMtXSj1V1uDsXNLBupvfe8j4imjRYiWWyyuYtGaDKsGJbjbVbnDvQUaiZ8L8RioLZQ82k+/jSz+1W2kg/NBEAFiJu7dio1s8S98N5jSZqb8/DCdhnwM0nA7Ukdm3oL0rJwuzwbR0YetGJnFhTc06lW/Ph6f+4iU+jlqGJjdY7bR354HAuh9RsPJoOaCw2Bl3KzDWXsFQo2DfOAQc5v34pocjEEcPXWmDJsXqsuzLoNRHAG4ybWZ1mkk5hPKx12qSi6ROz+p5pZa/sj8U0HVHoWphEavwfdQlsUwQXS13ETe42tRAL0qsqRDq6xrUtQeV+5EdlokjFqyTbVcelFGJkcn7onZpVd+PX9+v/Un3XQN6ZxxvF12yq7AakGagsbYBk3OhFt+RpI0wV7uEecccXrAzLoHVOuE8bUCmc9GvZjxV3jfqw+fmr5kCCYkck1ATAlRkImDWOhxRyLOje5h6lPpKpILD0/NAIWORaJnBFGXk6FtI1mnfwZ2Lw5y2pgWVLGtg6wS9ylySttZTb29UoGOkXs6ZMGDu0uxZ59Hdpw8haS6flar00oBK6Lybm/Jkw6NGmfcQ2/r/wAxJlUh1wu3Y862D5obk+mv5Oi1yrAdwazieNpwvM1MrITUFmD1Gx6rmELqXhdxx5WYqSgLfYSzfUSkiwAwHP5cUsUJaFzsfU0ri2ziQZEuZ6IoSCe5bqr7pTCBeD7amFLO5fg0Kveor4HpXcCD5IYd0ptI9V9fialV1YepzhpTZUhS5qXP3u0CK/H2v3jSnSStAkbptkdz8YcNRVi67Izc67aOeVjb8ccfj/yslY8bO+agAysS9yzHiI5TsorFkuy9ehtmayHW6GORz89crkCDOoMjyHnqXLxJcWRYi2lsf5Qq4OBntYv99KSvAW0JhnDaxaCVrhqfhg5i09XPctTbzE82fv8A5kijuVlg7lnvaOwvJRYX6U8eQ4qxhpn7bMxh0aZOohM78fuf4chnpRaM6SyjqRqOpPJU4482Pd/BWl50FHmS/asRjI4n8/JJpSJyH/V8MXH69+qT5l2M7o5Vg4l0oKFnAwGgh0g4xvMV3h0naYsnMj8VI0p7dVvuea1yLEZW6fvNWawDfC68u0XcFpaGGw5X2bHC28t/4nF4P23ejYty93E244tS5AbmZjDEa6njekaWGhnMm3C77VHTyYCPbf8AkM8JS5Chki7dJscMuHKOI6Adi2nP+0ADHLjvBL8U+GjEWC08u2pUCI+XzmoYJn5rEW8fun7tQNST+TuTU8cXfn3/ANQgb6iRZiYhgPdNAgcToc1Y3eC5+TqHWsOfRv61ORPqpUojcMi8bfNWwQSTjeefawNWo+YNt13d19Fix/D84TSrFg5HD1PvNMnCZknUd9pNaXSyCGSfnHf+J05CGszgZn8cUdIy2GZtiMHHPmh4ciw939VCp+oZDrcAazFNipaJx8dKHJB0mA7G+szQaAI2Cd8ZtmpwJE57Hm9WPB+o+P2KsVjv1ca0mRVNiD3TiLjf6oUGSOuelSdyK6afXn/mWi2XofsVIOG70X/DuUpPQ6b2HRvao/hsHnh7w0jYg0lmIfz7q6fd3VY639pTHnL12OLg3Zdf4ngQY1LiYI3vMaVHNt2z3Lv11vYEJcGDgqyZOXnjpxUwi2CaRb7iD1+YrFlzbsDrGsNKxovMbFpcHD6MUn0pVp0JN3QvFLiDKNofp2qNV2E8BEO1QQ/do8PppyC5zPaJtaiMK9YP31WgtERs2c/t6WBcPyj7rGial9HJqUiSUudNaMcsV7m3H6x/zC18Hy/VXHuB+fkO1Drol4STtt9UUglT8Dp5iidkYhvi9abXy9eyXq7P5QcwzThQNgnuyP4pJIB1U3vAN3ihwrbv+58NY6DgDyrzfY0tl3Xut5jtFGas2/C69FzpN96HUFHw+6XInNDA5QaheLZGIyW7Ue5TmHqGm4YI2fp+aY1f4tn6phITE1cCUmZnXSxioYaT3z/XekMyI0BBt7n8HmkDNZPVWEXb0hYfz2osWmfN/wDgI67K9Gf6pL5+1PxFECIW9nw/NQ6I3RR3a3L85r9eDH57VdJ5erd8EdlZITfB5bU2I2yLvFzw0VdRqnxn3FEhYIi1zvCbRPaKswFsn2z7qWZRJO1n5HmeKjZYD3Fn5KFHgL0+m35wdDL6qchIhshGJxb8typQiU2I+d/kGCohIMTknJ2ZKZ5BI4s79IiszAnz90rQ3vfGkfO80VQQzWoGJXb36q0ZPrWtpRt0yeq/Ww/BWCGiZJfFCMpMm+f380CrwJO9/q//ABMDFoOoY8jVszQeAKBWCpc5lnzf1TVdCrAbsSzlilm9l1zLjQxa4bTUS9FmEdCPc1DgC6TH46b5zNRU7h5se4pwS8rFpSWPJSb9BpzTxMw5UOMA6Ud8STHeE7J8UqGSvaI+Z7U3MAlXxTDIeE3KtLX1xzuDboxRIRk5n8R7HWkbtuPBPxUuweueYoL5GYjDKTuWhq0EfZn3NHbZqZvo7lJBSXW6HrnXWj1YvPzRpMTBoeNfNCBjSWJg/qiA7THnNu/4ogpYhOLC6fs/zDlXikqxywc8YqZCVVAjyR5KtwHcOwrHw1AEcapvvHoQfiWMEG8H9eKMc5roGgcHa96GI0ihFh2jjwnJarxEoZsSOSL55qBF0vw4Sc5mhawEd8v7tRqnDgzjN9NKkNLuTVHqzzbpSSeGT4ij2infP00AeRl0bnx7pzaSHxPyFbRtnwnsp7yXTiLH5oc5xP08/u9HVK7DFl12fmgaaDEyeaOSaYZbmcRbMdt6lKNEAIYxtOu15ohk/J491cCw+f8APdLYbLD6Pi/Sk3+bb8uPNZCWSIiPy+v4JxQEtKx2YLpvMWnpPNJTc7rvuaYz54f25/dXLydfp1v8+KYzJOuDi3JdnWeKkZhWF5d5xbQnN84wMJP79xSkoNgsQ3MZtWYeAunDxHjpTCciD3gnzm29TDoyd7Px7qFvFCbnHJ7qBKHZKBGMKVvCzrmL/msuYv1YeS3eaFWUnolYqjLeZTa1ihhgq+IP3isRTZP3/alJYyI53m1smt9KtpLWb9KSajp/XreoyWpQvRbGnfHN+ZoETsOS3lAffFADLep+B7NHCURuZvGMaTU9kBYtq7Us/wAPMuHqGgGgqxOml2R410k5/FCQCOOP2aIwVCbbY6jTiC2Zf18FTIiXiJue/dYCRD1P6+P4v0Rj8dLVeTa53x7irKNsSSG7tt5KTaYJt0o6rA9MI7wtw0uWfLkepa/Py0r6w9StvDS6MF+Xla2+jic3aSL1trExtlLZuOH5OE6VkLcffR6fZRpGW+fGavATf7V/VIjgLDNr6p1HAUCCndV7xSMz/Hg/jSQ9qT5KQlJ/J6UE/fjvQR5uPRjy2acbDl0Pz9RWp3NZRWbRigCYUe9/n5pdQKQ9KnsIkWXW/n64oyF16Z9X7Ua8yucNn1UK2Dt22XD+prIVpPBp0JE3dXOm9CJEwGJ+/XejY0XyyzE+Q8ijgVJKAbn780xpMMF1ERYvoUHRuiw4GTbqTnLUK3EM3efIaVeuR5Fz4q4xL7reRjzFn3LuUDhcM+s+qJhS0x81ak2UMPJjwPkNOpIKfypjJWy8X0XjxP7Mxbfb+aCQunx+z2ps9NHMAk7Xn47tQDGKJLDm1+IoOxInhofVhiYt1nFIRSCJ1br8xT8cU3bF8ae55oAUBaDBVpxf9ikFim8DHsXjUfxSm4tj7JY7pVyZcrGlz7VdJG763wj1ohb7Z9stTq5xLdiL330/kKWMdWPF1wqsrhLujm+bkeZq2tbWfX4aGWXOY6OjpiKJbgXsu+CKCSwhXrl90zLL/wASLaHo/ifVPOTcO+T8eKPPCUQkDvd+aBU0XgLkR1mjKdXHBDe00rANrvb+KP4916hdYU2NdYxh06tyloiKeDBs2ZaSMFGbQ4b8wd6WRygQeUHiaVtn0/xD1KZuI7DkFjjFAwgICy3a73aOgq8rSJWSmeLM+Hgz2pMhQlsZVNvebeqvNFGDlcFExeC3K69FIOK0THFkvE9NDt1oSHiAXTQu0l97kl0mxcBeGMxFqgqMo7Pkt3UExe2Ol5+u/wDziHKd/wBmkdlnqZekl+aQwLU16n3aazrKNIjTeX4av6sXNVZjzxijJ2CPj3QMOtEw6n9+c1g46t+xrSmVcM2dczfTSgLGEQdHLW3GOaFATuvux8U7VkETBfgtSTENEVdOnM0ihzQUyBMGJjT490QtUs6JJItHVh23KyIEjvN6BgWNqmgE43vGd8fwiZ6I1A7zpBaZbJ3DT+Lc68TTKFkYvsiey0bNJ3cDIdm4cneknmLAbvy1OjAhzDd39AqZTR76+7dv+V2hqLiYA3hz4b96B/8AQ/PrvV4t01c2G56l563rNQSc24y/dILNxRPQJXvFEHfOCNW3pNRVDCIzwrh2W2jDlUMjfT8fzfwF3Yq6LBMsYOYz/lCSw2y9XK805WOzdPov4oA+SSLwKYPeLY2io2YJFuvN4MZ1f4MBK0piZGyO7DZ03LahP1z5Xe+Jut2+B5gZbydTUdRIEm01AdK3Rtx3YNNCsuAA35B1Dm+LtXDxNjj8JtyhmiYF4h6Onkzz5hZu/wDRotEE4T9z0GhAsZYh3M7PMYangNV735CxvmpiFQmYINGxjR5zRVk7CPdTZV5vT1S2mI688fdE5bV9nX52oMs4NHATpwybJUiMCZ3I3yOuOf5RSP8AMc5Gybn07NNmSz5oIMHFrvTJ62N0qSFxgzvDGDhRoqhnTnA4l1dv9asIokDldhzlYGI1jQXiXJw6x8dMXlNqT/R0x0o8yC7+nY1anGCIA2Fw668raUDJofaONtiD/wAESwdmoQbOfz2oB0HZEw8OH+ilARKOjt+HUvSSxbHDv20qacG3OyPibdJqGUWoF1eOxgXzZIuZrd0iYe/TShMRkFkveP6aEMVxyRgL2V/tRLgdIPle1flw/h7q5HyfigIvOy6L8N/ulgKHBYC/RXPFQYWpGWyWlMaxGiJpGA8i5Vm/d604EXgm7FpW6E/miCaENfJZHvZ3tN6YwQ5DBM36Odm9qRICZuQN5xPyc1e9QwaG7wUZbjedhiei8N+ip97sjQ26uvFv/PJL9dn8f7RWhkjjJh7XHI+Eouax04Y9OGj0Q2zP0WomeUTvGpiC52oMaTqluvol3aThZXRuyviorMBLzmIC87udq14Awi3Rt81BuLsfgaIRPPHbMRSFYuFko2YKjAzZJzgmhwVIIZb6UsDEyQhvDOGTOZZqACVlmTU2f9oLqgbtVpO+G8Q0kyCkfCGL6/1UmENbnUXQ/YqQ9y2/pxzqtkpGUeOX6PPLpJX/ANEdX63/AH/KJKjnR4jUdTG170qpiUATD1dRs3OaaV4WnD3tbF6w6lTYYsdifmlLYFl2JB8E967z/Q8SUXcXBLDLNx1hOam0USrJgzbfOMxTqyAnMMod7ZxTMYXSS+d6zSZEtdXmNxfFPDCMnUoJkhEDMOP7tVyOL1YvN7/7REIbMrbS+JvtO16nFA5mLr2fBq0IiEXgjc93UMHzRy8+prPLx52p+8rl/wDYi3m37j9maJNLeVuuY17YqeRHSWB01HEutTot7OF1sY7FrCMg2Y2R37USFICfz4p4SZn2mfRRoBJCW/bH+81e7e6N/ppyX+haXEMJWMn954/hwxdNyY6ddfzUzYOtjsZewrSEX2cNv1wxpGWbil00htaMAzgtTSXA6n8fPSln/wCBFJDUE+9+/s0GY6Nnm337oTgQRY8tnZKesI5BPEGmwI1QJ6gPdTwQ2h8KfFTvSbWduVQAkaKcWKHiMbgvxNazroHtaCgRJOgnhiE0bzDcSuk37Hip6U3w7GX1UwK9HQwf/LapTZv/AH7r+rfp/NacJm61lcTrDNWB7zHzWKY8yxrrPXWolh6R9U7NAyndHHEb61Jj9QPianwDw+2XxFTCLdZf/wAz/8QAKhEBAAIBAgMIAwEBAQAAAAAAAQARITFBUWHwEHGBkaGx0eEgwfEwQFD/2gAIAQIBAT8Q/wBZHazLtI6Llv2itR7ECJZ/zBWqgGBffHCF8Iy7A+foXH2F8j3f1LU49fqXrQ82Lqg9fqOkH0fiJqfPH16wMKE4oJf/ABFAtmcPjNbfFlZdeLp5a+dS4LT08iEgVC37gbzH1GWtIir1GNIc7XLNJcFTkY5g2ctfiBqw5bzHZEEtf72YlmacIppb6Hfx7iEln0HdwgATEFXW5RDj77fuLLdQz6TBeZFa5PvL+NPMEyR4MGI3dkf9SWFmTjv9+8L7GCKdf9gDWMuZj37uXqytqoNohNxvARa7/MV+pmGunUiIcRtKFGkSDeW06azXdRZkeU1Yy+xE3xgB3vQTDap0L/vOKscZzJ/mbaELL4T+l3177xg29owQqXkWuv5KUflFKqF3jxL0JQVTuL9fuO7eL/YDh6s4j3+mb0+/x7QZTXof1+4Iop5xhK47f6M24dYgAUQDZrLdzGOv+XAI94Lyb/Hz5TBHBpFfSR/Ypcna57obeXntH1vv/R/O6c268ibnn8UBTNI6+PCILVnBmMMDto6qieNy1bSatb4wm1sg3k/LLmrFeH9hrH+xVV2S+OetYlb+pp49TBS/51x7AraIxNiC0rj2AgyDmYAo7UBTH7MvX+esOXlx0Is/RAbQ88xSl7HNxq20cS6vD8lvhIN04xwzENkxR7om3PV6+YA59gCyG0Za3gFFd3HsYAzvOWJibvuzHmh3/EKZOaKjdZmKKl8Y9QitcQDjAyRUuDn8bBjLTp2lVGQjvZekulsfEjBrvoQ7uunsx7MceEM1QL5QUBFbDMAWtSzqOUxIB6sRrF8jryhgmu751mbXMGlAfeCfsxFGuSJvgVdEzPjlxSXolCCUHA6+fxpYAyaGfj9y5sMSupp4kJq3zjI9/b7+e1LKZlOPEZtjuZfibErzf19xmLxyxLCt40Dxlo4loFyhn0Q7OkuVvEVNZZRiUKy4UdsnKG7W8pn8L0lad8eX3N8x1tMF+5Lbg0Touu+akm4lcXERjwflKDUrfP16RTq/EW7kVTygW0R+VUItWQDZpLicMSwzDAQZYmgqGFssM5ZXQzOrMAdYKCQrVp+Clmg8ezCXfdBSKDS/eYK6aYxOFHq+cqm2FmUUrlKI2ylBg4CntLwL7IwBTDrE2HRgIWukXLmKDT+y4nDESsXBDdXyhOCYsKIqMDkvaIFsAubTLKp5+UVu9BEDCu7q5TRBaCghYJKm7j2LWK3DDOMykq0RA1x49iZg2lHiZY8oocIiVrr5QTmTc6feZJV3FNdItR8UGmFpRvAQl44SlsdmiasuI5Ytv4RCU3lzCOwKveIigSGY7vRs8oHHC4NgjZkhlvW8vHj8YFTowXvcJjdgpJHPhFY1AW1mrjsKaCa99+kNqPfiAJ4Y+ZUS3t3MbtZ3RCYhICWBDMGuCclEvT27AiSXXLMZVLrxlqzFKbPp/YVbJMe5LoQZFZOmYGgwVNLXAP0ZevGXAMtM/EVKxcDBNCdlmhuv6IEF9tlzaEHmzLbdpeIaglRhOVFIAoxK0d8RlDWYFwxBKY7raF7bITTUAp16+fSDWkqGGbMe0sCm+Qb98WYB35fiBdR9CDYKmCu1vXpMVdRLJiCUcTIO/wA5iCvallRMHaIuSwsM4mG9CJZDIkjzyUFOsHDxLNY1LKr2MDxdd8NbDvxNwdzB5vxGlUep85rGXnGLZ7ToejrHj2SAHwql23ZBha6ecdI3gUV+B35kxrowBTLG2YnghDbMPQ+cW5vKziGaKg0vHEVoDMsaw64E3B3sEUFQ5B+4HYW84oLdIN5iGH8T9zC6zFAtgaOuv33S8DB1pK1i3LTylQtkoxw99D5mVdvxCAdoonaYk0jyRllZblRU0FKgW8s9ecZr5nxKlYuBgi4aIQ3sG5VGm8qsBwJUTmpRdxYGvYa59O/4iFbKMwt3r/IjkpgKIy78/HkTPOr+NkS4OGJh5MbWt46V6QJtIaM28pYYF88/UJVdraDY47WiQtlU63BoG4m7MLSFWe0sE+XYoFsHQXe3H694Eci0jLXj91+8sApNeDMleuB4zPef52HFjEDLHFbcMtrgs5d8AFERKMrAlIx57MVV4649qX22NBQCENZ64ykZc9j58fKZ5tbzna0+v3DMW406zBbDL6s0h++tpnXV1/wWWkKqCodIZq8ww3oYQ9doOBaIatf3EW6OXX3NOVXDPXpB3r1Pn3g23qfM5TES/wBnzNh14E2EOfx/ZdrvltFAalPRGjA0sMXoiZSj0OvsfPHylrY2/wA+dpWDojVvx2zcu/QOgis6JmXR2uAyuKhkeU5Pzl1N++VFxRzuYNNeBGVNYLlLcorTvFb4jv8AuDjDMDV0vdnNHt9+0sbEACj/AEDI1liFhwcfmcrQNwRFlZlKXdLQM5Y7xS5GpXtFtkYVsxb6wAjF8E+IvkTwkO4fp3s2Lnj8cPecBYAo/wBhcxazzjrh7eXxNH+O31E0twoBZLvkgaObxL7jP1G2vhCEcuzchANd5Zm1fgft+POK4HgderAN5PD/AIUvDBdjEbYpaq7sfUY1fM/Z8Suiep9Qtux4RzhnufiGbGe5+ILcq3Dzfaj1iVTb34OWD5nJnA0iMqu6F0a/5dXOyNSF+Mvaog6PrLNmLYubuO2O6auX3wBQV/5n/8QAKxABAQACAgICAgICAgMBAQEAAREAITFBUWFxgRCRIKEwsUDBUNHw4fFg/9oACAEBAAE/EP8AmUy5/f0DEgWSyzn9fQcvz+sv/lVU2UUPiq/RgYo9yhezydOLCqwYAUAcl5eHEN75peQAxzixVvV1RSKaUl6uLit+lRFmxRdqsffNNrh1d7ORqeV15DIHe1BTo0byIP1jElcy3BGiNl188YTyQqDTe2pu8Q94lt1kJ56SFnYitYGIxsTABE99nnLSdpZ32f2DC1iWI/NR9n/jmiLKfqlP6Y+z4PuhRT5GTDNjeI1bPK8zERlsJFwWefa4CPGxjBU4iJ2b+MeQeCLjKx2lPhTCWbgDCQJuCOxG0mB0IZdXgQAq6R4BMsjTJLZG9oL0MjQxThVDqC/WQi0oBJKXvs/ecUyiuqAig9tkjktkUNLdjDtrV2rhVqnSG53fF11ggGY2qF8FOtaYdTAFXZA9G/jHcqeEf7MboTkBE8J3molwuQgLuErXGWWun7iuA+HEN4afs3+wP/EICoA2uJuNAqFDiGnitOsE6CCESOGkDRN0nGJtF0kr7rlOPknSgJvlhIIuEi1QqPsU5MRioQqeOr7DHV7kPIFWi3KSUmL0Yzr9NBf1joZWz/6WAWMEJVDQz7yMTE66sSVfWKEDul+nFPldAT+sEEIwDC2BGyuu18uEGv8A/pTixbVxXJoil4bicwWQuiZJ9YaBn9dif3MFYcgSrdiJ4i4bEJqtbMboEOwupgArLyCAPYLpcdeXQKQhyTSGgfjKPDHZpG61N3OOzD/BtjtoN+JSrq7o0FSTh6/8KQoZAyv6Pi19Zr79HuvThzda4M5lRRI4oc7P94+UKkUNIYYG5jgZCCvKCmia2R5uOeVyuoCCtQOI1loS0gC6EDf0YXAoRFEsW1be+8U0tZByUNFLD840OxVB3oB/Zg1q0IhpDoOky+AIBB09pOh3NvjO9LrVVOr6NuEO5jqDChOgXQTa57m2oAj+nD7ALbN0osl14x/m1iO0lb2N5vvvRC5giHd2ec21hMWldgyBcYH1SAzsXg43yxyumqPzF/rF3DW63mN/vDLMrKUnNDvYYqf62uIA61DVnFZ5yG+SB1XZc0hAjaAjHIHiatWE0QALdu6DQPHvKuVW4W+ALoY4KbVsNU27NiXjWl/8CyK4XbcBynQbypMtqgAjQiBVm11gNAwaOKeTRt2084qhViQ1p0O1dTnDwKi5Wx4ADkVoYlbYE3s2ELvnDZW+BIdB9C4iMDeNQHewmw2fH4vacMyF+AhU2FTjCyngY49G6hsinGC1jg7worutveVeac8rklIMQ18BOd/OOagcTUFbJVNAVzrN8OBx0n1kUuolsqKKoL8J/wBY/lh01Un7wHJpaFlw7YXjvziaH1jWGOozZ4L1jzUEW5NAmn+8TatoRFQMAV85JYVY9YisigDT6xC6i1vzPCp9ZcCkq7jlvYpVISYlTMkQet4+zEpFYTnCCh4oTrKoMgwCAgckTfK3GHndCorcxiFNLHLQEaVWh8FI55q6wS8qVKVqpG7G+MuJ9RI6hye0/RhauDkHhE5P+dqweMQ9xHYW9PJWIdbr27Gq4G6IujNZwhAdFLU72ro7o4xhG7jbB118M7yQoEq9C129Iw7eMNxgwCJbxougY85oi0B4ylVo6ylNMjsg8AKMA4x61DFFdTYIh7bR/CylSFRuv3MVeiYeZpwiHYXcw93rQohak6DzlCzBIEWE2Q66xVnt5GrF87nw4vajgCk79jV384ggIK1iRyA9kbzp+SJSq9tYToE14+CybMneuMoVd1yhWF6Gu6w6xFi6EvDwcF3e9GexXjwh7WH3gO3VNcVh1uznnPIuZixvsY+sBzhtE1Rti3xyFNUkKnkq0tITnORE575AQHIs4msXGYlAJDoWp7xAAR0jhoD14gQj0tF7HDKMCp1ROWyEdHOTUYaARL4VK9lc6EixtVySoL61mtx5l1DTZ2A2eQWgzRkVL2tj/TyKf8xUTqKJ76P6O1dYZIb7t1HliN94GU42KQ6hpxiojkA7KXttOuwwNdiNYI846AnDqgOhzgPi24Xg5nZYa7iYoY2tPPj1wHVOjGvatSYfoHFiLHUdVDsKoFEeavjBrCrqrSewQO9vH4eMHGperCewGEmx88DiRgCviHT4Zv6nsheV6w311nQI8go16MAwn0G78FaLzTscQOqHM+eK2cK4cNl3DrVD7A/eOzgUliLLVBz5EzfYV1DAFSJx4wQiEL6Q8eMcq8+YafqfvL1p8UKBKlAhM6wkwAAGgwdjPilUnhF7DBCTklIAq3o2a8WYhjW2klSm9vH6w+JFJyC9FrB6GiIDKhA8gFLvLKoBzwqSKV0hZpy5tMweETgOk5Ew9soJ8s7hwa9uGEENInFV4t6SIVwYDLBEXxxh3pdHiZsP1tpUn5ggjFNIhrN1gWU8wkcOmP8AyhU0SqoB3qgRw6POJSLaHpwcaTer3iCgCImVDY0G0PFcSgXRWORwnhCDsWJ16BlC77vQaOgwnjUCiK0WRFgdBMNvklAT4IfiFGWoHACEA0HpwzsGS5ZIErv+sdnpMWPa5aNGHpp9XAwDgVJ0rwKJHpN88PErDUT5E/EOMGtS3QgE8PuZNCcsQQlYLnk9Zc35BJq3bxDi1wmoZIPCavrGu6CwAqZ01l5CHWCeDcY0iKFBgqbjW4BCzKIQCakc44BA69VyLUu+LldKoNCBpGDzyuSWXqMA1py9usUYjUtFBqJu3vAZQKUKQ+duPDiG3uHkD4XBLCkIqIG5ds1ltJThYxyxDyHUYq/EACbVNZweZFkzSTOSg/bK+gHWGLvcSyIOjY6LBNzAZTPBTz6krgidP8l6Oh/T+cbLcMD0Hl069Ymfq8wgFhtBOwU2aya6hTUCM2NhrYYwybKkAyrDHel4X5aAQcSFRp6JFabcZLdAgX/QiDpOyP8AyHSQHOAWTyc/Q7zdstJqAZ1D9TBKOLBVR3GQNw5fCToqZuKETbY0gDFCRc1Mmp8efkatwagloBvMouuprkLtd2fQaNd7j0+mWXYMVFBQWiabY5Qkq9GtHlIheDXBl3lA4bcXs79L6zlc4AaJ7EcYXrJqX7gvzkJ20Gwx8iy+J6/CHWDgPIjyYlKyHagkArxh/DhgPAGjLlz+iu/2cTFSnN1/3jbr1bYfTh9IeRuaxy8JDI88maYd3MOgqcnEwd6isIBdoEBTlx0PqzFxXUbsZpibUEM4NW4EPrJVhjhgazkD6rk4kKqLQIovAE5mLqA6Rrb3wB+lcCwUkEFnOSjzpF7crWEwpSvAkPQyX3xCgKLY0eD7zRlyVJq7PQEdg8khioi/s8eVp76cYSPEwBXlW12+c3hGAsukA5QJHjgjjVV1k4IjGCRJLd3Rm5E4JhWhEqN6T/jOUxH2TQlgPPTfKY5mlyhHBt2LOelyJNUTbeD9UDq16rAKGhJs3kl5Vo1XDGLDADp9BWhlJgl2JN3Pfs1tZ5w3REbYUriF40d7ZsGkOHAPlWeTuXG2GJgH0Wp7Hhx6rl0Vo6XEexjxgFAGq55SD/abuPKWEFlt/Q/QMsVmQiU3pNOGj1MqewL3yN+x/CEu5/eCMEhpxhLvAqSlxAKU+vQX1vJGfphBGVUUF03MTwNjX7IMZNu6zO6x4wV9+ptG8cjYvXPUyrKQm1Sk+RPOAgpDYOBQizWGFRHB1ZCCsr4JrWCP4wXAtOD5xTSogEMjvHJ240e43b+CN+ria61TcidmXrSTC0NhbvtPWCwoM0QJ6Ip9mS9YS46e3Kcog5wPKFUjsh0vZ2+MInBSacAVm6JqsBDIsdJYzbHcbe/Q2qkIGiLYg0gd2a5A3ww7XK7TtfxO7dJD8P0H/wBNMAphToiqrJDu/A2Eb+RAYipWBp7eaY+qtFSNPgVwb7xLDwHcurte1fXI/wDEF1bcWPCXsNdqHnHtyNKsV0abvnOT8GlB8lA7P3FgoexBfsY9FTuuJNYg3CPCgQDpfGTYRW12DvfceQN6iK/QoEhoDkOTp7N8WmqIyEdNR96O8vSLPKQJyo0Gnt1MSEcSUlG4QKde2VKAoJfXsVPCPesDKjggaANBKhxOmYd0isVvKbX/AF1PwY5IbUFv9At9YoLBSeox48DnnCDtRotr6ImrTes3XUukASWolUOY7cjyKxN7viXe8T27+jLYn3jWxrTf3P8AWATgzVZ+2alAsry41rl/eBifkKPGgxJDkI2idB3g+ca+wwt/eQ+Dod5DucTHGtxKUuhBTgusce5pyDHRb1PnFr9BbZiWR50OFP3Vmz4IeHbxjWaHFfmI/wCtjgRNVAdmxk97outd4cGqA6AItBUdhLY4uQNs4gPBd8hXlMb7QhI7HlCNXXLrNGXjUOjvYh++V/gpLh3Q+GNieuRThyqcya7eUOjaDkUz2keGVfpbwl83HTG2QgOzVEGUR7pLjH4TgHQaJ5PwiEb4hf1/wKT9UL4A7TAPLm/sjLEA9c8chd495EUL7gCbV2RvmhxEBEeh8EeEA7Qso9tpIL7S6O3PeXU15RER3Xb5wkGs8ACkFnnv2DR1hkEiiJpHzgOQR4M7Icdnk3h0xd3UUoYFNt3SEjvFEcazgKIEYXY9lwckKsLZhtOBFAPwDKMJxlj1oXbZwOaIr6hnQlSAwQXfAlBQMaBO40XXJHCjShh2Js9K5KJFTOve2fQYAEh/jaKnEHwGDl4cHPn3jHX+83/DUX0XJhxoM3c2gDhpSEYIDwNtYvuotXRsWzVGAY9NZHYIGMu8oqwMEC2nsnTSawOOpKE8PKm2tDXD/G9YN4xg+1wn2bBxwh7Ybn1uvU9kVkIfQLgHdi+HfGNSzRDabKApQl3W97vU5lD0QNoLzlkdBt/IOzobhwMh+hW64B00JjlW0iClEKq3BOEO/wDL2t7XBp+uP/oMAPxQ1UaO0fSmEFlNW25HULwh4picbrwaA2GvgAyLxRvIB6Tvg9R3mp1iiSMfr0Ad7wWU0EAyihdFhssd5pWQCs7C7Yq/YjRp01EWiezkR9jicLnDaIuwLW1Gc8zGCmC+HheB913iiunxuVXQYWcILfVAOg2fNoOcKpPExQcmyDphbhtEOAdo13W6VKjzcqx40NO3KbeXv8rqdsBRKcc84KQweH8An98n+SMZ4SmTyTpKYUCJlm7CcE1qdaMLuEqz4IsQ6gUnOFbqSMSw6Ox8bKOwG8EipvodmjUrpdflRy2IH24FBhqCqBSoL6GGqBGLhBJLBycmpjoBHFQoRXkHfPi1TSMYRCOzQiviA2ZbSY2HYb28MOwzXueEW9tlwwDuUAVGcAENudsCJDEIEI7gIILtEEhm2Fdm6bDvkwcKc+xu3K0bER9n+RT5JlCR8DHzhe2mvUxmkq23BU6StSmcKEPD0XIJU+AoAdqGugesiUtJJN9zV7gTiZYtUElsTvCOV2ORfrLDyof9B5jrBedZun1n+nhpkFyh6h19Mp8lN5bggR2hwYdfDmJmv+xy/jnJ0GGXgKUtes+7P7GRLtjNhY1imts4JMLNmhX9SfQb99fxOxOCAjTCPc3KliwV12FTnmgYWhSgQjicikxExePQCBpw3OChHDi/hxjnkga02tE8p14w8FjUXCrsfWJFtECfp/kwdA7Tpyex38PZhMSahZAfJxy+a0Fap73fC003yUSDlgg2+d/YvH0Y4XyCgswAtVejLMqlBRV7A/EqXsvgDWASgEQ06PDgvXMgQfLi8BRO8WCG2cFKAPlu93cGsunHBCD3RTLBfatGwNG0EO3IB32SRj2RvHGUTJcDxqnAtTCrDjSZa4aO6KQ6hl1Y1qo8ZVSmmXvD7zdjEwNEVNVY3rGGo4HAikFI6+eMDSWkqw73N737/wAaAVQDtwEgbTFCKoqRp1HWFf4Ab9s8xLs1ktW4FFHWrxQ1BjgkdDyBaqjwONezF4pCoviRCFV5+kCAaaQIci4Nke6rlc6QnpRMTBIdGiPqP8loBy5cEFDnATnMJ2NwnIMaZ8Q52FOgYBrl7yncg1fwXa/1y6x+2r42UfLs82w1AnswpCBt4mlNFtcbEjzbtcpO1/joTHHV+z4CvrFFiHDiNWpQq+NTETs+2uCzCCUCNhwPTrAyNQSpKZ0wjUVv5XfqELWlfYce2zBkltRSCLWsfeFpjUsAJq6Cnw6zhgcx64B/NVRByekmhycZKXcwF2I72Ieu1+8JKlqQj04d/BEv0LtNGgrjLxQCEj0SQhPzhKB50MZHWE6QfvE8arQbuW1T1E8KbKB8oNiqjNEK9BhisjI+RWz6YvymBE7vW9vhi/ES/YQ7CAeOFm8UVJtgQFjxyImB2DfwcEdhNurN7xPNVCA2htWJe9HecLzUJmhcICusPtGmpIHV0D24Ic/klWUgKreFx/jU7KSiaigbbXSMcIyWINbNpriTXKXES9t4gD8kcAdDvFH6KhYQuJ81W68ZbXs+7h+2tEPRyHgmthmyQ0BHUXuQX1cSPzPTypX4wewuWbKksGQrg22p4MuIJmoaiZVpm2TWF97eL0B2mAdriwFTUPLBOHfZ0HGLUnjtP4pa0wIF7JtuCF0H8SBKKUoRKbyhWxa30nPxt7cveIJ3scZ86b9ND5qHM3u9NJAA9D8m97kyPJrRda+yj4fyMj1jqFTytXSO++MFS8YjXaqixPspMFGh7CuoCOxptg4eYA6Uh6T0n5QAAVV0Z5u2dniWD8pj0sEEQqMtiRuuGo3OJXq426L6eER31yxCoKTrq0CqBA5zTCQ2ARwy1rl3msWJilMAyLVSb8mGGYkGKyGogkDxrEJ9HCAgDyEcPGTUSrRrQkCBrY/IxMZt0qReNHYabZUm39cA9I6Ahvk4dgSbNEaALqh64MbD9ACsZKNnxcUx5HLpl6b0uRHCz5epFgMCg2soYO4nZDk11UKb+nYj3GIqTVDFsNcc4iC1OYEuOQLeNW4IazglBuNHVnvKfFnbahBVU2kr50oAwtskz6s+v8Tvs0UXkJBUU9GJmiiqFAQpu3kJ1hSEAEIJdeecKlYDTFIqI02eDnIu+PnqEj+z1mr4SRb06/TEzdEezlXQn/2DzixrEkcQ4pDlOMio47u54gCiWNWuMfEhAHKvRlhDJhqKeFRE6Auq4b26dCCIpCR+3kwWRAoB/t7Xt3/DSYwpSPsZROnzT+Bkv+WIQem6Pgnebe1tyERudHSJdQxWMm8K60L3G9jzjn1QQLnCCJBxODBpbfw4NcgzTwPFlO3c4bd0VCJAkk1MqohXRKaLDn1mz1uMX5z9Vyi7dzkSyNnkTHegyxHLwn2Hzhl6GA802xs6DxnB2Fn4He8HgvjAj4Y4VdT6C4HRSSZzs2vZynvCnBekJ0jztlm5feJqpyTXDaUQK6XdxyLUgRFaemjJ4x1lSCogLaqi3pJjHLQXpUBaf/nbimgygmKY6CA6hPjKU1ZcGo+FBwDmuhQSoUiNaPnOB259pSCuqBH1ge715CVOj1B4mHiYCBBDaXKjbKObAsTcc070EXAQpAwWl9LcrNzSpAUQIItphkLAFFIqcbgzFyvQ5ErghQKHLzi7repdceQAJwfr/AKqFXl4j2bw2avR0Rs2F4RiU1cHSDJtG3yWS97wJYHAIzJoQh83GsuIKYIRUAUeTctTtkoKIasI+vmOMSZSQgDsg269mVLrjF4F5dw4EP0loIaCkQfDw4abbSr2p7Sqva5HmgbeQU7Zv0jgvQtuQ8wLoKDSb2Ytmpz5tPvg6IdfwJyxgCCdHc51jBTGhMVo1GrhsjjgVFVo0oOEfsxqs3awI8hL7v4u2SrRa6Opv8YD0VyW5px4eTOjX4n5bQmn00LX6yGzsgKnYHXAsFbQEpXUA7BUJKVrCLvesJyAL5EkmSUJoNOZLDTQ78Y5ekjgocK1unbN3kvIDdoABDn6Y3XXsm2zasVTW9Yab6HagIIbpFscIqAL4oAWqEGIKm8oBVWcGwF5hMU+XFh2vy7eBN4FZR0oAODsqeJx3i+Vl1EGrFN0OkWDju8CIBTuokacXecOU8SNQABHbhU6xgJYbiCx0JXmTHFoZhMIDMSwhJqhi7H5dUThUaILEMYCCiid/wADUTJQBWyc1vzvlcEQ/Fp0RuUZujsxByGnHyhK1JkLQ+EGcYBbzSbAyagx/hYcAZahsBojTCMu8Oo4AKYeRQoIypUiUpbJ42RVOOUluIBJxgSJ+smqDJE7Bi/KKOY4gER1QpPEpqiPEwcxa9gIynvbCiBb+BYHCTaHp6wv6OCRKPM/ZwbaLFawr2gfebn4n6ifh5NAxVEPqJjRVfLZd3+Da8ciL3R1r1zvjL4jjwgqANuC9G1xGyhk1+5sRArrDDbIBwN7Io4U6xCEaPf8ZIRar/d/TGYjFXIUQ2iI9c5E8yRJ5RV2eT1mnfo5BTkrHQIL6wjGsQNzr4ESh5xfXDEpIbl1WbwLbid0DyXz9OaoZKHCh36YYWoICcMZSONb0TxeGAiRyHT51zmwAarLTwL7n9OdTMGw2Xwdzxe8VXlpBiyhJErRIOHYm0yAY3DjZU8ZzU0oVSS5BJOeGY660FlBFRUC7p1vEZm0VShBBjgYYIwxedAXjbK+WCh2Ag9BrAXtIKI6TG8sOJ+K8LAi8uOR7oBdJQITRyD6fGd6mPPLX2gP3+BLldsSRSsbzpiN83Jnw6naq8Np+AIgR5HvCRfGb+0KkM3tlzrowsPW981QTuJhmkp1fbGhQE0vOWLioRiX+aAVYZYTc+taKg9A7TzgWqhNmMpIE+HjeQqmkoVLW4svVcyLKASXi4HxadzAiqwMf7D94Zh22EG4a0m0rreCHBBLDvAUoNC+sehNebDagI6FXrF3RoE2T/LwdAHWdhC5xhA5Wh4TNd9q65inIMZ2BwAAAOA/jwmEeAqD9McrRrdFFLrRdOtNOGVgyRaVQ0hBOBclx8cCCCXgOVxAgAVXgz7CATw7g/KYwQqjR6mRBVQEtJpPmGEXA3N4XZiqxIVRK4OLScBqKQB4EDFM4ZA2HdGMrdDEJhDvm80pDoNfCwREtouDwhIwJvQjMShTvpOnDnHBkBS+4V8rgnEh7D5Xfd1jyUbxMFnY95dCSnVBe3bj2I6oHZLwyQxuaqNaOgbWHg5mcxrN0ogGoDfN7yhySNwqBtgyb2atAFs4kct5W3nZ2Y8NCl2Er3Rfs7wuO6Z5RO6fhiX9avg5eTjCcvB+e8qXrGiggbVRzvYq3z1h6FaFRRTtBzvS7uEhkyI5HfI7BefxcggQKqgXtn95PPJQ4QLp41cjDCB2Bfo0+vwgDNYUO428AWDDeNaS4pOwVodm7v6x5VUqXc70O7w40zlLMre3d83+cY2C2jeGxhInQzAKheLN694i6T+ncXJ7veUwHFptPsLTzBmtvr9GLRSOjxcaw87BDdIKuvGORy3vQGyOa84HLSATnQDgnBLirg4onAOgiPsxW7LkG1b2h95u0a2k7jlILYAdGHokAzk+giTpX+TgCXIaBq17VVe1yoIRlj4ZfouNBdAO2WBzbNNk7HJSSOCxyRhx0muceN984hiCAeBCazgzob7mt7OXEJPPqdSOqolgcRFtgcMtqmgbIbmLfYlPBbajGnfimQ1byCPI+sOVh+4//pgJc+SKzFGnf0ZrS3yZEfIM1xts472DJoAfbTe1w+ieTM1LXQviGKXkAd//AG/jEI8uINQgQbbVTkBiQhNVYIFouiPWGJCtJ4OzlDSJQTDgrsE3thDvgOS+wKHwaIsIJp9SuYaYHKwtQixpJw6OHcPAGwIArK4GgyZoJfArFDajO5jFVTsggRNpyDfBxLq9rUUWEqPcaZEpwhsNEFGO4Y4eEHIj4A8nwwwx7SiiOk/WRF+GFwkeheyzEkpQ3lW/K/DI+jxRYcFAV0C3GHVBjGV8AjzbMNZPSu3TUNgo29pit52JwXgIuvHPX8i0UoZW2Ov6POOAu1cDx1UR3toB3aUEFgH64/WRvo+quJ6S/WAPAXQjq4gN6TEVvGL8urX0wAkYKAApY4MAqwATNafFCp9jgG9xr+6esHOe3DYfW5bWyUdRPUQPa4AAABAOv4BUREohynJMVjgySMfP8gj5xwu0X9IDjcP+8D3nYtQqGw5QEyjGRvP9ifJmjZvh7FRu/I9ZdNtSMAS0QLGVuGARks2xoIiOTeam32hIqSuH74Q6w11CwVAuqwr1rKuzcUCkvycmSvQ1b1w66n/eaBOo41XTdXV1584dpiKohV4AGpu64zeKBuxdL8IdxMdlwjQ2IaeGEAOTFMRBp1SG0VrocBYM9TojiFRgBVoNnrFXANWV9E3M6nIi3CiSqt/xEH4PBdbgZb8urXxm+A8sfFSX8F05sSH+itPIwl1WYIiInCoehHxkAVD5yaWxnJJ4c17gQAE0KJLPH5JcISCaAntDhokxcE1aqBlA6mMI61bRA4INk3xw4R69SEh9D8I2vcNerzJy3OMVdPcixj6qWdEPwC6QkiHIMBTYaesbnJFQ6fB1yNnTpcurV1yY6DR456y36s99DXRA1p3cGn8rhA7QscO0A9pgfUCtriHFQerLOcAWIir1pIKu3t4xBImsnx1RaarqL8M0L6AhDKJThY4DrC9GqLXcFPGlvi4jHIRvIgE7c6aXk6QVgl97Lyl+8u9nOvt5C7vDcO/Sh1MGuk3JcHFGv/fH9MuhoEJeHkjfeABqGLvvZqHwcgldy1UcwQQg7xEIyAEfIxP65AOC4bgUR48D6xUHMWq2SLS2mnDjqbCbBOvBISeW9ZNWKKKBB86JM09z8SQg1F5dbW4f1PgDCfX2jGruALXCaWA+xwDlpcCK/SUfnDEByhQInIkR7ybUIlKqXZrYJ6uRdzFdG0UAdrrHR2RgvUTbth6zYXgP3i6OfeC8WDb+zF6vZR8tGnhvwxkzV2w4cwHleWqq5C7nChv49HCPJTNVDbRFdm1BBtEE/DVtXCvSvwWC6H1yRXxSg8L4/GhrS1Ck0d78a5y7BBGi6lEpTxHNo4IFxJXSaCwXRNYkZOB1BT6afX4aWZO4LpWKCzbDIN4JgBVYMC2TXOKDipJBejet5vN18aTfICLqtzopw8r2ej84oTAlfBy4g10vQ7IegahB7JgZM1AFuUaA3A6u89MBBIIUqPIU64xfkVpQvCdB4GjCICB5TQkrFWBNctIOAAHB/F4yW79qpdBASja8tTFbaUxQGi/6B5uFgOy2MpBCaNx7k/hMAOCYvIB3tVD7YZY3xXXU0T6Xb2b+OtaJlhovDCkeKxH4IXyOXyiCiduBSx5FpcP2iskrCDQLZGuDBRpVo2hKgirtPhAlFU2vtcjcgEWEp5K5Dz2YYVjB4INdaN1u6dYFuWIJ+gDDy0yUaica5wYAPZIafG/H7x4oGheUUZ41L7zjkMCB+IEzhI7QyoaRHUhOTgRhJRqfZzvxlc+zLdM6dH7y8UAMQlFg9Jox11hEncQWw8EiPLvg/iRYorahuOQC9x4w7+4IahHoAHeNdpcpnXjhXnh24c0snCFH9OavYYEiJ2iDht0ABSKnK/8A5+LlYuRbR4bD4d4OUHtYyh3SIR2YqeUyqRIlRGx0vJhgaB1pzMtmxKdfhtFKQhwoulViIEufDe/hIXXdl94lg8a200aiV8XJKa7Rq/8A3KmEAFFWmAjlvhx+HmlUOfFzfRkPRRwNhhCmhY/YGfjncLOFOby2axiVvi35JaveOpcWwBoGWuUD1klwsExAoqKJq+aJaIPCd1GCDi3rFnFjlHc04cVdu3+LiqTSB7BOAiD1RgtR8KcaiCAAkRpsxRz4to8/sUPu/njCC5+VQwNaKeasGG8eFx/PzWywhATVTIbMXQ0Rl1FoQBzOTeKlTi61DyVdq2nBiAqU0gKsAFSrk8VjW8z+RXHEI0bj1NU1JsclWacu8Txdhc+w58E9YYhB4Q0RQILwV03lFJGSVQjl61385tqitSHL3tPq+sG6N+ztPZSnk9GAwi4KUC2Ik8iHK5yoZViiKUQWl1QolMoTA4c7DgQ5nnEDjZfbDoq7fQ4dlm6V82w+gzWk5GH9YFRaxGhvRV++SLB66q7PkxWOjgiQHzoJ9MPAIBwBwfhUbH9FTQtrzCe8dcJa8oeg2PKDePxxPwiEifpx/j4YM+bha6yhCkEPhCNEEPZsC0EAikwC8ilff4UUiNISHhG/ME5ZhkAtBLoeTpOz6SdRRZCS60CPt4jhZ6sssPkDyexxMNoBwhwIo54No/I6dQYTSOkGMcAnoBKJqDTYONR7ENZEBC5hZGM3yHGNMRuWpOFIUs0mly5Xi0Que8gOAPJhATZUabBoK2wSA4u9UBTZNlTRWSOHwEh0igPInfXOcl7XxrD1vBowpK3QulrcsJrkLC0bmGtaEYWb6MbEAWgMboRL4nr+LxgswWRS34RBR1pjqFiVNlqeEYuObvqFtkQEK0PwFk9Y4RWsEfZAXlGULhJKdlAsOCUc2OhwPQ1wZV8QLp1vWsf4LrnEVhJpQbfOb826rogAjKJ9DhkA7Ii7Aj4kiH1gX8eVVVJp665BxmoHu6jKhydzURrObnZFa3vnde+3GNUDRBd//uC/RmiK3qgexg6yi9+hO1JPrNYdoUqT0PPXOC4hSt8KqWl5lpUuBIu3GpubAOKg8iHK4wABTz3oiiOFmKCgCAqkQhzuUvGVuAQpN6HhcQndkwRADoD8QHPIB9LcI75mkVhSom2tI7xGLxtrNCraw6rrHFInwBd8iHDHjG0+iQtf2M2+B4BqqXpKfee8rFAD+n8GK94BS35/o5oflMKVKUd2kd/sp85Eb9lbDsBdD8D2AFvanQ63pj1hHUgNeH6D9IiaT8EqIUSvK/m/tvyOk/0BbjbPjzrziCyHPUEGh2QO8OQlaECrrhxek2Fo+I53EmN6UzoBCiaUnZhsydAAnH5R5VAx9e4UJlOkAg9jXQyUtWFuVeelNJMGSQkT+mUG0JwAW5Y53TD4QALWQNzNc72F55W00Od8Y9dnMSBEQeiXV4zaW/sudARAxGNzZ56ojbgXh68G8hDMtUBv0B8kVwidGYsb/wDb9YZxRYSHKdQmeV/FyeJzk9v9MEI/5RLeZNdD15aibBxAw0AwUqMsEO8Q8oQIedSNSYEdu6cjUkrlTneKlXlEmVbQ2ICXiOMqUQrcRPY5exvOywvGbsN4bJW+XOJhc6li9MCLLuB2Ct+pIOA0Y9t7Uxujokx3oCQibWG+ML/Xgy0ZA2HIF5wUiMoihx88f1ltEdg6qXYp1wrrC5C6qIiD5A/1iUDJCtFdN+DKj1iLW1vIpxNKJLqPOHVYJr73ILYusGRKOA4AODNIi0PLpfksCXmhFsF52nLiwSULyUg/Z+HIhJz6voLXVya4LaHReA2JrbkJoxID5oMN6pHjNQiDUaK8bVDiepkRgrw+xMHAhzpBT6afX4fYDB1dX2oYeq4Babvf1iugkXpT+z8FVBxS6s/647GAhsbK8evJ7ccy4VpgIdPwx2tw4zhEi74Ye0E+8eVJUGI16LpegSmF7EvpPD4R0jsRMJX9Mgq1eAxsdv4JSonEBYXnURRh0EAJwlF7IxZdhkjopnJx4xqgdqStobghx785cUuAwURGMmP6hJ7tLLpVTSglxSiV0dUKDXdWOV4W7uFCFraqN70nWTgYQivtxG29M7y7UMoU2HkVHhcRymYhDQtHQutbTNzjHLQgboCkdFwONgAg/QRk3fWysETQIt3eDiMdZ5s1MIhSQXYIuFjhgA1Yk5L2GcguMBCUO1dqtVdqr+V1F5Uyqu4uCx5YJe6E9cmoUFSRACmBFRPM5K4t0TFV5FbiHU6WpycAP6xU7iKqSYALsoILw5GoTISg+RUa3wBcFja2loIp0Z5te4MqZI1roII9MceOvhyyW55XsSOHXW6QF1s2CFHgoZrcr5h1bqn0l7NoJoRaSa8UTrh95PpLxlExnQwKTe641rShyzYyJvt4cik6jGbc7AqGRLu5yFaCJlCutgE4uPqdTcEi70p0Qwx5deGNP1Gj6OpB+zmKu28iuSijiIliaA8xIIIz8HQF9ElY9b/TNNBVnA+LljxDxDT4/wBB3gnZs1RRHsTf4btP/pgaxgWjiRQeb8zUmWyJSTI+SvHjA16W4NqPYyehlGLmO1lJ8S+z8ID01Np/F0+lyzWxQ+E7vSc9YRqq5FAOmBTq/hEiHoAe33lBQe7f/WsfEUEizc70CjsOskDc7yU5WiccnvTOAU802lPXnLRXva1sCUoa/wBsnluQhDYC2G2ODxiEs9uPaXJFYRlVAnO1gc6+cMdgpm6oHQa8F7yKsgbKJjC8OpTxLkzRCVIBB22N8mIHgUtHprpF/wBZXztFRQBVEkQpsmCpYgOQgCEmneyjxm+hsJBtrQ7Ddnbg0RAwlXNovCOkNYY6QlXISINJFBZMb9ZO1DcbA7oNYLWyqQYYLW4BEmPatAQgeFsgdDHNooaaVSylhOJxvCIHvL/o/cciCsc/gDQflYXCsRCJCATrd6PTCi1owvatIAPQhbSwUMVVCs+I3wid3BIAwtA8Pjh+TEcmmwt1w8oe5OMWDeMNgRqjXkfYwtADjMbEdMDXanDAmBCRp3PYOOWZWLTwWbBtShacje8rbEWMQUO1A8J83gxszbt21lCqNTCnQPAYoBQRbEvMRmXYCPAhcoba0OkuGoo0VfvgZgF4jSZzyy/0fvOUCATsE6oUNDr81LcHSXjQGKHM44xqpMciJws7eqH8AwiMgREdJHhw70qQFQoGo8npMUbr7MdI2vQeadPtnpO5FtWffP7ce/xthQwUo0/vOBuNAJyOg7HFWGGi1BeoI4QYbB2l1o+TQ9jHtOXVFE/Grfhj8TKfhQK4VmHnkKfymPgMXughk1wAFpUbusD7oJew3FEGd5ob48I3mgCTmGxkm7jQ5JJXINCPBgEJQbQ0j5dzrErtEFgc2ht6epMMLyAqNEu072YLmwW3YAUKhnD8sVTSNiUliVV3vrxkA9CQEsvKD98YvRcUgvYNQnrn1gmS41xqW0eF5qTASC2I3eNT/rvEaKX4QluB344bkVSGr73RyoI+cW1AnIONrNUBxcIqQQAANARE+HDRhlxtUDwgWcXK0Az+EzgngAbyduBA1AaBAnOt7ubNHOyARbV3Xk76/g24vOkh/eVtWGTtJFCrClTeNOaaD0SqDB0gdkwFco3Bh9OUR4t5MUgYOaaTqrIOeKXgqeFJEC6NxUB6RziRhxAdsyxI45o4y8t2jhJ1onQvDvFySZim0CanfRbpfhC2teoOzik2qd4violTcJXQ3ij5ElE/0wD8vCoYRkSOwcS9JvEeUEVzK0mxvamo5ynk9uq9oH8C1QL0HqPUSGb6wyN9xUKfDT8TZDC2V7x1++MBBAUYE434sxEaQBD/AHh7YEooebya8YOxAbBDrgv2nrOp5uasfjj8CQmu6Dx9PP8AQYkh0+8IucWIZ8wtXh2btTKCv61NnpD8BQHAgf8AwQc4HzhiPmODt28a3WZ7FVuxr654x030EXqdCq6UJiFRXxrjgfJY5PFsZubB0kdcZRzwm0SeE/pg6jJd9J2tVuBdrlAr3Y2n9u8FIbIrW72L0eD5/CENruk4woC6GHegBLReaLccuAyQo2Y2EjDulySUhLp1V3viDzkOITmbRSPZExH0gKfh2u+2aIdNH2/0DCNzWXYRWqqr+RCqy2hcPfP4HLAxXavv4lL8ZC201U2mArAjwtOH+BNgTDRev7yAKtUgK5+XWQwdraWV8aZShEaEgQQRA6RNYqjIAG5W6sug9YmnSIXV5uUeOF8YhhThqSqhWiI8aSiBHgpsQA8FPgmxhkHdVYnu80F946nbmsMeeg/JgApS1aUJyKI8PH4co4tJXouWuSScVF1jHD6yvUta7bYEDkGNxsjCRKmqCJETWBAPV2+JzoKtxyooLeRD/f4EKwCrYNjPp/X8N2SDNkv71/WOGbEfBNjFRHUvWXXOMr4hZ8Jh/fPgkAPAY4sCYoN/6baX1gZ/uqhuKEBC8GGiMgqIn7OuI5TUCNU1iNiHL4x0W2HgQCtJTTLfDlME0D1FbX9/eaBAG/baB1z8XGagE2iCpPPk+cequjOEq/7HdsyTbHSAKnpiJyUxf+htFtO6tJ5m4YX8qbUJDdCi0twSy98JSs1604u1BwcmANhXbP8A7j3lwMiAAQRYXmVBdYEEghSm3kPuZdwg4ml8gXbSdYPgUaw1Umvs4NhOWSblBwbRcI5kdRhbHkzThmKRHX5Qr9/y9TxFJQw2wStY4MBDjmXYzQOmYGBIMRAJRCAXvhv8XAKEIDMNDIU6C0YJADYEBSN0XXTI87mMIcHYm3Ko4NodsVlliSIglaH09mh+kV2EvJRfp5fyi4UrP0jAj/hULm0hQBOOxI9Usg1qOu2X5HzgnSg7Cj+nHC94z6hMUehwfOOq52CIRFHgQ2624RShevIpkYAsOquATv4QppDLp4nWQaFi3QnVkULPwckjXdTzCYeUkzkHSWpNwq3I3PyO5cHqgP0x+sv/AEbpFH7HOHLzABeP+7n6/AvWRwDtXQZVeEhE1XK4ZgWV2Kr6ViTou06DcFyLED2gKSgnqHzAOrgHKeEd3W9fWFHTpibwdANJHfzhCZ1EGgs9w/Wdyr4CPGLFpavhPeBdOdwUbIKrs714pjo/Oi1kSC9IUbxvbkwgLo7uiHRMW9CyyDdCT45bWl4hBFJCqUULXxhEf5KqSF5I7iRFMIwkSpIE2HA+HnIiAAMI8ID7wwmZjTjixR9dmPXViJaMA5xnJLZnCgVh+AAwaoZjRa0fIIOIojHwoi+Q/wAh4xNR3X1Ayiz1rZfOaClG2SVEiRkLbC5sqVQmKXo1xr+QX9mIAeNrgNjoNmLPVZuQAOWb6BVqTCCsaWD9QTytprI2aglgDyqbaC7A44rjAgHwB+GqHAkXE2yGnoiEUsO7BYoA50LUj07xziVBeafGnuYIIUlRDkgmoQ2TYZdogWk0/wB/5qAqwMcearSAp1Gp1GNA8PNOmqvUyn8OAOXXnYf/AI/BIsqalBl0wjj2tUAwwahPtEVE04iZIqgUVOwYNM8ifhzr1R6tn9p94zIiRJuYJ8GEg2Tm1n3jlSbpVuUChP2ZtjiD9BkXZqzKyw0p9C+PM+MCZ3s5Kk21nPmZeYq/L380i9/WXaDbbN4cnnldxZ/TjeAiFdBfW3rnORTZQWug4KXlKdGgMvAOgIAE7IGQ4GXEjSNVMjdbO8cZECFl0sDdZfOTnzvnKBAITQzrCMqzhAIuAWul6wkSC76RuNpNEiYXrVoFDXm4k5C4PW7Sh6qYOgw+wIAQD8koRx4Qv9YABlFc0+aRhvmYSY/03NryVkp/LQdV04iDTxzkCN2BSHAol8HAa17ofPF9mHRFBIC7SQhzNpvEDjCPQNFQo7HrP7Z80v8AWG4pMDvHne3GLh+ttiu+2urrFUEwliR+P5BHUSpVPRAU3FkwhnF5BcNa0Tdd1yRytg9vAITls6x7L2HFpeBHzR7w4/CMTS1hC8ixBEOs8s3oqgIKb370Zc1s8AWGG7BdJR1xcef8BLkUVJYNWoGGhUbpj6VT8GkDYKFITuuvvBeUUQJRNF3eEy2SLYXQ6gigxiy8qckGr3AsO58YTgTCGrNnlDzguSBcIlH9Y8YwC++Mk75gDrzccwpEaoJyP/SOhx1GLagSigpuocXWJru2DXkkP24AjQAAVAAG+PvCtTA26D2i1+5ggu0IVcryesgZEQQReWch+iY5cmo0CyKao4c8usQ2RRNeMErJHthNhZzz1nFsCFd4k0KPJzJyCpqGukZspvmf6wQpdBh51xgU9GR4UDdJnvLR4dBZcbJqqD/WHDRy7ed7EPprBNcbHHYDayU44nOQHvzLttxIC8i7x62E12bqLeeTnHQZApo02lvfP8xde3JHf0yD5xTrEGwEWkIfh9Y7LWQE0SElN1vH66tjfBQu7IV4M54Hksq7IG163vF8uqhbqjoN3dHxidOaTYpxDG64M5r74D1q5dzXvdx3UjT4D+nBSChux9HhmDNXTALgYvaU5D4wfhp3aYv7H+SUxT0n74eDR9YlVOY0JHaQ+KnthFCclbc+YH9e8OPwMSvJ0pT5Gs8HGHigCj4S7x2gw5jUpsjUnbWAyiJ2xAF3Zo8ecUxA4qZBAK9mUvMwaX8XZn6xC2Nj0YDNwBADgDrOzwpo6Oh2e3EwKUu2oK1TfcNcPrDXVZ9bLXpR53gkYRKS+FfKDSneH1IuxA20CTXhp2ylGZqQIP8AafePpZelEOhF2/6w8DgUQA50GIH52geIhqCMYx7yI2icmqhvbXx6d5JU0hVBV/R8axDU2pbBzbyPU/1guRBpaOCKS7opgxEEgFNUXliuAAouiYQRt/ZVrfG2JmLDhpKCu5SzSYmbJocIuCHhbcr7DbYgVEHRuuME1J+uEODJoU5wypAFExd7F7WG5HEu/KFfvJEqkXMKtG0z0I0v7HDptRxPjx6OO1dYjghUaIH/AG/iosSEAFVfGPYKu/koLKHZ0cRlrXpBs2rseLjAiEJKKlBGg8bbcNS+yzSqbCjVHnFtatqPiX6J7wdnCg0tGgqPDfOERFQ1qIkSj5DjCAO56j+xr94hwjC6L7fH+/mouIA47A2AeqapkkQ/DLR+UH3h/MggHnls+0HDdFxdmEchFsiXnXFsaUkIAdRTAunUr4cshAXw6HpPwiRDUGRp2Guw9hjYQSLVDVUbIAcXeTLWuEDAtVIg1bgCAhE1fQITdPAtVn9rAheU+QCaMRQjBQy/BCh1fxccLCxV8Gr6MuwDlySEUBsNuid5xBtEE5xyBScjPsx7hBTRIs+v94+qvAbSTk2v2x+d2XZpTEKAcRSzE8kZsi0vUTDcBZyKZSYwKPkyScWO43NqGI0pqWZdKXQIa0adNa84yuHLOBVpCXSGuc2/66ADcdCCC7GCuGVgpb2Au/8AvF6MoJU0FCGlNtM6yoyZabuMQV4g/wC74NiuPIhJwv3kU/HAzVC+GXbTCJSdo+M/cc42NofwGv4CIX45CP32ZCuFEgC9sX0bRZhlywp4qXkNM7fOIFfrMTTtyF2a5MlkUc/kTSfwOwIIO/8Ah4LzvOMntmoTgEiu9uzA0vUcCmnClb5cqbRsuQBo6TktN8GblkoiG0KkkDzzlSDBE2hHLlzwnnNQvN73FN+A3vdHJ5KKOSIcFF9zrHRjWjTvA/CU+x5agXuQOR0HayNNYS3Y2ACE7Aeb/gphNfLVf7nAsvlUopqtnrx32sEhtkEXSHrhonJhyKoFZSfKWw6fOwfjkEiiJyJ3/DR8OnNaviDCmwtUJRWhFdmmouBYqoWkSBpQ/FNsn1YlgeGnD7GMcACdsRle3K5rxSLkJKo2K6V9Zz1g5RYVG9HJedaxZiUD2ATppx5wtsMQ0eSHOt3/APckrm0Gh9vQXzrBVqCEls7h4osR8jj9pglB9XZqyp1dXqdFu3t94jPy4sXDfL7RCY2AOwtau3Ysv6ykTNmnITWuS8fGRr5Qo5nZPFByng6gyHkXgwDbjIBDLqchEnlr3hxXiB+duwp8wCeTcH4DCQgQAgfwLFO1+EXZ0Z0wMFiFncfwRBZWWcB7WB7cJM8IVA7gAbmvbjONRlU7DRVwOneP/N2gGKWl5RAV6yTVTj+g/LcRRJIgBUvQLir3EFwyisnpV6OJHRFcA3ovkA84S1V+lE/Tm9B8bVVLsIRBJvWF2fvvHFegxUOjGXpVt8BWBkBqeF3tP4sCpUiJGnrhDUOpz++gPrDT8stElJvX6GDc6QHRX3in3jQiZpPbYdnPHGIfcZ74J+Kf4BopOMQifrCF11LTG+qvCTbJjxTz1i7rmk9SjAi6KACDOg5zWmUrbXYrB4A9hw4k7K7xT+xMGAR2I85rVSgIDnsZ6MEmR8Kyaa3QpHkTIXmdGil7gp6cfGzuk1DbUeOLnH6Cgk6tCqEkLxvFczRySpEnz336yvcxOk8mzKVmE+U1JWw40AbLhMuUSkuizh2y3BVdal2LSi8Emj5yLaboAIxqDZPDgLUVjokYCtJznNEB0KNddgTpw1lf2TgYWS6djd4WWUBhcwBdiHO3HcHDcN8gvh+sToC1p3H9IBHd6zlgcSnvZ/NM4/Rg/fRfv8CRPmyhZ0KV4KdoflNzWiAqVqwYYvWpBBaHALDenK+IkH6AH7dHeARCMPVDYQLG/QTHdZH6nVHg4vYXv8MEoAqGlWmO8IA82EP9GPp7izQ3wcvyE8M5v+MCB+j8t6rJCKqvAGIAOxsOlwUf6uETY9aNHdN/aDkoZbTiABXhyHbDzgJKYPfWgBrwUw/Ykj2T4dvWwpWMFa3t8CL262iD1m3buL+2rki1bpHL4ggK2xXyhwpRHjvEACHy++3GfPeZoZ2+zpwWVAiITX0aejWIN8DWoRev2D/iM9pCXfU8HJ5mGLHv6aW7oCXZJ3kJFNLLmF2kx5JHHx3o45c1VwJSd8iseb/G1BhI+Cb5wCjeTisDQCIUA5RLU4bPbmMaA62lTnKsKYBDALsDubQ5xBPRnYwwLNkqb4QNFNCBDWkdVNiYj7FGhYE+IX+8JX5KpA0clXR7m5ihEXZseK7CKO6PrCIEV28YZuyLvDxA/v3lggVaKlC0PLGa6xbT2LqhNiQNmPOIXAOoKoAaS1pN4GnQqxTrvqaU484quHISRiHcgqWeM1KGNZ8oV+/yJQDdgbAjq2nrOgeU6U6V026lDHbdTRCAcBABhyhlwPhPwlMT2BAU7ONcv1cEwGlToIRWEvfjGtgRKOgdJz1hzblwUhcoqaVLs3cA+FH2IxPdPr+SBAAqvWVJfCHuEbZs/SGaP+2ZHEmhXykcGCDSveNkG0HB0AY5Jju3PnStRTCsM5c/UaLJdOrsgDBi/m6CqeKMg1B+MNsHKpLNEoQRHvdwUCseo44asdo+L+NBbVaZ7W1OOrkzPIK4h80SpKZv2nQFfesU8DXN3h+30P8AiO1uO+DbmBMYe+zmIXLyLOzGR6wHVCIHCJIYXOcQNQgMOYdUrc2T9XHJBs2qd7xLlu0DSh0CFgObuDIiezQAlcbWTnWEYwUFeUiMORzTij4gWrwYo2EsEYITYgcQAa75C8pTzgNg540DfIGxfqOD2SaJ0IN54X942ZqBoOyACCvOARbaq+VH9stj7+xQJpdj1hpygSG5JLw0DVwdpGouhDxas8YlGjaw/JnHXHGeiWAHE69B/JAFObBbHerrDt0nGOQBGIVJwebiq5UlZUlOBYpIhmuRCDoOEttBKVMIAkaCRtBVC9V/EGKYuwJDwxndMgfoUCSb4QXmZXfNeYNBnO5XsuMyFklg8ggoKO2nTkxsrNAkBjND2fxf9w8AKqvAY84lg3JuIVu3ibZL80A6PhNnHHyYEgWwOC+VD5Xbhy5GZsgCKG2vMsLhDgKsoO9s09klatYObQjaTAQOBrvMzQgB6iKb3u1FKHTB2TOvs/J5xxIkDYZS1Q0MNvTkuH3WAQP1gAfjnCM5HQUI1GYcnKYkIQUYilu+EwuCmIJf1a+QYekTNEgHoD/F72tQ5f05C9N5K72NHioU4VNQnrHJ0Wyb4JbipB2yhDDw2F6zmsLtkpK2qI2LTpOR88PAeTSD/ZixqDvLIKwBDg68ZfAGCZJrurZO3vAHvsaAbAj0nplx173IKQKCnexkoGzSgtIigTYu+MlpJ+oCbEW1fqbwpVXh3ZroN0dyGShGClpZWPArMvNNZtIx1p4ANebiFtwNGVjgjxyHVrpgMkyPcJ5HPGkAFEGB5du//gv86SFICqAs2C1OMjzgDKQKjtS7u8Dp1e6nImS0BLKYLMCAEA8fh02MnMGh7WB7cihU9FdCHAQPRlJ8B5QFkBALChcMxBoYhxFiq55bM1CTVqV+xptv8WVqVbTgOU8GTWuoAivNB2adsRwwg3fp7AGh4C4bXCIZUrDKhy1duKYEjKTyh17duuLaT5BGiC8aAWDxm3FjwIN+7zdOqcNz42hRonhHYmxxwPg4qfEDNcGQF4xjR+2zHRQA+R8Yf0dAot6g8FbZcMUv01SGnKUKHo7wH7FEelHiNKh2cEqW4qjAXgKPOlaXGg50ywBkTUBzPB/kIr/K4VoN9oROcYSipNSdxQPMvJGCQJDyBRNgm9yJwgcwdiMGgjQAbC67AOpJFNUzZBa0abz7eSKZVWAcB5YpelqU0shDyqHbvGggnAapCphrfJw44fHllYbN6EDW80rUhg+LtfNMHSnRX5ov3+FPxFDcqvBkiUNUYUPIHYYJ/lZTNnM/Vp5HNUWdthOXY0NGezHJXsA1KME+72pAF5IRZhLrdbbOLcESn82PBdpUR32b4dWPIflBNg5MmUkhCVYtDTo6EXysiWPJjt93+AQVQ9k6YeDdTWO0sLzbs6n93mJUKBIDoogjpQOqndCZNv8Avr0cHQYcL11oq7p4eXPtj5KrVUoI1YNgIgiTB2+g1wG9Ea3r5baTgoSxEU5DfLfWs3AT1Rw30bHHNpu/hForqHSHwXVseJiiyPglVfAYy27y71SNaHPJs6ZRpgMKJS8t0JQoSBh53ARAhoKnFB5XC7uAQBwB4/yOsNdInJ6D/wBjpcGGdMAOYbQKIyCY6IB/ubiASNBISUY8w+JgFO7yp0VwKUNaNF9Alds24oB4EIQ8aVuMXQoeVAIASgETmdZP0QwpMgXgPBPCfwU/MkEVVeAO8fZXVwIjNLs1WopAapsx2Km070nFYGwpGeVoK7btoS01cQsnFqUR0iPGfKogk6nO+LwnGVgU2aMiwelNwS5cxuOIL+K8088MEfVfffp8Rr4wRKf431eHIPIjyYAECBihy48Tg0d6tHmtPGMTSBX1LF2kW949xmt2dsgnW2qy51opV1oOePB7dmPakUAR4NAGSfYUNAycOwFaXkjZ4XXGR2ATYJrkDG6cytYIR0HTtdLJy33k8o6DROkzZyGyBADjSBNmmkiELvtHA2uuB4I6y2b7DksCRi70/QwiSwA7WeEjjhQdsZ2P5aG4HuG+o8owWBKq8MOTr5cP6dvKnB8Gn29/5oeMANwCGRnI5dnnIV2gs+7/AKYvV2lhEYEidYKrAnpjlNudwYV5humzgyA2SxHvTlR/XiOamcBOSOtRHWPBAB8oTgIPn8qU0NdvsoJErOtj8TGCxDQO3Zh3lL/RqcBphQw0GthoVIbD51dW9KtR3MebEoBKHgeWHWeM8Po7ZLBUm8bMkPL/AEAeyhrWBLseqFaNeVKGW08VaiDATpXdHDKPTkIrIEDZRN4qBfMSaKELB3ec3M1UVyh2+MLpFCD9mU/moFUyHNZ63bQoDxjxtqgi2P1r6wy13xhC0kLRdO8b6BIICLbtFSxsDcbkwW2jt9vxwdBkkdY2gbkHPS8PjGitpLqQLTemXq47Ic6InalwvMnJtI0bkihDqjRjXjnPi7gRRAmQbXBlh0KFEbubOUOtGDVPWEUR7ExOYwmBe29renh2d11KWJCAK7dGKN2aE0GQg7SD6YIYEKJtqsFBzFNLjvdVIAohYotDpHTjaeU4paU97PSvZ/w0BlPC4/SfpKOlyoCrS1e0p1HXOK9F7V+PYmkdIzFheBOkjaOJt20Yk7jBC8LoP/s1nEaFVhI92YEo5dmdaRAs3vRxO6g6a1QRjtW5V7nZNPEYpxQiGI+ExmCUldRDnYPgzXLZzrYqdHtlG6AdAzMVdenAB0rHNIK2BuloBGzmrnAQoNbIpXLvjNHOT9Yh9DnKw8GwGTKDsdg24zE5sEk0ghdgGGjARHpGDs4YBrgyUugmZzED+sFNCEgsvQqbuJgLUienBD4MizKmj/B9ucM1I0iW3yxHe+fnFpBFVgrqroprrIxmKVQNqNxw93AZChRGhyN0TBlOMH9ltZ6LQ8YvnIE0oQ10Tb/qLvBgkDreAxRxhJsdEOBXby8/isfnR4Q+QeGl3kMGmKjFTTG8bLTjBe+iiVR5KTPD6w93Orpr8aWnCTrHDHCgBEkhgQ8iada840JWRp+W1IgleNU2oBOoQhRJx4+X6Rvd4co2O+F/AHdRAqOQldDa9CjRUUrGQVAdsNAaCbGiiadeQ3UPmwcbuLSc+52a7Y0YPRSOAIAHAf8AEcuKofJ2vd4YnGzJxRKtQxjpeDbeBAFQLoVAS5PBcpiNzAwg5TOU0La0igW9vRQAZ4E14aacRKJ1BNjeXZBRnAYrcKe41qJFIK6MC1RRJ13fIGaDRdqsd5vGxtAixEjmJl6rS6oU0RB4E9OPkzhwb0CGrEHR3wqnKxYVAFdjSABjF5IcwHsB0dmN34iHlc6G8YkOxFc7ERoDTVN5pEE213Q00jvziuzOR3wpT95zJQRv6H9YlEIk0Phm2b3mP4eFN/nAeUFTWCuHsX7ynWf/ACcZSMCsEqpubHTvF+cKNWUgLGHCOucafwebKEWO1yYHNSAB9A/ChwVI/wDafPQL1nCKw2St4Y5VnoyPO15ADYkS6E3LTTOt2DgqKnmOt4cg43qtBAEkNEfGT07WlmoDm0JeVcRBZzsEAVYg8ntw4OsyOxtij10ph610NroCbnZwPWHYu1dzg7CQmqe4Sz8J+1eVdrtxyoR86Q2k8Dca1UeRKEMqVtwXg6OqtDRn0ItJ5XSf9rhSDCBTB0BQebdDk0yvt9q9q1Xtf+M1DIDvvwK6e3pc0gp3UQcJFjyKjhiPtCWusA9gNTgAh45XOX7hoN9wg6GURvmezgafTTOgK9zeA1YY5SD9mKKQJrKRy1BONHrDq+WyvsrAeW+8gPkj6onsX0BngpktYLyrP0PjLWpdALk0CpGq3m4AhERVnhxey39PM+mzkki1NOJ3YvkqTo1HeXd4nBFKWQXaadeMenoVim1oaoaTnJg9MkFLtM12oQ2L0Mr6xoO2NJi6PnCae49D0HMdnjGDuII6VQA98YA7ka2g+YunIrIpu8KXQNUhiZZhATrFWtDpunEAgjsTvAzpQTZAYjo8kvOrgcdJNRYuU2Pg9ZSUNzQmaCi3jocookOkRAoIC3a0ZbZLIk9ZGQFmnOsFyN00UPVJvOzAmN1SVfCHk2B3rLG+hVQS9x+iZpJRxLtTbqp6MEWkoFoANAYGW1ZWbXwg3TOUcNezMIhPkvH2gOAJ0nbjpK7u4zb9uba0rU9eHhAba/JR6VCpyja9egA4/wCQAS9Gx4VD8Pxjsg4DVa8JOFVCzFyJYpqBEpsCPGdEJOFtdMVIzctxISevJGuqBsMoucVJokIj8jnBAxYoDupwB7ZguwpnEATQAEBmviDzd7HjWpyAHaYqOuIBNl1pL9cXfAasFOjFeYROLl2ccKRZ76IzerneU2RET/6Oea6wVRB11II34zTvZ7dHuK66UdYOdKBBe5TYcrwYYbTArl3Igb4L4pOeoFZR40052+MO056OO/Wk4E35ww4TQZiCaRQJzldc0dEzi63H9Yj962SKwXRHrfnBRicppoUKhcFTuoRQrWRzgcHjAAAIGWz3Ig3P0BwVWN5Ckh2BJ4MMrWi8TSdLsgbZGdsEbsAlTlsc+sfEgSsVobiMZ2YaQArRK7QpGk1qzKodTs2oAbLW29rgYTQyElB4IB6DHV8Ljdq6DD4scajQNyraGoYLorpJd8BEmwl7Vs60ohNroj7fjFfeV1iSBRDpthvPMnrdt+1/RwQ/5SYXTVB6xN+6edkcC8tTkTRU55aKgOK7mB0hLOmBhPfaAIfYl4CvWGiCCYJgj2Cx3BAyAL1K12tr0MAnUAvyoW+8CS1vSVf0YwFTSootuJs2kk0NkEBSJdDl5mWIFQeweJQ+Rg0CDQAQD6wz6zBb/aQPrDSoLVrM8XZ5Q4LCoyeTOEke3CB36ISx2ec57vOUF4BTKbSU50xoEdekXKvpO6N1gubVDiJ2jdo7yKUrdWYkEtFnSsu0Lf8ARYSBbztG3Ro516wYI6SAjlqBCafyfdsQaOPzYQ+7iN7i0rrfPxpTxEIcAb5oH7w2OSoEGn2auOXqgBKMgdUH6M2K2yW8wMqOPiLeKdXy/Q40VN+w4U4PPHuFYVCuaHXctEJQXzyltaRE0ulwHTI8MyZYUl603tHcKJRwYOA5EAU5SFXb/wAwYZbPa6BsOkjk1t2AokBv6LAxWo29mLAi6UOrpvoSoOZL2T2K9XGQwohu496cL4p47Y+O7B9dZ8oecaweDF6pR+MJ+hoUdLTCEm3vDS9BGZFF9IubKcEIe1Q+hxGwCq8Bl6FEEYKXQgJ8jDNM8QUJWKLBm9Yi6CfdZ/pYFnD6ark8O+kOJX0mkkCkm5vtwPB86cv/ANZzfAwAVAaINXlXO+/xeAGoNPfb51IwjAUCFMd++7GavJBSdzL5iFnkanIXzwjjD8Gt5ltU2do0n3yGR6C6QZRQeVemKMZlVCFAio6TW1Pw0l27Y8DtdeMcuG2IZRZW+K0wSNRPj+M22JXTaJhIjqtwQNg0j0hrxjFcg2kxA5Gp/eXE3N7tJo2ELsaozAO8HAOADg/5yXnBRzNriq4AtgbwiZpqvXa3OXw4QIcYSNazMAD0iPscS7pjbuNxbQsLopkZoUnSXcQgEt61inx2YmAUeanA44MN69YHzsH2YZcQtQ0gUqW4iHWwYXsIaSByPeECGtdoC/aLit0cjCKUh76wKI1BBIXRqcUwTkfoRoGNHWodDIOjXTvsXrRc5sHTp7E9JX1kU5acaivDR/WJKJCBmtG/HH1l2hvxVn2w9kw4jgALaXnDj+Fp3AFhUhgw7TDqAj18weB9D8MHrMVQhKjuLeseNJMYwGMG7fONpdGindiop0Cd42IEOLpodyMNN7TNeSJhWTTjc6PO1/8ABcWKWF8nh9kTAsEPRJihw0Vw895baPoqeY2J1TZgUKYdKvNXsPHWS/GTlvqKP0EGYVkl7PeSO6jLq5XBaazxVG+18YYcZIftEKfGFTE10S9K/WTQHk3hkEbK/pHOVwIIo+wMCaDWTSEQJDjxlPFZcjZOSLgbb1YG8PG8S+xBBaUJzvjnC2KAAVXlK7Xl/GsblPJC+1yk9QUj4v8AscrpaaT87A/WJKCG8wAHTJp5XpxyY6ITyo13aPWEaI55sgNvrjBDdZAVdgi0aPTuzL56pIFI5KThX1h3tZRH9v6sHokOAHABwf8AhVyZxSvzyL2Ji9baetid0RGl3gAqBqMlJEBIFpru4BO8TAgR2hAOvqY0OuHYEGJIrQi8ZvfbEio0GhbEs5Ml8gbKQoF97JmrrxqNMFCTfKX2u8mC4sLbfHeDUj5P4Q/6x49MDT6GCuK2JqfaRPI4aSH4z5QUyJpsorzrXzjMr4h34R1kXmomG1d9GUBEjMeQPU4ckLW/24v+zLlTjP74N+3Gc3RQhMl4T234c02CeA5vRQFnLDLRINYDkDweH+usZgUudGhwHTYcc7xpCBeYEGs9n4wLQwgHgDR/4ltfhyDyI6TBlFoH3SoZvgM3Yu4UEFNUrpa8DkBKGkdySjzHLUYRUjI6J3hemZXCguqiTUnDeUhTImp8n7ZAjA9JrIfAAZwlE66wyAAJG6UssJBX7zW6EVYpXTqNMRmGxG8yfFw8G7r4ApaoQ184OXYJKRo3os3tzkw8gZQaEJ7O96ydC0VeI3yAN8ieMNo/Ye6aLPGAy4wgzmLU9GUVWDt4qs+MGwESKfmi/f8A49BImsqqnlf1V/bNiVa4aoTQU56MYWSmosug9HX+8EU84P8Abv8AvGylqPC+pHXJvCwMGARoJaX2H9HWiyWgsebK+1xzmvWZAFVUTqHnIm0F4HOi28yz4xorVEELstakIHusHgxKFqJq3dmTRm7x+m/0w4GcDH0D/wDzP//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5604" name="Picture 4" descr="http://www.searchenginejournal.com/wp-content/uploads/2012/06/shutterstock_47614261.jpg"/>
          <p:cNvPicPr>
            <a:picLocks noChangeAspect="1" noChangeArrowheads="1"/>
          </p:cNvPicPr>
          <p:nvPr/>
        </p:nvPicPr>
        <p:blipFill>
          <a:blip r:embed="rId2" cstate="print"/>
          <a:srcRect/>
          <a:stretch>
            <a:fillRect/>
          </a:stretch>
        </p:blipFill>
        <p:spPr bwMode="auto">
          <a:xfrm>
            <a:off x="683568" y="4149080"/>
            <a:ext cx="1308833" cy="1188421"/>
          </a:xfrm>
          <a:prstGeom prst="rect">
            <a:avLst/>
          </a:prstGeom>
          <a:noFill/>
        </p:spPr>
      </p:pic>
      <p:sp>
        <p:nvSpPr>
          <p:cNvPr id="7" name="TextBox 6"/>
          <p:cNvSpPr txBox="1"/>
          <p:nvPr/>
        </p:nvSpPr>
        <p:spPr>
          <a:xfrm>
            <a:off x="683568" y="2564904"/>
            <a:ext cx="7848872" cy="584775"/>
          </a:xfrm>
          <a:prstGeom prst="rect">
            <a:avLst/>
          </a:prstGeom>
          <a:noFill/>
        </p:spPr>
        <p:txBody>
          <a:bodyPr wrap="square" rtlCol="1">
            <a:spAutoFit/>
          </a:bodyPr>
          <a:lstStyle/>
          <a:p>
            <a:r>
              <a:rPr lang="en-US" sz="3200" dirty="0" smtClean="0">
                <a:solidFill>
                  <a:schemeClr val="bg2"/>
                </a:solidFill>
              </a:rPr>
              <a:t>…as long as we censor it!</a:t>
            </a:r>
            <a:endParaRPr lang="he-IL" sz="3200" dirty="0">
              <a:solidFill>
                <a:schemeClr val="bg2"/>
              </a:solidFill>
            </a:endParaRPr>
          </a:p>
        </p:txBody>
      </p:sp>
      <p:pic>
        <p:nvPicPr>
          <p:cNvPr id="25605" name="Picture 5" descr="C:\Documents and Settings\דומין\My Documents\My Pictures\no_brain.jpg"/>
          <p:cNvPicPr>
            <a:picLocks noChangeAspect="1" noChangeArrowheads="1"/>
          </p:cNvPicPr>
          <p:nvPr/>
        </p:nvPicPr>
        <p:blipFill>
          <a:blip r:embed="rId3" cstate="print"/>
          <a:srcRect/>
          <a:stretch>
            <a:fillRect/>
          </a:stretch>
        </p:blipFill>
        <p:spPr bwMode="auto">
          <a:xfrm>
            <a:off x="2843808" y="3212976"/>
            <a:ext cx="4269551" cy="3446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from="(-#ppt_w/2)" to="(#ppt_x)" calcmode="lin" valueType="num">
                                      <p:cBhvr>
                                        <p:cTn id="19" dur="600" fill="hold">
                                          <p:stCondLst>
                                            <p:cond delay="0"/>
                                          </p:stCondLst>
                                        </p:cTn>
                                        <p:tgtEl>
                                          <p:spTgt spid="25605"/>
                                        </p:tgtEl>
                                        <p:attrNameLst>
                                          <p:attrName>ppt_x</p:attrName>
                                        </p:attrNameLst>
                                      </p:cBhvr>
                                    </p:anim>
                                    <p:anim from="0" to="-1.0" calcmode="lin" valueType="num">
                                      <p:cBhvr>
                                        <p:cTn id="20" dur="200" decel="50000" autoRev="1" fill="hold">
                                          <p:stCondLst>
                                            <p:cond delay="600"/>
                                          </p:stCondLst>
                                        </p:cTn>
                                        <p:tgtEl>
                                          <p:spTgt spid="25605"/>
                                        </p:tgtEl>
                                        <p:attrNameLst>
                                          <p:attrName>xshear</p:attrName>
                                        </p:attrNameLst>
                                      </p:cBhvr>
                                    </p:anim>
                                    <p:animScale>
                                      <p:cBhvr>
                                        <p:cTn id="21" dur="200" decel="100000" autoRev="1" fill="hold">
                                          <p:stCondLst>
                                            <p:cond delay="600"/>
                                          </p:stCondLst>
                                        </p:cTn>
                                        <p:tgtEl>
                                          <p:spTgt spid="25605"/>
                                        </p:tgtEl>
                                      </p:cBhvr>
                                      <p:from x="100000" y="100000"/>
                                      <p:to x="80000" y="100000"/>
                                    </p:animScale>
                                    <p:anim by="(#ppt_h/3+#ppt_w*0.1)" calcmode="lin" valueType="num">
                                      <p:cBhvr additive="sum">
                                        <p:cTn id="22" dur="200" decel="100000" autoRev="1" fill="hold">
                                          <p:stCondLst>
                                            <p:cond delay="600"/>
                                          </p:stCondLst>
                                        </p:cTn>
                                        <p:tgtEl>
                                          <p:spTgt spid="25605"/>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nodeType="clickEffect">
                                  <p:stCondLst>
                                    <p:cond delay="0"/>
                                  </p:stCondLst>
                                  <p:childTnLst>
                                    <p:set>
                                      <p:cBhvr>
                                        <p:cTn id="26" dur="2000">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accent3">
                    <a:lumMod val="40000"/>
                    <a:lumOff val="60000"/>
                  </a:schemeClr>
                </a:solidFill>
              </a:rPr>
              <a:t>Types of Videos</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340768"/>
            <a:ext cx="8229600" cy="4785395"/>
          </a:xfrm>
        </p:spPr>
        <p:txBody>
          <a:bodyPr>
            <a:normAutofit fontScale="92500" lnSpcReduction="10000"/>
          </a:bodyPr>
          <a:lstStyle/>
          <a:p>
            <a:pPr algn="l" rtl="0">
              <a:buNone/>
            </a:pPr>
            <a:r>
              <a:rPr lang="en-US" b="1" dirty="0" smtClean="0"/>
              <a:t> </a:t>
            </a:r>
            <a:r>
              <a:rPr lang="en-US" b="1" dirty="0" smtClean="0">
                <a:solidFill>
                  <a:schemeClr val="bg2"/>
                </a:solidFill>
              </a:rPr>
              <a:t>Short movie clips</a:t>
            </a:r>
          </a:p>
          <a:p>
            <a:pPr algn="l" rtl="0">
              <a:buNone/>
            </a:pPr>
            <a:r>
              <a:rPr lang="en-US" b="1" dirty="0" smtClean="0">
                <a:solidFill>
                  <a:schemeClr val="bg2"/>
                </a:solidFill>
              </a:rPr>
              <a:t> animation videos</a:t>
            </a:r>
          </a:p>
          <a:p>
            <a:pPr algn="l" rtl="0">
              <a:buNone/>
            </a:pPr>
            <a:r>
              <a:rPr lang="en-US" b="1" dirty="0" smtClean="0">
                <a:solidFill>
                  <a:schemeClr val="bg2"/>
                </a:solidFill>
              </a:rPr>
              <a:t> music videos (with or without lyrics)    </a:t>
            </a:r>
          </a:p>
          <a:p>
            <a:pPr algn="l" rtl="0">
              <a:buNone/>
            </a:pPr>
            <a:r>
              <a:rPr lang="en-US" b="1" dirty="0" smtClean="0">
                <a:solidFill>
                  <a:schemeClr val="bg2"/>
                </a:solidFill>
              </a:rPr>
              <a:t> karaoke clips</a:t>
            </a:r>
          </a:p>
          <a:p>
            <a:pPr algn="l" rtl="0">
              <a:buNone/>
            </a:pPr>
            <a:r>
              <a:rPr lang="en-US" b="1" dirty="0" smtClean="0">
                <a:solidFill>
                  <a:schemeClr val="bg2"/>
                </a:solidFill>
              </a:rPr>
              <a:t>amateur videos</a:t>
            </a:r>
          </a:p>
          <a:p>
            <a:pPr algn="l" rtl="0">
              <a:buNone/>
            </a:pPr>
            <a:r>
              <a:rPr lang="en-US" b="1" dirty="0" smtClean="0">
                <a:solidFill>
                  <a:schemeClr val="bg2"/>
                </a:solidFill>
              </a:rPr>
              <a:t> whole length movies</a:t>
            </a:r>
          </a:p>
          <a:p>
            <a:pPr algn="l" rtl="0">
              <a:buNone/>
            </a:pPr>
            <a:r>
              <a:rPr lang="en-US" b="1" dirty="0" smtClean="0">
                <a:solidFill>
                  <a:schemeClr val="bg2"/>
                </a:solidFill>
              </a:rPr>
              <a:t> commercials</a:t>
            </a:r>
          </a:p>
          <a:p>
            <a:pPr algn="l" rtl="0">
              <a:buNone/>
            </a:pPr>
            <a:r>
              <a:rPr lang="en-US" b="1" dirty="0" smtClean="0">
                <a:solidFill>
                  <a:schemeClr val="bg2"/>
                </a:solidFill>
              </a:rPr>
              <a:t>short original videos </a:t>
            </a:r>
          </a:p>
          <a:p>
            <a:pPr algn="l" rtl="0">
              <a:buNone/>
            </a:pPr>
            <a:r>
              <a:rPr lang="en-US" b="1" dirty="0" smtClean="0">
                <a:solidFill>
                  <a:schemeClr val="bg2"/>
                </a:solidFill>
              </a:rPr>
              <a:t>educational videos.                             </a:t>
            </a:r>
            <a:r>
              <a:rPr lang="en-US" b="1" dirty="0" smtClean="0">
                <a:solidFill>
                  <a:schemeClr val="bg2"/>
                </a:solidFill>
                <a:hlinkClick r:id="rId2" action="ppaction://hlinkfile"/>
              </a:rPr>
              <a:t>song</a:t>
            </a:r>
            <a:endParaRPr lang="en-US" dirty="0" smtClean="0">
              <a:solidFill>
                <a:schemeClr val="bg2"/>
              </a:solidFill>
            </a:endParaRPr>
          </a:p>
          <a:p>
            <a:pPr algn="l" rtl="0"/>
            <a:endParaRPr lang="he-IL" dirty="0"/>
          </a:p>
        </p:txBody>
      </p:sp>
      <p:pic>
        <p:nvPicPr>
          <p:cNvPr id="4" name="תמונה 3" descr="What.png">
            <a:hlinkClick r:id="rId3" action="ppaction://hlinkfile"/>
          </p:cNvPr>
          <p:cNvPicPr>
            <a:picLocks noChangeAspect="1"/>
          </p:cNvPicPr>
          <p:nvPr/>
        </p:nvPicPr>
        <p:blipFill>
          <a:blip r:embed="rId4" cstate="print"/>
          <a:stretch>
            <a:fillRect/>
          </a:stretch>
        </p:blipFill>
        <p:spPr>
          <a:xfrm>
            <a:off x="5580112" y="2636912"/>
            <a:ext cx="2757686" cy="27576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76672"/>
            <a:ext cx="8229600" cy="720080"/>
          </a:xfrm>
        </p:spPr>
        <p:txBody>
          <a:bodyPr>
            <a:normAutofit fontScale="90000"/>
          </a:bodyPr>
          <a:lstStyle/>
          <a:p>
            <a:pPr rtl="0"/>
            <a:r>
              <a:rPr lang="en-US" sz="4900" dirty="0" smtClean="0">
                <a:solidFill>
                  <a:schemeClr val="accent3">
                    <a:lumMod val="40000"/>
                    <a:lumOff val="60000"/>
                  </a:schemeClr>
                </a:solidFill>
              </a:rPr>
              <a:t>Technology – A Friend or a Foe?</a:t>
            </a:r>
            <a:r>
              <a:rPr lang="en-US" dirty="0" smtClean="0">
                <a:solidFill>
                  <a:schemeClr val="accent3">
                    <a:lumMod val="40000"/>
                    <a:lumOff val="60000"/>
                  </a:schemeClr>
                </a:solidFill>
              </a:rPr>
              <a:t/>
            </a:r>
            <a:br>
              <a:rPr lang="en-US" dirty="0" smtClean="0">
                <a:solidFill>
                  <a:schemeClr val="accent3">
                    <a:lumMod val="40000"/>
                    <a:lumOff val="60000"/>
                  </a:schemeClr>
                </a:solidFill>
              </a:rPr>
            </a:br>
            <a:endParaRPr lang="he-IL" dirty="0">
              <a:solidFill>
                <a:schemeClr val="accent3">
                  <a:lumMod val="40000"/>
                  <a:lumOff val="60000"/>
                </a:schemeClr>
              </a:solidFill>
            </a:endParaRPr>
          </a:p>
        </p:txBody>
      </p:sp>
      <p:pic>
        <p:nvPicPr>
          <p:cNvPr id="4" name="מציין מיקום תוכן 3" descr="funny-face-9.jpg"/>
          <p:cNvPicPr>
            <a:picLocks noGrp="1"/>
          </p:cNvPicPr>
          <p:nvPr>
            <p:ph idx="1"/>
          </p:nvPr>
        </p:nvPicPr>
        <p:blipFill>
          <a:blip r:embed="rId2" cstate="print"/>
          <a:stretch>
            <a:fillRect/>
          </a:stretch>
        </p:blipFill>
        <p:spPr>
          <a:xfrm>
            <a:off x="1115616" y="1052736"/>
            <a:ext cx="2448272" cy="2304255"/>
          </a:xfrm>
          <a:prstGeom prst="rect">
            <a:avLst/>
          </a:prstGeom>
        </p:spPr>
      </p:pic>
      <p:pic>
        <p:nvPicPr>
          <p:cNvPr id="7" name="תמונה 6" descr="stock-photo-9289764-confused-woman.jpg"/>
          <p:cNvPicPr/>
          <p:nvPr/>
        </p:nvPicPr>
        <p:blipFill>
          <a:blip r:embed="rId3" cstate="print"/>
          <a:stretch>
            <a:fillRect/>
          </a:stretch>
        </p:blipFill>
        <p:spPr>
          <a:xfrm>
            <a:off x="6372200" y="1124744"/>
            <a:ext cx="2232248" cy="2376264"/>
          </a:xfrm>
          <a:prstGeom prst="rect">
            <a:avLst/>
          </a:prstGeom>
        </p:spPr>
      </p:pic>
      <p:pic>
        <p:nvPicPr>
          <p:cNvPr id="8" name="תמונה 7" descr="94844.jpg"/>
          <p:cNvPicPr/>
          <p:nvPr/>
        </p:nvPicPr>
        <p:blipFill>
          <a:blip r:embed="rId4" cstate="print"/>
          <a:stretch>
            <a:fillRect/>
          </a:stretch>
        </p:blipFill>
        <p:spPr>
          <a:xfrm>
            <a:off x="3851920" y="3356992"/>
            <a:ext cx="2376263" cy="3144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404664"/>
            <a:ext cx="8229600" cy="926976"/>
          </a:xfrm>
        </p:spPr>
        <p:txBody>
          <a:bodyPr/>
          <a:lstStyle/>
          <a:p>
            <a:pPr rtl="0"/>
            <a:r>
              <a:rPr lang="en-US" b="1" dirty="0" smtClean="0">
                <a:solidFill>
                  <a:schemeClr val="accent3">
                    <a:lumMod val="40000"/>
                    <a:lumOff val="60000"/>
                  </a:schemeClr>
                </a:solidFill>
              </a:rPr>
              <a:t>How do we use the video clips? </a:t>
            </a:r>
            <a:endParaRPr lang="en-US" dirty="0">
              <a:solidFill>
                <a:schemeClr val="accent3">
                  <a:lumMod val="40000"/>
                  <a:lumOff val="60000"/>
                </a:schemeClr>
              </a:solidFill>
            </a:endParaRPr>
          </a:p>
        </p:txBody>
      </p:sp>
      <p:sp>
        <p:nvSpPr>
          <p:cNvPr id="3" name="מציין מיקום תוכן 2"/>
          <p:cNvSpPr>
            <a:spLocks noGrp="1"/>
          </p:cNvSpPr>
          <p:nvPr>
            <p:ph idx="1"/>
          </p:nvPr>
        </p:nvSpPr>
        <p:spPr>
          <a:xfrm>
            <a:off x="0" y="1268761"/>
            <a:ext cx="9144000" cy="504055"/>
          </a:xfrm>
        </p:spPr>
        <p:txBody>
          <a:bodyPr>
            <a:noAutofit/>
          </a:bodyPr>
          <a:lstStyle/>
          <a:p>
            <a:pPr algn="l" rtl="0">
              <a:buNone/>
            </a:pPr>
            <a:r>
              <a:rPr lang="en-US" sz="2000" dirty="0" smtClean="0"/>
              <a:t> </a:t>
            </a:r>
            <a:r>
              <a:rPr lang="en-US" sz="1800" dirty="0" smtClean="0">
                <a:solidFill>
                  <a:schemeClr val="bg2"/>
                </a:solidFill>
              </a:rPr>
              <a:t>We can use the video just as we use any supplementary material we bring into the classroom: </a:t>
            </a:r>
          </a:p>
          <a:p>
            <a:pPr algn="l" rtl="0">
              <a:buNone/>
            </a:pPr>
            <a:endParaRPr lang="en-US" sz="2000" dirty="0" smtClean="0"/>
          </a:p>
          <a:p>
            <a:pPr algn="l" rtl="0">
              <a:buNone/>
            </a:pPr>
            <a:endParaRPr lang="en-US" sz="2000" dirty="0" smtClean="0"/>
          </a:p>
          <a:p>
            <a:pPr algn="l" rtl="0">
              <a:buNone/>
            </a:pPr>
            <a:endParaRPr lang="he-IL" sz="2000" dirty="0"/>
          </a:p>
        </p:txBody>
      </p:sp>
      <p:sp>
        <p:nvSpPr>
          <p:cNvPr id="4" name="TextBox 3"/>
          <p:cNvSpPr txBox="1"/>
          <p:nvPr/>
        </p:nvSpPr>
        <p:spPr>
          <a:xfrm>
            <a:off x="251520" y="1844824"/>
            <a:ext cx="2952328" cy="677108"/>
          </a:xfrm>
          <a:prstGeom prst="rect">
            <a:avLst/>
          </a:prstGeom>
          <a:noFill/>
        </p:spPr>
        <p:txBody>
          <a:bodyPr wrap="square" rtlCol="1">
            <a:spAutoFit/>
          </a:bodyPr>
          <a:lstStyle/>
          <a:p>
            <a:pPr algn="l" rtl="0"/>
            <a:r>
              <a:rPr lang="en-US" sz="2000" b="1" dirty="0" smtClean="0">
                <a:solidFill>
                  <a:schemeClr val="bg2"/>
                </a:solidFill>
              </a:rPr>
              <a:t>to introduce new topics</a:t>
            </a:r>
            <a:endParaRPr lang="en-US" sz="2000" dirty="0" smtClean="0">
              <a:solidFill>
                <a:schemeClr val="bg2"/>
              </a:solidFill>
            </a:endParaRPr>
          </a:p>
          <a:p>
            <a:endParaRPr lang="he-IL" dirty="0">
              <a:solidFill>
                <a:schemeClr val="bg2"/>
              </a:solidFill>
            </a:endParaRPr>
          </a:p>
        </p:txBody>
      </p:sp>
      <p:sp>
        <p:nvSpPr>
          <p:cNvPr id="9" name="TextBox 8"/>
          <p:cNvSpPr txBox="1"/>
          <p:nvPr/>
        </p:nvSpPr>
        <p:spPr>
          <a:xfrm>
            <a:off x="251520" y="2276872"/>
            <a:ext cx="7704856" cy="400110"/>
          </a:xfrm>
          <a:prstGeom prst="rect">
            <a:avLst/>
          </a:prstGeom>
          <a:noFill/>
        </p:spPr>
        <p:txBody>
          <a:bodyPr wrap="square" rtlCol="1">
            <a:spAutoFit/>
          </a:bodyPr>
          <a:lstStyle/>
          <a:p>
            <a:pPr lvl="0" algn="l" rtl="0" fontAlgn="base">
              <a:spcBef>
                <a:spcPct val="0"/>
              </a:spcBef>
              <a:spcAft>
                <a:spcPct val="0"/>
              </a:spcAft>
            </a:pPr>
            <a:r>
              <a:rPr lang="en-US" sz="2000" b="1" dirty="0" smtClean="0">
                <a:solidFill>
                  <a:schemeClr val="bg2"/>
                </a:solidFill>
                <a:latin typeface="Calibri" pitchFamily="34" charset="0"/>
                <a:ea typeface="Calibri" pitchFamily="34" charset="0"/>
                <a:cs typeface="Arial" pitchFamily="34" charset="0"/>
              </a:rPr>
              <a:t>to activate students knowledge before, while or after a specific task</a:t>
            </a:r>
            <a:endParaRPr lang="en-US" sz="3200" dirty="0" smtClean="0">
              <a:solidFill>
                <a:schemeClr val="bg2"/>
              </a:solidFill>
              <a:latin typeface="Arial" pitchFamily="34" charset="0"/>
              <a:cs typeface="Arial" pitchFamily="34" charset="0"/>
            </a:endParaRPr>
          </a:p>
        </p:txBody>
      </p:sp>
      <p:sp>
        <p:nvSpPr>
          <p:cNvPr id="32772" name="Rectangle 4"/>
          <p:cNvSpPr>
            <a:spLocks noChangeArrowheads="1"/>
          </p:cNvSpPr>
          <p:nvPr/>
        </p:nvSpPr>
        <p:spPr bwMode="auto">
          <a:xfrm>
            <a:off x="251520" y="2693531"/>
            <a:ext cx="83529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2"/>
                </a:solidFill>
                <a:latin typeface="Calibri" pitchFamily="34" charset="0"/>
                <a:ea typeface="Calibri" pitchFamily="34" charset="0"/>
                <a:cs typeface="Arial" pitchFamily="34" charset="0"/>
              </a:rPr>
              <a:t>t</a:t>
            </a:r>
            <a:r>
              <a:rPr kumimoji="0" lang="en-US" sz="20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o reinforce and practice learnt material</a:t>
            </a:r>
            <a:endParaRPr kumimoji="0" lang="en-US" sz="3200" b="0" i="0" u="none" strike="noStrike" cap="none" normalizeH="0" baseline="0" dirty="0" smtClean="0">
              <a:ln>
                <a:noFill/>
              </a:ln>
              <a:solidFill>
                <a:schemeClr val="bg2"/>
              </a:solidFill>
              <a:effectLst/>
              <a:latin typeface="Arial" pitchFamily="34" charset="0"/>
              <a:cs typeface="Arial" pitchFamily="34" charset="0"/>
            </a:endParaRPr>
          </a:p>
        </p:txBody>
      </p:sp>
      <p:sp>
        <p:nvSpPr>
          <p:cNvPr id="32773" name="Rectangle 5"/>
          <p:cNvSpPr>
            <a:spLocks noChangeArrowheads="1"/>
          </p:cNvSpPr>
          <p:nvPr/>
        </p:nvSpPr>
        <p:spPr bwMode="auto">
          <a:xfrm>
            <a:off x="251520" y="3169513"/>
            <a:ext cx="60486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2"/>
                </a:solidFill>
                <a:latin typeface="Calibri" pitchFamily="34" charset="0"/>
                <a:ea typeface="Calibri" pitchFamily="34" charset="0"/>
                <a:cs typeface="Arial" pitchFamily="34" charset="0"/>
              </a:rPr>
              <a:t>t</a:t>
            </a:r>
            <a:r>
              <a:rPr kumimoji="0" lang="en-US" sz="20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o introduce, practice or review grammatical points</a:t>
            </a:r>
            <a:endParaRPr kumimoji="0" lang="en-US" sz="3200" b="0" i="0" u="none" strike="noStrike" cap="none" normalizeH="0" baseline="0" dirty="0" smtClean="0">
              <a:ln>
                <a:noFill/>
              </a:ln>
              <a:solidFill>
                <a:schemeClr val="bg2"/>
              </a:solidFill>
              <a:effectLst/>
              <a:latin typeface="Arial" pitchFamily="34" charset="0"/>
              <a:cs typeface="Arial" pitchFamily="34" charset="0"/>
            </a:endParaRPr>
          </a:p>
        </p:txBody>
      </p:sp>
      <p:sp>
        <p:nvSpPr>
          <p:cNvPr id="14" name="TextBox 13"/>
          <p:cNvSpPr txBox="1"/>
          <p:nvPr/>
        </p:nvSpPr>
        <p:spPr>
          <a:xfrm>
            <a:off x="251520" y="3717032"/>
            <a:ext cx="2664296" cy="400110"/>
          </a:xfrm>
          <a:prstGeom prst="rect">
            <a:avLst/>
          </a:prstGeom>
          <a:noFill/>
        </p:spPr>
        <p:txBody>
          <a:bodyPr wrap="square" rtlCol="1">
            <a:spAutoFit/>
          </a:bodyPr>
          <a:lstStyle/>
          <a:p>
            <a:pPr algn="l" rtl="0"/>
            <a:r>
              <a:rPr lang="en-US" sz="2000" b="1" dirty="0" smtClean="0">
                <a:solidFill>
                  <a:schemeClr val="bg2"/>
                </a:solidFill>
              </a:rPr>
              <a:t>to entertain </a:t>
            </a:r>
            <a:endParaRPr lang="he-IL" sz="2000" dirty="0">
              <a:solidFill>
                <a:schemeClr val="bg2"/>
              </a:solidFill>
            </a:endParaRPr>
          </a:p>
        </p:txBody>
      </p:sp>
      <p:sp>
        <p:nvSpPr>
          <p:cNvPr id="32774" name="Rectangle 6"/>
          <p:cNvSpPr>
            <a:spLocks noChangeArrowheads="1"/>
          </p:cNvSpPr>
          <p:nvPr/>
        </p:nvSpPr>
        <p:spPr bwMode="auto">
          <a:xfrm>
            <a:off x="251520" y="4205699"/>
            <a:ext cx="143244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2"/>
                </a:solidFill>
                <a:latin typeface="Calibri" pitchFamily="34" charset="0"/>
                <a:ea typeface="Calibri" pitchFamily="34" charset="0"/>
                <a:cs typeface="Arial" pitchFamily="34" charset="0"/>
              </a:rPr>
              <a:t>t</a:t>
            </a:r>
            <a:r>
              <a:rPr kumimoji="0" lang="en-US" sz="20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o educate</a:t>
            </a:r>
            <a:endParaRPr kumimoji="0" lang="en-US" sz="3200" b="0" i="0" u="none" strike="noStrike" cap="none" normalizeH="0" baseline="0" dirty="0" smtClean="0">
              <a:ln>
                <a:noFill/>
              </a:ln>
              <a:solidFill>
                <a:schemeClr val="bg2"/>
              </a:solidFill>
              <a:effectLst/>
              <a:latin typeface="Arial" pitchFamily="34" charset="0"/>
              <a:cs typeface="Arial" pitchFamily="34" charset="0"/>
            </a:endParaRPr>
          </a:p>
        </p:txBody>
      </p:sp>
      <p:sp>
        <p:nvSpPr>
          <p:cNvPr id="32775" name="Rectangle 7"/>
          <p:cNvSpPr>
            <a:spLocks noChangeArrowheads="1"/>
          </p:cNvSpPr>
          <p:nvPr/>
        </p:nvSpPr>
        <p:spPr bwMode="auto">
          <a:xfrm>
            <a:off x="251520" y="4609673"/>
            <a:ext cx="35283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bg2"/>
                </a:solidFill>
                <a:latin typeface="Calibri" pitchFamily="34" charset="0"/>
                <a:ea typeface="Calibri" pitchFamily="34" charset="0"/>
                <a:cs typeface="Arial" pitchFamily="34" charset="0"/>
              </a:rPr>
              <a:t>t</a:t>
            </a:r>
            <a:r>
              <a:rPr kumimoji="0" lang="en-US" sz="20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o explicitly teach the HOTS</a:t>
            </a:r>
            <a:r>
              <a:rPr kumimoji="0" lang="en-US" b="1"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endParaRPr kumimoji="0" lang="en-US" sz="2800" b="0" i="0" u="none" strike="noStrike" cap="none" normalizeH="0" baseline="0" dirty="0" smtClean="0">
              <a:ln>
                <a:noFill/>
              </a:ln>
              <a:solidFill>
                <a:schemeClr val="bg2"/>
              </a:solidFill>
              <a:effectLst/>
              <a:latin typeface="Arial" pitchFamily="34" charset="0"/>
              <a:cs typeface="Arial" pitchFamily="34" charset="0"/>
            </a:endParaRPr>
          </a:p>
        </p:txBody>
      </p:sp>
      <p:pic>
        <p:nvPicPr>
          <p:cNvPr id="21" name="תמונה 20" descr="A-B-Testing-Web-Design-1.png"/>
          <p:cNvPicPr>
            <a:picLocks noChangeAspect="1"/>
          </p:cNvPicPr>
          <p:nvPr/>
        </p:nvPicPr>
        <p:blipFill>
          <a:blip r:embed="rId2" cstate="print"/>
          <a:stretch>
            <a:fillRect/>
          </a:stretch>
        </p:blipFill>
        <p:spPr>
          <a:xfrm>
            <a:off x="5868144" y="3810000"/>
            <a:ext cx="2615952" cy="2615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fill="hold"/>
                                        <p:tgtEl>
                                          <p:spTgt spid="32773"/>
                                        </p:tgtEl>
                                        <p:attrNameLst>
                                          <p:attrName>ppt_x</p:attrName>
                                        </p:attrNameLst>
                                      </p:cBhvr>
                                      <p:tavLst>
                                        <p:tav tm="0">
                                          <p:val>
                                            <p:strVal val="#ppt_x"/>
                                          </p:val>
                                        </p:tav>
                                        <p:tav tm="100000">
                                          <p:val>
                                            <p:strVal val="#ppt_x"/>
                                          </p:val>
                                        </p:tav>
                                      </p:tavLst>
                                    </p:anim>
                                    <p:anim calcmode="lin" valueType="num">
                                      <p:cBhvr additive="base">
                                        <p:cTn id="26"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4"/>
                                        </p:tgtEl>
                                        <p:attrNameLst>
                                          <p:attrName>style.visibility</p:attrName>
                                        </p:attrNameLst>
                                      </p:cBhvr>
                                      <p:to>
                                        <p:strVal val="visible"/>
                                      </p:to>
                                    </p:set>
                                    <p:anim calcmode="lin" valueType="num">
                                      <p:cBhvr additive="base">
                                        <p:cTn id="37" dur="500" fill="hold"/>
                                        <p:tgtEl>
                                          <p:spTgt spid="32774"/>
                                        </p:tgtEl>
                                        <p:attrNameLst>
                                          <p:attrName>ppt_x</p:attrName>
                                        </p:attrNameLst>
                                      </p:cBhvr>
                                      <p:tavLst>
                                        <p:tav tm="0">
                                          <p:val>
                                            <p:strVal val="#ppt_x"/>
                                          </p:val>
                                        </p:tav>
                                        <p:tav tm="100000">
                                          <p:val>
                                            <p:strVal val="#ppt_x"/>
                                          </p:val>
                                        </p:tav>
                                      </p:tavLst>
                                    </p:anim>
                                    <p:anim calcmode="lin" valueType="num">
                                      <p:cBhvr additive="base">
                                        <p:cTn id="3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5"/>
                                        </p:tgtEl>
                                        <p:attrNameLst>
                                          <p:attrName>style.visibility</p:attrName>
                                        </p:attrNameLst>
                                      </p:cBhvr>
                                      <p:to>
                                        <p:strVal val="visible"/>
                                      </p:to>
                                    </p:set>
                                    <p:anim calcmode="lin" valueType="num">
                                      <p:cBhvr additive="base">
                                        <p:cTn id="43" dur="500" fill="hold"/>
                                        <p:tgtEl>
                                          <p:spTgt spid="32775"/>
                                        </p:tgtEl>
                                        <p:attrNameLst>
                                          <p:attrName>ppt_x</p:attrName>
                                        </p:attrNameLst>
                                      </p:cBhvr>
                                      <p:tavLst>
                                        <p:tav tm="0">
                                          <p:val>
                                            <p:strVal val="#ppt_x"/>
                                          </p:val>
                                        </p:tav>
                                        <p:tav tm="100000">
                                          <p:val>
                                            <p:strVal val="#ppt_x"/>
                                          </p:val>
                                        </p:tav>
                                      </p:tavLst>
                                    </p:anim>
                                    <p:anim calcmode="lin" valueType="num">
                                      <p:cBhvr additive="base">
                                        <p:cTn id="44"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2772" grpId="0"/>
      <p:bldP spid="32773" grpId="0"/>
      <p:bldP spid="14" grpId="0"/>
      <p:bldP spid="32774" grpId="0"/>
      <p:bldP spid="327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accent3">
                    <a:lumMod val="40000"/>
                    <a:lumOff val="60000"/>
                  </a:schemeClr>
                </a:solidFill>
              </a:rPr>
              <a:t>Some Examples</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268760"/>
            <a:ext cx="8229600" cy="5328592"/>
          </a:xfrm>
        </p:spPr>
        <p:txBody>
          <a:bodyPr>
            <a:normAutofit fontScale="92500"/>
          </a:bodyPr>
          <a:lstStyle/>
          <a:p>
            <a:pPr algn="l" rtl="0">
              <a:buNone/>
            </a:pPr>
            <a:r>
              <a:rPr lang="en-US" sz="4500" dirty="0" smtClean="0">
                <a:hlinkClick r:id="rId2" action="ppaction://hlinkfile"/>
              </a:rPr>
              <a:t>A simple act of kindness</a:t>
            </a:r>
            <a:r>
              <a:rPr lang="en-US" sz="4500" dirty="0" smtClean="0"/>
              <a:t>  </a:t>
            </a:r>
          </a:p>
          <a:p>
            <a:pPr algn="l" rtl="0">
              <a:buNone/>
            </a:pPr>
            <a:r>
              <a:rPr lang="en-US" u="sng" dirty="0" smtClean="0">
                <a:hlinkClick r:id="rId3"/>
              </a:rPr>
              <a:t>https://www.youtube.com/watch?v=eu9UtVaWYa</a:t>
            </a:r>
            <a:endParaRPr lang="en-US" dirty="0" smtClean="0"/>
          </a:p>
          <a:p>
            <a:pPr algn="l" rtl="0">
              <a:buNone/>
            </a:pPr>
            <a:r>
              <a:rPr lang="en-US" sz="4100" dirty="0" smtClean="0">
                <a:hlinkClick r:id="rId4" action="ppaction://hlinkfile"/>
              </a:rPr>
              <a:t>Staples commercial</a:t>
            </a:r>
            <a:endParaRPr lang="en-US" sz="4100" dirty="0" smtClean="0"/>
          </a:p>
          <a:p>
            <a:pPr algn="l" rtl="0">
              <a:buNone/>
            </a:pPr>
            <a:r>
              <a:rPr lang="en-US" dirty="0" smtClean="0"/>
              <a:t> </a:t>
            </a:r>
            <a:r>
              <a:rPr lang="en-US" u="sng" dirty="0" smtClean="0">
                <a:hlinkClick r:id="rId5"/>
              </a:rPr>
              <a:t>https://www.youtube.com/watch?v=fwcYbo7pjto</a:t>
            </a:r>
            <a:endParaRPr lang="en-US" dirty="0" smtClean="0"/>
          </a:p>
          <a:p>
            <a:pPr algn="l" rtl="0">
              <a:buNone/>
            </a:pPr>
            <a:r>
              <a:rPr lang="en-US" sz="4100" dirty="0" smtClean="0">
                <a:hlinkClick r:id="rId6" action="ppaction://hlinkfile"/>
              </a:rPr>
              <a:t>Teamwork</a:t>
            </a:r>
            <a:endParaRPr lang="en-US" sz="4100" dirty="0" smtClean="0"/>
          </a:p>
          <a:p>
            <a:pPr algn="l" rtl="0">
              <a:buNone/>
            </a:pPr>
            <a:r>
              <a:rPr lang="en-US" sz="2600" u="sng" dirty="0" smtClean="0">
                <a:hlinkClick r:id="rId7"/>
              </a:rPr>
              <a:t>https://www.youtube.com/watch?v=wX78iKhInsc</a:t>
            </a:r>
            <a:endParaRPr lang="en-US" sz="4000" dirty="0" smtClean="0"/>
          </a:p>
          <a:p>
            <a:pPr algn="l" rtl="0">
              <a:buNone/>
            </a:pPr>
            <a:r>
              <a:rPr lang="en-US" sz="4000" dirty="0" smtClean="0">
                <a:hlinkClick r:id="rId8" action="ppaction://hlinkfile"/>
              </a:rPr>
              <a:t>Never Give up (Derek)</a:t>
            </a:r>
            <a:endParaRPr lang="en-US" sz="4000" dirty="0" smtClean="0"/>
          </a:p>
          <a:p>
            <a:pPr algn="l" rtl="0">
              <a:buNone/>
            </a:pPr>
            <a:r>
              <a:rPr lang="en-US" dirty="0" smtClean="0">
                <a:hlinkClick r:id="rId9"/>
              </a:rPr>
              <a:t>https://www.youtube.com/watch?v=7VfSbMh9gqU</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accent3">
                    <a:lumMod val="60000"/>
                    <a:lumOff val="40000"/>
                  </a:schemeClr>
                </a:solidFill>
              </a:rPr>
              <a:t>And More…</a:t>
            </a:r>
            <a:endParaRPr lang="he-IL" dirty="0">
              <a:solidFill>
                <a:schemeClr val="accent3">
                  <a:lumMod val="60000"/>
                  <a:lumOff val="40000"/>
                </a:schemeClr>
              </a:solidFill>
            </a:endParaRPr>
          </a:p>
        </p:txBody>
      </p:sp>
      <p:sp>
        <p:nvSpPr>
          <p:cNvPr id="3" name="מציין מיקום תוכן 2"/>
          <p:cNvSpPr>
            <a:spLocks noGrp="1"/>
          </p:cNvSpPr>
          <p:nvPr>
            <p:ph idx="1"/>
          </p:nvPr>
        </p:nvSpPr>
        <p:spPr>
          <a:xfrm>
            <a:off x="539552" y="1628800"/>
            <a:ext cx="8604448" cy="4525963"/>
          </a:xfrm>
        </p:spPr>
        <p:txBody>
          <a:bodyPr/>
          <a:lstStyle/>
          <a:p>
            <a:pPr algn="l" rtl="0">
              <a:buNone/>
            </a:pPr>
            <a:r>
              <a:rPr lang="en-US" sz="4600" dirty="0" smtClean="0">
                <a:hlinkClick r:id="rId2" action="ppaction://hlinkfile"/>
              </a:rPr>
              <a:t>On in under by</a:t>
            </a:r>
            <a:endParaRPr lang="en-US" sz="4600" dirty="0" smtClean="0"/>
          </a:p>
          <a:p>
            <a:pPr algn="l" rtl="0">
              <a:buNone/>
            </a:pPr>
            <a:r>
              <a:rPr lang="en-US" sz="2400" u="sng" dirty="0" smtClean="0">
                <a:hlinkClick r:id="rId3"/>
              </a:rPr>
              <a:t>http://www.youtube.com/watch?v=DHb4-CCif7U</a:t>
            </a:r>
            <a:endParaRPr lang="en-US" u="sng" dirty="0" smtClean="0"/>
          </a:p>
          <a:p>
            <a:pPr algn="l" rtl="0">
              <a:buNone/>
            </a:pPr>
            <a:endParaRPr lang="en-US" u="sng" dirty="0" smtClean="0">
              <a:hlinkClick r:id="rId4" action="ppaction://hlinkfile"/>
            </a:endParaRPr>
          </a:p>
          <a:p>
            <a:pPr algn="l" rtl="0">
              <a:buNone/>
            </a:pPr>
            <a:r>
              <a:rPr lang="en-US" u="sng" dirty="0" smtClean="0">
                <a:hlinkClick r:id="rId4" action="ppaction://hlinkfile"/>
              </a:rPr>
              <a:t>Learners</a:t>
            </a:r>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smtClean="0">
                <a:solidFill>
                  <a:schemeClr val="accent3">
                    <a:lumMod val="60000"/>
                    <a:lumOff val="40000"/>
                  </a:schemeClr>
                </a:solidFill>
              </a:rPr>
              <a:t>Practical Suggestions</a:t>
            </a:r>
            <a:endParaRPr lang="he-IL" dirty="0">
              <a:solidFill>
                <a:schemeClr val="accent3">
                  <a:lumMod val="60000"/>
                  <a:lumOff val="40000"/>
                </a:schemeClr>
              </a:solidFill>
            </a:endParaRPr>
          </a:p>
        </p:txBody>
      </p:sp>
      <p:sp>
        <p:nvSpPr>
          <p:cNvPr id="3" name="מציין מיקום תוכן 2"/>
          <p:cNvSpPr>
            <a:spLocks noGrp="1"/>
          </p:cNvSpPr>
          <p:nvPr>
            <p:ph idx="1"/>
          </p:nvPr>
        </p:nvSpPr>
        <p:spPr>
          <a:xfrm>
            <a:off x="0" y="1340769"/>
            <a:ext cx="8686800" cy="504055"/>
          </a:xfrm>
        </p:spPr>
        <p:txBody>
          <a:bodyPr>
            <a:normAutofit/>
          </a:bodyPr>
          <a:lstStyle/>
          <a:p>
            <a:pPr lvl="0" algn="l" rtl="0">
              <a:buNone/>
            </a:pPr>
            <a:r>
              <a:rPr lang="en-US" sz="2000" b="1" dirty="0" smtClean="0">
                <a:solidFill>
                  <a:schemeClr val="bg2"/>
                </a:solidFill>
                <a:latin typeface="Calibri" pitchFamily="34" charset="0"/>
                <a:ea typeface="Calibri" pitchFamily="34" charset="0"/>
                <a:cs typeface="Arial" pitchFamily="34" charset="0"/>
              </a:rPr>
              <a:t>Watch the whole video or just a section</a:t>
            </a:r>
            <a:endParaRPr lang="en-US" sz="1800" dirty="0" smtClean="0">
              <a:solidFill>
                <a:schemeClr val="bg2"/>
              </a:solidFill>
              <a:latin typeface="Arial" pitchFamily="34" charset="0"/>
              <a:cs typeface="Arial" pitchFamily="34" charset="0"/>
            </a:endParaRPr>
          </a:p>
          <a:p>
            <a:pPr algn="l" rtl="0">
              <a:buNone/>
            </a:pPr>
            <a:endParaRPr lang="he-IL" sz="2400" dirty="0">
              <a:solidFill>
                <a:schemeClr val="bg2"/>
              </a:solidFill>
            </a:endParaRPr>
          </a:p>
        </p:txBody>
      </p:sp>
      <p:sp>
        <p:nvSpPr>
          <p:cNvPr id="34818" name="Rectangle 2"/>
          <p:cNvSpPr>
            <a:spLocks noChangeArrowheads="1"/>
          </p:cNvSpPr>
          <p:nvPr/>
        </p:nvSpPr>
        <p:spPr bwMode="auto">
          <a:xfrm>
            <a:off x="467544" y="4169405"/>
            <a:ext cx="1004359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0" y="2132856"/>
            <a:ext cx="8892480" cy="400110"/>
          </a:xfrm>
          <a:prstGeom prst="rect">
            <a:avLst/>
          </a:prstGeom>
          <a:noFill/>
        </p:spPr>
        <p:txBody>
          <a:bodyPr wrap="square" rtlCol="1">
            <a:spAutoFit/>
          </a:bodyPr>
          <a:lstStyle/>
          <a:p>
            <a:pPr lvl="0" algn="l" rtl="0" eaLnBrk="0" fontAlgn="base" hangingPunct="0">
              <a:spcBef>
                <a:spcPct val="0"/>
              </a:spcBef>
              <a:spcAft>
                <a:spcPct val="0"/>
              </a:spcAft>
            </a:pPr>
            <a:r>
              <a:rPr lang="en-US" sz="2000" b="1" dirty="0" smtClean="0">
                <a:solidFill>
                  <a:schemeClr val="bg2"/>
                </a:solidFill>
                <a:latin typeface="Calibri" pitchFamily="34" charset="0"/>
                <a:ea typeface="Calibri" pitchFamily="34" charset="0"/>
                <a:cs typeface="Arial" pitchFamily="34" charset="0"/>
              </a:rPr>
              <a:t>Turn the volume off and have students guess what characters are talking about</a:t>
            </a:r>
            <a:endParaRPr lang="en-US" dirty="0" smtClean="0">
              <a:solidFill>
                <a:schemeClr val="bg2"/>
              </a:solidFill>
              <a:latin typeface="Arial" pitchFamily="34" charset="0"/>
              <a:cs typeface="Arial" pitchFamily="34" charset="0"/>
            </a:endParaRPr>
          </a:p>
        </p:txBody>
      </p:sp>
      <p:sp>
        <p:nvSpPr>
          <p:cNvPr id="9" name="TextBox 8"/>
          <p:cNvSpPr txBox="1"/>
          <p:nvPr/>
        </p:nvSpPr>
        <p:spPr>
          <a:xfrm>
            <a:off x="0" y="2924944"/>
            <a:ext cx="9144000" cy="400110"/>
          </a:xfrm>
          <a:prstGeom prst="rect">
            <a:avLst/>
          </a:prstGeom>
          <a:noFill/>
        </p:spPr>
        <p:txBody>
          <a:bodyPr wrap="square" rtlCol="1">
            <a:spAutoFit/>
          </a:bodyPr>
          <a:lstStyle/>
          <a:p>
            <a:pPr lvl="0" algn="l" rtl="0" eaLnBrk="0" fontAlgn="base" hangingPunct="0">
              <a:spcBef>
                <a:spcPct val="0"/>
              </a:spcBef>
              <a:spcAft>
                <a:spcPct val="0"/>
              </a:spcAft>
            </a:pPr>
            <a:r>
              <a:rPr lang="en-US" sz="2000" b="1" dirty="0" smtClean="0">
                <a:solidFill>
                  <a:schemeClr val="bg2"/>
                </a:solidFill>
                <a:latin typeface="Calibri" pitchFamily="34" charset="0"/>
                <a:ea typeface="Calibri" pitchFamily="34" charset="0"/>
                <a:cs typeface="Arial" pitchFamily="34" charset="0"/>
              </a:rPr>
              <a:t>Let learners only listen to the video and predict before playing the whole video clip</a:t>
            </a:r>
            <a:endParaRPr lang="en-US" dirty="0" smtClean="0">
              <a:solidFill>
                <a:schemeClr val="bg2"/>
              </a:solidFill>
              <a:latin typeface="Arial" pitchFamily="34" charset="0"/>
              <a:cs typeface="Arial" pitchFamily="34" charset="0"/>
            </a:endParaRPr>
          </a:p>
        </p:txBody>
      </p:sp>
      <p:sp>
        <p:nvSpPr>
          <p:cNvPr id="10" name="TextBox 9"/>
          <p:cNvSpPr txBox="1"/>
          <p:nvPr/>
        </p:nvSpPr>
        <p:spPr>
          <a:xfrm>
            <a:off x="0" y="3789040"/>
            <a:ext cx="8028384" cy="400110"/>
          </a:xfrm>
          <a:prstGeom prst="rect">
            <a:avLst/>
          </a:prstGeom>
          <a:noFill/>
        </p:spPr>
        <p:txBody>
          <a:bodyPr wrap="square" rtlCol="1">
            <a:spAutoFit/>
          </a:bodyPr>
          <a:lstStyle/>
          <a:p>
            <a:pPr lvl="0" algn="l" rtl="0" eaLnBrk="0" fontAlgn="base" hangingPunct="0">
              <a:spcBef>
                <a:spcPct val="0"/>
              </a:spcBef>
              <a:spcAft>
                <a:spcPct val="0"/>
              </a:spcAft>
            </a:pPr>
            <a:r>
              <a:rPr lang="en-US" sz="2000" b="1" dirty="0" smtClean="0">
                <a:solidFill>
                  <a:schemeClr val="bg2"/>
                </a:solidFill>
                <a:latin typeface="Calibri" pitchFamily="34" charset="0"/>
                <a:ea typeface="Calibri" pitchFamily="34" charset="0"/>
                <a:cs typeface="Arial" pitchFamily="34" charset="0"/>
              </a:rPr>
              <a:t>Brainstorm around a video to introduce a new topic</a:t>
            </a:r>
            <a:endParaRPr lang="en-US" dirty="0" smtClean="0">
              <a:solidFill>
                <a:schemeClr val="bg2"/>
              </a:solidFill>
              <a:latin typeface="Arial" pitchFamily="34" charset="0"/>
              <a:cs typeface="Arial" pitchFamily="34" charset="0"/>
            </a:endParaRPr>
          </a:p>
        </p:txBody>
      </p:sp>
      <p:sp>
        <p:nvSpPr>
          <p:cNvPr id="11" name="TextBox 10"/>
          <p:cNvSpPr txBox="1"/>
          <p:nvPr/>
        </p:nvSpPr>
        <p:spPr>
          <a:xfrm>
            <a:off x="0" y="4509120"/>
            <a:ext cx="5652120" cy="400110"/>
          </a:xfrm>
          <a:prstGeom prst="rect">
            <a:avLst/>
          </a:prstGeom>
          <a:noFill/>
        </p:spPr>
        <p:txBody>
          <a:bodyPr wrap="square" rtlCol="1">
            <a:spAutoFit/>
          </a:bodyPr>
          <a:lstStyle/>
          <a:p>
            <a:pPr lvl="0" algn="l" rtl="0" eaLnBrk="0" fontAlgn="base" hangingPunct="0">
              <a:spcBef>
                <a:spcPct val="0"/>
              </a:spcBef>
              <a:spcAft>
                <a:spcPct val="0"/>
              </a:spcAft>
            </a:pPr>
            <a:r>
              <a:rPr lang="en-US" sz="2000" b="1" dirty="0" smtClean="0">
                <a:solidFill>
                  <a:schemeClr val="bg2"/>
                </a:solidFill>
                <a:latin typeface="Calibri" pitchFamily="34" charset="0"/>
                <a:ea typeface="Calibri" pitchFamily="34" charset="0"/>
                <a:cs typeface="Arial" pitchFamily="34" charset="0"/>
              </a:rPr>
              <a:t>Spark a lively discussion using an engaging video</a:t>
            </a:r>
            <a:endParaRPr lang="en-US" dirty="0" smtClean="0">
              <a:solidFill>
                <a:schemeClr val="bg2"/>
              </a:solidFill>
              <a:latin typeface="Arial" pitchFamily="34" charset="0"/>
              <a:cs typeface="Arial" pitchFamily="34" charset="0"/>
            </a:endParaRPr>
          </a:p>
        </p:txBody>
      </p:sp>
      <p:sp>
        <p:nvSpPr>
          <p:cNvPr id="12" name="TextBox 11"/>
          <p:cNvSpPr txBox="1"/>
          <p:nvPr/>
        </p:nvSpPr>
        <p:spPr>
          <a:xfrm>
            <a:off x="0" y="5229200"/>
            <a:ext cx="8748464" cy="400110"/>
          </a:xfrm>
          <a:prstGeom prst="rect">
            <a:avLst/>
          </a:prstGeom>
          <a:noFill/>
        </p:spPr>
        <p:txBody>
          <a:bodyPr wrap="square" rtlCol="1">
            <a:spAutoFit/>
          </a:bodyPr>
          <a:lstStyle/>
          <a:p>
            <a:pPr algn="l" rtl="0"/>
            <a:r>
              <a:rPr lang="en-US" b="1" dirty="0" smtClean="0">
                <a:solidFill>
                  <a:schemeClr val="bg2"/>
                </a:solidFill>
                <a:latin typeface="Calibri" pitchFamily="34" charset="0"/>
                <a:ea typeface="Calibri" pitchFamily="34" charset="0"/>
                <a:cs typeface="Arial" pitchFamily="34" charset="0"/>
              </a:rPr>
              <a:t> P</a:t>
            </a:r>
            <a:r>
              <a:rPr lang="en-US" sz="2000" b="1" dirty="0" smtClean="0">
                <a:solidFill>
                  <a:schemeClr val="bg2"/>
                </a:solidFill>
                <a:latin typeface="Calibri" pitchFamily="34" charset="0"/>
                <a:ea typeface="Calibri" pitchFamily="34" charset="0"/>
                <a:cs typeface="Arial" pitchFamily="34" charset="0"/>
              </a:rPr>
              <a:t>repare a quiz for a specific video as you would do to any other text</a:t>
            </a:r>
            <a:endParaRPr lang="he-IL"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76672"/>
            <a:ext cx="8229600" cy="504056"/>
          </a:xfrm>
        </p:spPr>
        <p:txBody>
          <a:bodyPr>
            <a:normAutofit fontScale="90000"/>
          </a:bodyPr>
          <a:lstStyle/>
          <a:p>
            <a:pPr rtl="0"/>
            <a:r>
              <a:rPr lang="en-US" b="1" dirty="0" smtClean="0">
                <a:solidFill>
                  <a:schemeClr val="accent3">
                    <a:lumMod val="40000"/>
                    <a:lumOff val="60000"/>
                  </a:schemeClr>
                </a:solidFill>
              </a:rPr>
              <a:t>Some Dos and Don’ts </a:t>
            </a:r>
            <a:r>
              <a:rPr lang="en-US" dirty="0" smtClean="0"/>
              <a:t/>
            </a:r>
            <a:br>
              <a:rPr lang="en-US" dirty="0" smtClean="0"/>
            </a:br>
            <a:endParaRPr lang="he-IL" dirty="0"/>
          </a:p>
        </p:txBody>
      </p:sp>
      <p:sp>
        <p:nvSpPr>
          <p:cNvPr id="3" name="מציין מיקום תוכן 2"/>
          <p:cNvSpPr>
            <a:spLocks noGrp="1"/>
          </p:cNvSpPr>
          <p:nvPr>
            <p:ph idx="1"/>
          </p:nvPr>
        </p:nvSpPr>
        <p:spPr>
          <a:xfrm>
            <a:off x="0" y="980729"/>
            <a:ext cx="8553128" cy="648072"/>
          </a:xfrm>
        </p:spPr>
        <p:txBody>
          <a:bodyPr>
            <a:normAutofit/>
          </a:bodyPr>
          <a:lstStyle/>
          <a:p>
            <a:pPr algn="l" rtl="0">
              <a:buNone/>
            </a:pPr>
            <a:r>
              <a:rPr lang="en-US" sz="2800" b="1" dirty="0" smtClean="0">
                <a:solidFill>
                  <a:schemeClr val="bg2"/>
                </a:solidFill>
              </a:rPr>
              <a:t>Don’t be afraid to use YouTube in your teaching. </a:t>
            </a:r>
            <a:endParaRPr lang="he-IL" sz="2800" dirty="0">
              <a:solidFill>
                <a:schemeClr val="bg2"/>
              </a:solidFill>
            </a:endParaRPr>
          </a:p>
        </p:txBody>
      </p:sp>
      <p:sp>
        <p:nvSpPr>
          <p:cNvPr id="37889" name="Rectangle 1"/>
          <p:cNvSpPr>
            <a:spLocks noChangeArrowheads="1"/>
          </p:cNvSpPr>
          <p:nvPr/>
        </p:nvSpPr>
        <p:spPr bwMode="auto">
          <a:xfrm>
            <a:off x="0" y="1865730"/>
            <a:ext cx="889248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lang="en-US" sz="2000" dirty="0" smtClean="0">
                <a:solidFill>
                  <a:schemeClr val="bg2"/>
                </a:solidFill>
                <a:latin typeface="Calibri" pitchFamily="34" charset="0"/>
                <a:ea typeface="Calibri" pitchFamily="34" charset="0"/>
                <a:cs typeface="Arial" pitchFamily="34" charset="0"/>
              </a:rPr>
              <a:t> </a:t>
            </a:r>
            <a:r>
              <a:rPr lang="en-US" sz="2800" dirty="0" smtClean="0">
                <a:solidFill>
                  <a:schemeClr val="bg2"/>
                </a:solidFill>
                <a:latin typeface="Calibri" pitchFamily="34" charset="0"/>
                <a:ea typeface="Calibri" pitchFamily="34" charset="0"/>
                <a:cs typeface="Arial" pitchFamily="34" charset="0"/>
              </a:rPr>
              <a:t>T</a:t>
            </a: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eachers love control, and turning out the lights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and turning on a movie is the best way to lose control</a:t>
            </a:r>
            <a:r>
              <a:rPr kumimoji="0" lang="en-US" sz="20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2"/>
                </a:solidFill>
                <a:effectLst/>
                <a:latin typeface="Calibri" pitchFamily="34" charset="0"/>
                <a:ea typeface="Calibri" pitchFamily="34" charset="0"/>
                <a:cs typeface="Arial" pitchFamily="34" charset="0"/>
                <a:hlinkClick r:id="rId2"/>
              </a:rPr>
              <a:t>https://www.youtube.com/watch?v=D17P3kqB3_0</a:t>
            </a:r>
            <a:endParaRPr kumimoji="0" lang="en-US" sz="2400" b="0" i="0" u="none" strike="noStrike" cap="none" normalizeH="0" baseline="0" dirty="0" smtClean="0">
              <a:ln>
                <a:noFill/>
              </a:ln>
              <a:solidFill>
                <a:schemeClr val="bg2"/>
              </a:solidFill>
              <a:effectLst/>
              <a:latin typeface="Arial" pitchFamily="34" charset="0"/>
              <a:cs typeface="Arial" pitchFamily="34" charset="0"/>
            </a:endParaRPr>
          </a:p>
        </p:txBody>
      </p:sp>
      <p:sp>
        <p:nvSpPr>
          <p:cNvPr id="37890" name="Rectangle 2"/>
          <p:cNvSpPr>
            <a:spLocks noChangeArrowheads="1"/>
          </p:cNvSpPr>
          <p:nvPr/>
        </p:nvSpPr>
        <p:spPr bwMode="auto">
          <a:xfrm>
            <a:off x="0" y="3068960"/>
            <a:ext cx="9013621"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Don't be afraid to make a diversion from the learning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Material specified in your curriculum. Some diversion would </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lively up the lesson and as mentioned, engage students in</a:t>
            </a:r>
          </a:p>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 the learning process</a:t>
            </a:r>
            <a:r>
              <a:rPr kumimoji="0" lang="en-US" sz="2000" b="0"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endParaRPr kumimoji="0" lang="en-US" sz="3200" b="0" i="0" u="none" strike="noStrike" cap="none" normalizeH="0" baseline="0" dirty="0" smtClean="0">
              <a:ln>
                <a:noFill/>
              </a:ln>
              <a:solidFill>
                <a:schemeClr val="bg2"/>
              </a:solidFill>
              <a:effectLst/>
              <a:latin typeface="Arial" pitchFamily="34" charset="0"/>
              <a:cs typeface="Arial" pitchFamily="34" charset="0"/>
            </a:endParaRPr>
          </a:p>
        </p:txBody>
      </p:sp>
      <p:sp>
        <p:nvSpPr>
          <p:cNvPr id="9" name="TextBox 8"/>
          <p:cNvSpPr txBox="1"/>
          <p:nvPr/>
        </p:nvSpPr>
        <p:spPr>
          <a:xfrm>
            <a:off x="251520" y="5085184"/>
            <a:ext cx="4536504" cy="800219"/>
          </a:xfrm>
          <a:prstGeom prst="rect">
            <a:avLst/>
          </a:prstGeom>
          <a:noFill/>
        </p:spPr>
        <p:txBody>
          <a:bodyPr wrap="square" rtlCol="1">
            <a:spAutoFit/>
          </a:bodyPr>
          <a:lstStyle/>
          <a:p>
            <a:pPr algn="l" rtl="0"/>
            <a:r>
              <a:rPr lang="en-US" sz="2800" dirty="0" smtClean="0">
                <a:solidFill>
                  <a:schemeClr val="bg2"/>
                </a:solidFill>
              </a:rPr>
              <a:t>So what if its not on the test? </a:t>
            </a:r>
          </a:p>
          <a:p>
            <a:pPr algn="l" rtl="0"/>
            <a:endParaRPr lang="he-IL" dirty="0">
              <a:solidFill>
                <a:schemeClr val="bg2"/>
              </a:solidFill>
            </a:endParaRPr>
          </a:p>
        </p:txBody>
      </p:sp>
      <p:pic>
        <p:nvPicPr>
          <p:cNvPr id="37892" name="Picture 4" descr="http://t1.gstatic.com/images?q=tbn:ANd9GcToMFYFq-sTMJ8vSMXiFrOFwj0C7Ly7euXPpHeWY_Ivby7CZEPoC2hmfw">
            <a:hlinkClick r:id="rId3" action="ppaction://hlinkfile"/>
          </p:cNvPr>
          <p:cNvPicPr>
            <a:picLocks noChangeAspect="1" noChangeArrowheads="1"/>
          </p:cNvPicPr>
          <p:nvPr/>
        </p:nvPicPr>
        <p:blipFill>
          <a:blip r:embed="rId4" cstate="print"/>
          <a:srcRect/>
          <a:stretch>
            <a:fillRect/>
          </a:stretch>
        </p:blipFill>
        <p:spPr bwMode="auto">
          <a:xfrm>
            <a:off x="7164288" y="5085184"/>
            <a:ext cx="1687930" cy="1440160"/>
          </a:xfrm>
          <a:prstGeom prst="rect">
            <a:avLst/>
          </a:prstGeom>
          <a:noFill/>
        </p:spPr>
      </p:pic>
      <p:sp>
        <p:nvSpPr>
          <p:cNvPr id="37893" name="Rectangle 5"/>
          <p:cNvSpPr>
            <a:spLocks noChangeArrowheads="1"/>
          </p:cNvSpPr>
          <p:nvPr/>
        </p:nvSpPr>
        <p:spPr bwMode="auto">
          <a:xfrm>
            <a:off x="467544" y="6475511"/>
            <a:ext cx="387221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hlinkClick r:id="rId5"/>
              </a:rPr>
              <a:t>https://www.youtube.com/watch?v=WFSN5AttlGk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89"/>
                                        </p:tgtEl>
                                        <p:attrNameLst>
                                          <p:attrName>style.visibility</p:attrName>
                                        </p:attrNameLst>
                                      </p:cBhvr>
                                      <p:to>
                                        <p:strVal val="visible"/>
                                      </p:to>
                                    </p:set>
                                    <p:anim calcmode="lin" valueType="num">
                                      <p:cBhvr additive="base">
                                        <p:cTn id="13" dur="500" fill="hold"/>
                                        <p:tgtEl>
                                          <p:spTgt spid="37889"/>
                                        </p:tgtEl>
                                        <p:attrNameLst>
                                          <p:attrName>ppt_x</p:attrName>
                                        </p:attrNameLst>
                                      </p:cBhvr>
                                      <p:tavLst>
                                        <p:tav tm="0">
                                          <p:val>
                                            <p:strVal val="#ppt_x"/>
                                          </p:val>
                                        </p:tav>
                                        <p:tav tm="100000">
                                          <p:val>
                                            <p:strVal val="#ppt_x"/>
                                          </p:val>
                                        </p:tav>
                                      </p:tavLst>
                                    </p:anim>
                                    <p:anim calcmode="lin" valueType="num">
                                      <p:cBhvr additive="base">
                                        <p:cTn id="14" dur="500" fill="hold"/>
                                        <p:tgtEl>
                                          <p:spTgt spid="378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0"/>
                                        </p:tgtEl>
                                        <p:attrNameLst>
                                          <p:attrName>style.visibility</p:attrName>
                                        </p:attrNameLst>
                                      </p:cBhvr>
                                      <p:to>
                                        <p:strVal val="visible"/>
                                      </p:to>
                                    </p:set>
                                    <p:anim calcmode="lin" valueType="num">
                                      <p:cBhvr additive="base">
                                        <p:cTn id="19" dur="500" fill="hold"/>
                                        <p:tgtEl>
                                          <p:spTgt spid="37890"/>
                                        </p:tgtEl>
                                        <p:attrNameLst>
                                          <p:attrName>ppt_x</p:attrName>
                                        </p:attrNameLst>
                                      </p:cBhvr>
                                      <p:tavLst>
                                        <p:tav tm="0">
                                          <p:val>
                                            <p:strVal val="#ppt_x"/>
                                          </p:val>
                                        </p:tav>
                                        <p:tav tm="100000">
                                          <p:val>
                                            <p:strVal val="#ppt_x"/>
                                          </p:val>
                                        </p:tav>
                                      </p:tavLst>
                                    </p:anim>
                                    <p:anim calcmode="lin" valueType="num">
                                      <p:cBhvr additive="base">
                                        <p:cTn id="20"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2"/>
                                        </p:tgtEl>
                                        <p:attrNameLst>
                                          <p:attrName>style.visibility</p:attrName>
                                        </p:attrNameLst>
                                      </p:cBhvr>
                                      <p:to>
                                        <p:strVal val="visible"/>
                                      </p:to>
                                    </p:set>
                                    <p:anim calcmode="lin" valueType="num">
                                      <p:cBhvr additive="base">
                                        <p:cTn id="31" dur="500" fill="hold"/>
                                        <p:tgtEl>
                                          <p:spTgt spid="37892"/>
                                        </p:tgtEl>
                                        <p:attrNameLst>
                                          <p:attrName>ppt_x</p:attrName>
                                        </p:attrNameLst>
                                      </p:cBhvr>
                                      <p:tavLst>
                                        <p:tav tm="0">
                                          <p:val>
                                            <p:strVal val="#ppt_x"/>
                                          </p:val>
                                        </p:tav>
                                        <p:tav tm="100000">
                                          <p:val>
                                            <p:strVal val="#ppt_x"/>
                                          </p:val>
                                        </p:tav>
                                      </p:tavLst>
                                    </p:anim>
                                    <p:anim calcmode="lin" valueType="num">
                                      <p:cBhvr additive="base">
                                        <p:cTn id="32"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889" grpId="0"/>
      <p:bldP spid="3789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lstStyle/>
          <a:p>
            <a:pPr rtl="0"/>
            <a:r>
              <a:rPr lang="en-US" b="1" dirty="0" smtClean="0">
                <a:solidFill>
                  <a:schemeClr val="accent3">
                    <a:lumMod val="40000"/>
                    <a:lumOff val="60000"/>
                  </a:schemeClr>
                </a:solidFill>
              </a:rPr>
              <a:t>Some Dos and Don’ts </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179512" y="980728"/>
            <a:ext cx="8507288" cy="1296145"/>
          </a:xfrm>
        </p:spPr>
        <p:txBody>
          <a:bodyPr>
            <a:noAutofit/>
          </a:bodyPr>
          <a:lstStyle/>
          <a:p>
            <a:pPr algn="l" rtl="0">
              <a:buFont typeface="Wingdings" pitchFamily="2" charset="2"/>
              <a:buChar char="v"/>
            </a:pPr>
            <a:r>
              <a:rPr lang="en-US" sz="2000" b="1" dirty="0" smtClean="0">
                <a:solidFill>
                  <a:schemeClr val="bg2"/>
                </a:solidFill>
              </a:rPr>
              <a:t>Don’t just use the videos as time fillers - make it an interactive part of the lesson.</a:t>
            </a:r>
          </a:p>
          <a:p>
            <a:pPr algn="l" rtl="0">
              <a:buFont typeface="Wingdings" pitchFamily="2" charset="2"/>
              <a:buChar char="v"/>
            </a:pPr>
            <a:r>
              <a:rPr lang="en-US" sz="2000" b="1" dirty="0" smtClean="0">
                <a:solidFill>
                  <a:schemeClr val="bg2"/>
                </a:solidFill>
              </a:rPr>
              <a:t>Use appropriate videos. Take the extra time to find the appropriate video clip for your lesson (language , age appropriate, length, cultural, religion,)</a:t>
            </a:r>
          </a:p>
          <a:p>
            <a:pPr algn="l" rtl="0">
              <a:buFont typeface="Wingdings" pitchFamily="2" charset="2"/>
              <a:buChar char="v"/>
            </a:pPr>
            <a:endParaRPr lang="he-IL" sz="2000" dirty="0">
              <a:solidFill>
                <a:schemeClr val="bg2"/>
              </a:solidFill>
            </a:endParaRPr>
          </a:p>
        </p:txBody>
      </p:sp>
      <p:sp>
        <p:nvSpPr>
          <p:cNvPr id="4" name="TextBox 3"/>
          <p:cNvSpPr txBox="1"/>
          <p:nvPr/>
        </p:nvSpPr>
        <p:spPr>
          <a:xfrm>
            <a:off x="179512" y="2348880"/>
            <a:ext cx="7056784" cy="461665"/>
          </a:xfrm>
          <a:prstGeom prst="rect">
            <a:avLst/>
          </a:prstGeom>
          <a:noFill/>
        </p:spPr>
        <p:txBody>
          <a:bodyPr wrap="square" rtlCol="1">
            <a:spAutoFit/>
          </a:bodyPr>
          <a:lstStyle/>
          <a:p>
            <a:pPr algn="l" rtl="0">
              <a:buFont typeface="Wingdings" pitchFamily="2" charset="2"/>
              <a:buChar char="v"/>
            </a:pPr>
            <a:r>
              <a:rPr lang="en-US" sz="2000" b="1" dirty="0" smtClean="0">
                <a:solidFill>
                  <a:schemeClr val="bg2"/>
                </a:solidFill>
              </a:rPr>
              <a:t>Test equipment before the lesson</a:t>
            </a:r>
            <a:r>
              <a:rPr lang="en-US" sz="2000" dirty="0" smtClean="0">
                <a:solidFill>
                  <a:schemeClr val="bg2"/>
                </a:solidFill>
              </a:rPr>
              <a:t>.</a:t>
            </a:r>
            <a:r>
              <a:rPr lang="en-US" sz="2400" dirty="0" smtClean="0">
                <a:solidFill>
                  <a:schemeClr val="bg2"/>
                </a:solidFill>
              </a:rPr>
              <a:t> </a:t>
            </a:r>
            <a:endParaRPr lang="he-IL" sz="2400" dirty="0">
              <a:solidFill>
                <a:schemeClr val="bg2"/>
              </a:solidFill>
            </a:endParaRPr>
          </a:p>
        </p:txBody>
      </p:sp>
      <p:sp>
        <p:nvSpPr>
          <p:cNvPr id="38913" name="Rectangle 1"/>
          <p:cNvSpPr>
            <a:spLocks noChangeArrowheads="1"/>
          </p:cNvSpPr>
          <p:nvPr/>
        </p:nvSpPr>
        <p:spPr bwMode="auto">
          <a:xfrm>
            <a:off x="179512" y="2881481"/>
            <a:ext cx="87129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0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Remain present in the lesson even when the students are watching a video. </a:t>
            </a:r>
            <a:endParaRPr kumimoji="0" lang="en-US" sz="2000" b="0" i="0" u="none" strike="noStrike" cap="none" normalizeH="0" baseline="0" dirty="0" smtClean="0">
              <a:ln>
                <a:noFill/>
              </a:ln>
              <a:solidFill>
                <a:schemeClr val="bg2"/>
              </a:solidFill>
              <a:effectLst/>
              <a:latin typeface="Arial" pitchFamily="34" charset="0"/>
              <a:cs typeface="Arial" pitchFamily="34" charset="0"/>
            </a:endParaRPr>
          </a:p>
        </p:txBody>
      </p:sp>
      <p:sp>
        <p:nvSpPr>
          <p:cNvPr id="7" name="TextBox 6"/>
          <p:cNvSpPr txBox="1"/>
          <p:nvPr/>
        </p:nvSpPr>
        <p:spPr>
          <a:xfrm>
            <a:off x="179512" y="3356992"/>
            <a:ext cx="8064896" cy="400110"/>
          </a:xfrm>
          <a:prstGeom prst="rect">
            <a:avLst/>
          </a:prstGeom>
          <a:noFill/>
        </p:spPr>
        <p:txBody>
          <a:bodyPr wrap="square" rtlCol="1">
            <a:spAutoFit/>
          </a:bodyPr>
          <a:lstStyle/>
          <a:p>
            <a:pPr algn="l" rtl="0">
              <a:buFont typeface="Wingdings" pitchFamily="2" charset="2"/>
              <a:buChar char="v"/>
            </a:pPr>
            <a:r>
              <a:rPr lang="en-US" sz="2000" b="1" dirty="0" smtClean="0">
                <a:solidFill>
                  <a:schemeClr val="bg2"/>
                </a:solidFill>
              </a:rPr>
              <a:t>Don’t get carried away with the amount of videos available.</a:t>
            </a:r>
            <a:endParaRPr lang="he-IL" sz="2000" dirty="0">
              <a:solidFill>
                <a:schemeClr val="bg2"/>
              </a:solidFill>
            </a:endParaRPr>
          </a:p>
        </p:txBody>
      </p:sp>
      <p:sp>
        <p:nvSpPr>
          <p:cNvPr id="8" name="TextBox 7"/>
          <p:cNvSpPr txBox="1"/>
          <p:nvPr/>
        </p:nvSpPr>
        <p:spPr>
          <a:xfrm>
            <a:off x="179512" y="3789040"/>
            <a:ext cx="6624736" cy="461665"/>
          </a:xfrm>
          <a:prstGeom prst="rect">
            <a:avLst/>
          </a:prstGeom>
          <a:noFill/>
        </p:spPr>
        <p:txBody>
          <a:bodyPr wrap="square" rtlCol="1">
            <a:spAutoFit/>
          </a:bodyPr>
          <a:lstStyle/>
          <a:p>
            <a:pPr algn="l" rtl="0">
              <a:buFont typeface="Wingdings" pitchFamily="2" charset="2"/>
              <a:buChar char="v"/>
            </a:pPr>
            <a:r>
              <a:rPr lang="en-US" sz="2000" b="1" dirty="0" smtClean="0">
                <a:solidFill>
                  <a:schemeClr val="bg2"/>
                </a:solidFill>
              </a:rPr>
              <a:t>Don</a:t>
            </a:r>
            <a:r>
              <a:rPr lang="en-US" sz="2400" b="1" dirty="0" smtClean="0">
                <a:solidFill>
                  <a:schemeClr val="bg2"/>
                </a:solidFill>
              </a:rPr>
              <a:t>’</a:t>
            </a:r>
            <a:r>
              <a:rPr lang="en-US" sz="2000" b="1" dirty="0" smtClean="0">
                <a:solidFill>
                  <a:schemeClr val="bg2"/>
                </a:solidFill>
              </a:rPr>
              <a:t>t overdo it</a:t>
            </a:r>
            <a:r>
              <a:rPr lang="en-US" sz="2000" dirty="0" smtClean="0">
                <a:solidFill>
                  <a:schemeClr val="bg2"/>
                </a:solidFill>
              </a:rPr>
              <a:t>.</a:t>
            </a:r>
            <a:endParaRPr lang="he-IL" sz="2000" dirty="0">
              <a:solidFill>
                <a:schemeClr val="bg2"/>
              </a:solidFill>
            </a:endParaRPr>
          </a:p>
        </p:txBody>
      </p:sp>
      <p:sp>
        <p:nvSpPr>
          <p:cNvPr id="9" name="TextBox 8"/>
          <p:cNvSpPr txBox="1"/>
          <p:nvPr/>
        </p:nvSpPr>
        <p:spPr>
          <a:xfrm>
            <a:off x="179512" y="4365104"/>
            <a:ext cx="7525344" cy="400110"/>
          </a:xfrm>
          <a:prstGeom prst="rect">
            <a:avLst/>
          </a:prstGeom>
          <a:noFill/>
        </p:spPr>
        <p:txBody>
          <a:bodyPr wrap="square" rtlCol="1">
            <a:spAutoFit/>
          </a:bodyPr>
          <a:lstStyle/>
          <a:p>
            <a:pPr algn="l" rtl="0">
              <a:buFont typeface="Wingdings" pitchFamily="2" charset="2"/>
              <a:buChar char="v"/>
            </a:pPr>
            <a:r>
              <a:rPr lang="en-US" sz="2000" b="1" dirty="0" smtClean="0">
                <a:solidFill>
                  <a:schemeClr val="bg2"/>
                </a:solidFill>
              </a:rPr>
              <a:t>Organize all your downloads in a specific file</a:t>
            </a:r>
            <a:r>
              <a:rPr lang="en-US" sz="2000" dirty="0" smtClean="0">
                <a:solidFill>
                  <a:schemeClr val="bg2"/>
                </a:solidFill>
              </a:rPr>
              <a:t>. </a:t>
            </a:r>
            <a:endParaRPr lang="he-IL" sz="2000" dirty="0">
              <a:solidFill>
                <a:schemeClr val="bg2"/>
              </a:solidFill>
            </a:endParaRPr>
          </a:p>
        </p:txBody>
      </p:sp>
      <p:pic>
        <p:nvPicPr>
          <p:cNvPr id="38915" name="Picture 3" descr="http://www.inspirationbit.com/wp-content/uploads/2008/01/dos_donts_fengshui.jpg"/>
          <p:cNvPicPr>
            <a:picLocks noChangeAspect="1" noChangeArrowheads="1"/>
          </p:cNvPicPr>
          <p:nvPr/>
        </p:nvPicPr>
        <p:blipFill>
          <a:blip r:embed="rId2" cstate="print"/>
          <a:srcRect/>
          <a:stretch>
            <a:fillRect/>
          </a:stretch>
        </p:blipFill>
        <p:spPr bwMode="auto">
          <a:xfrm>
            <a:off x="2051720" y="5445224"/>
            <a:ext cx="4242048" cy="1226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3000" fill="hold"/>
                                        <p:tgtEl>
                                          <p:spTgt spid="389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rtl="0"/>
            <a:r>
              <a:rPr lang="en-US" dirty="0" smtClean="0">
                <a:solidFill>
                  <a:schemeClr val="accent3">
                    <a:lumMod val="40000"/>
                    <a:lumOff val="60000"/>
                  </a:schemeClr>
                </a:solidFill>
              </a:rPr>
              <a:t>In the Future…</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412776"/>
            <a:ext cx="8229600" cy="4713387"/>
          </a:xfrm>
        </p:spPr>
        <p:txBody>
          <a:bodyPr/>
          <a:lstStyle/>
          <a:p>
            <a:pPr lvl="0" algn="l" rtl="0">
              <a:lnSpc>
                <a:spcPct val="200000"/>
              </a:lnSpc>
              <a:buFont typeface="Wingdings" pitchFamily="2" charset="2"/>
              <a:buChar char="v"/>
            </a:pPr>
            <a:r>
              <a:rPr lang="en-US" sz="2000" b="1" dirty="0" smtClean="0">
                <a:solidFill>
                  <a:schemeClr val="bg2"/>
                </a:solidFill>
              </a:rPr>
              <a:t>Create a playlist of the videos you want your learners to view, thus creating a safe environment for them.</a:t>
            </a:r>
            <a:endParaRPr lang="en-US" sz="2000" dirty="0" smtClean="0">
              <a:solidFill>
                <a:schemeClr val="bg2"/>
              </a:solidFill>
            </a:endParaRPr>
          </a:p>
          <a:p>
            <a:pPr lvl="0" algn="l" rtl="0">
              <a:lnSpc>
                <a:spcPct val="200000"/>
              </a:lnSpc>
              <a:buFont typeface="Wingdings" pitchFamily="2" charset="2"/>
              <a:buChar char="v"/>
            </a:pPr>
            <a:r>
              <a:rPr lang="en-US" sz="2000" b="1" dirty="0" smtClean="0">
                <a:solidFill>
                  <a:schemeClr val="bg2"/>
                </a:solidFill>
              </a:rPr>
              <a:t>Archive your work by saving </a:t>
            </a:r>
            <a:endParaRPr lang="en-US" sz="2000" dirty="0" smtClean="0">
              <a:solidFill>
                <a:schemeClr val="bg2"/>
              </a:solidFill>
            </a:endParaRPr>
          </a:p>
          <a:p>
            <a:pPr lvl="0" algn="l" rtl="0">
              <a:lnSpc>
                <a:spcPct val="200000"/>
              </a:lnSpc>
              <a:buFont typeface="Wingdings" pitchFamily="2" charset="2"/>
              <a:buChar char="v"/>
            </a:pPr>
            <a:r>
              <a:rPr lang="en-US" sz="2000" b="1" dirty="0" smtClean="0">
                <a:solidFill>
                  <a:schemeClr val="bg2"/>
                </a:solidFill>
              </a:rPr>
              <a:t>Cater for the needs of all learners. Struggling students can review videos at home while strong learners can be pushed ahead by watching related, more advanced videos. </a:t>
            </a:r>
          </a:p>
          <a:p>
            <a:pPr lvl="0" algn="l" rtl="0">
              <a:lnSpc>
                <a:spcPct val="200000"/>
              </a:lnSpc>
              <a:buFont typeface="Wingdings" pitchFamily="2" charset="2"/>
              <a:buChar char="v"/>
            </a:pPr>
            <a:r>
              <a:rPr lang="en-US" sz="2000" b="1" dirty="0" smtClean="0">
                <a:solidFill>
                  <a:schemeClr val="bg2"/>
                </a:solidFill>
              </a:rPr>
              <a:t>Podcast yourself during lessons and upload for learners to watch. </a:t>
            </a:r>
            <a:endParaRPr lang="en-US" sz="2000" dirty="0" smtClean="0">
              <a:solidFill>
                <a:schemeClr val="bg2"/>
              </a:solidFill>
            </a:endParaRPr>
          </a:p>
          <a:p>
            <a:pPr algn="l" rtl="0"/>
            <a:endParaRPr lang="he-IL" sz="2000"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260648"/>
            <a:ext cx="5544616" cy="646331"/>
          </a:xfrm>
          <a:prstGeom prst="rect">
            <a:avLst/>
          </a:prstGeom>
          <a:noFill/>
        </p:spPr>
        <p:txBody>
          <a:bodyPr wrap="square" rtlCol="1">
            <a:spAutoFit/>
          </a:bodyPr>
          <a:lstStyle/>
          <a:p>
            <a:pPr algn="ctr" rtl="0"/>
            <a:r>
              <a:rPr lang="en-US" sz="3600" b="1" dirty="0" smtClean="0">
                <a:solidFill>
                  <a:schemeClr val="accent3">
                    <a:lumMod val="40000"/>
                    <a:lumOff val="60000"/>
                  </a:schemeClr>
                </a:solidFill>
              </a:rPr>
              <a:t>Students' Feedback</a:t>
            </a:r>
            <a:endParaRPr lang="he-IL" sz="3600" dirty="0">
              <a:solidFill>
                <a:schemeClr val="accent3">
                  <a:lumMod val="40000"/>
                  <a:lumOff val="60000"/>
                </a:schemeClr>
              </a:solidFill>
            </a:endParaRPr>
          </a:p>
        </p:txBody>
      </p:sp>
      <p:sp>
        <p:nvSpPr>
          <p:cNvPr id="39939" name="Rectangle 3"/>
          <p:cNvSpPr>
            <a:spLocks noChangeArrowheads="1"/>
          </p:cNvSpPr>
          <p:nvPr/>
        </p:nvSpPr>
        <p:spPr bwMode="auto">
          <a:xfrm>
            <a:off x="251520" y="1015473"/>
            <a:ext cx="8568952"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omic Sans MS" pitchFamily="66" charset="0"/>
                <a:ea typeface="Calibri" pitchFamily="34" charset="0"/>
                <a:cs typeface="Arial" pitchFamily="34" charset="0"/>
              </a:rPr>
              <a:t>I recommend using YouTube in the classroom. It made the lesson much more interesting, so I as a student was more active and interested in the lesson. In addition, it helped me to understand better some topics by songs and videos.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omic Sans MS" pitchFamily="66" charset="0"/>
                <a:ea typeface="Calibri" pitchFamily="34" charset="0"/>
                <a:cs typeface="Arial" pitchFamily="34" charset="0"/>
              </a:rPr>
              <a:t>Sapir</a:t>
            </a:r>
            <a:endParaRPr kumimoji="0" lang="en-US" sz="3600" b="0" i="0" u="none" strike="noStrike" cap="none" normalizeH="0" baseline="0" dirty="0" smtClean="0">
              <a:ln>
                <a:noFill/>
              </a:ln>
              <a:solidFill>
                <a:schemeClr val="bg2"/>
              </a:solidFill>
              <a:effectLst/>
              <a:latin typeface="Comic Sans MS" pitchFamily="66" charset="0"/>
              <a:cs typeface="Arial" pitchFamily="34" charset="0"/>
            </a:endParaRPr>
          </a:p>
        </p:txBody>
      </p:sp>
      <p:sp>
        <p:nvSpPr>
          <p:cNvPr id="9" name="TextBox 8"/>
          <p:cNvSpPr txBox="1"/>
          <p:nvPr/>
        </p:nvSpPr>
        <p:spPr>
          <a:xfrm>
            <a:off x="683568" y="4437112"/>
            <a:ext cx="8208912" cy="369332"/>
          </a:xfrm>
          <a:prstGeom prst="rect">
            <a:avLst/>
          </a:prstGeom>
          <a:noFill/>
        </p:spPr>
        <p:txBody>
          <a:bodyPr wrap="square" rtlCol="1">
            <a:spAutoFit/>
          </a:bodyPr>
          <a:lstStyle/>
          <a:p>
            <a:endParaRPr lang="he-IL" dirty="0"/>
          </a:p>
        </p:txBody>
      </p:sp>
      <p:sp>
        <p:nvSpPr>
          <p:cNvPr id="39940" name="Rectangle 4"/>
          <p:cNvSpPr>
            <a:spLocks noChangeArrowheads="1"/>
          </p:cNvSpPr>
          <p:nvPr/>
        </p:nvSpPr>
        <p:spPr bwMode="auto">
          <a:xfrm>
            <a:off x="0" y="3628473"/>
            <a:ext cx="9144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omic Sans MS" pitchFamily="66" charset="0"/>
                <a:ea typeface="Calibri" pitchFamily="34" charset="0"/>
                <a:cs typeface="Arial" pitchFamily="34" charset="0"/>
              </a:rPr>
              <a:t>Learning with YouTube made the lessons more interesting and thus, more effective. Watching videos and listening to songs are things that we enjoy and do every day and integrating them in the lessons makes us want to take part in the lessons. This way we have learned the material better than we would have with the traditional teaching.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omic Sans MS" pitchFamily="66" charset="0"/>
                <a:ea typeface="Calibri" pitchFamily="34" charset="0"/>
                <a:cs typeface="Arial" pitchFamily="34" charset="0"/>
              </a:rPr>
              <a:t> </a:t>
            </a:r>
            <a:endParaRPr kumimoji="0" lang="en-US" sz="2000" b="0" i="0" u="none" strike="noStrike" cap="none" normalizeH="0" baseline="0" dirty="0" smtClean="0">
              <a:ln>
                <a:noFill/>
              </a:ln>
              <a:solidFill>
                <a:schemeClr val="bg2"/>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2"/>
                </a:solidFill>
                <a:effectLst/>
                <a:latin typeface="Comic Sans MS" pitchFamily="66" charset="0"/>
                <a:ea typeface="Calibri" pitchFamily="34" charset="0"/>
                <a:cs typeface="Arial" pitchFamily="34" charset="0"/>
              </a:rPr>
              <a:t>Orya</a:t>
            </a:r>
            <a:endParaRPr kumimoji="0" lang="en-US" sz="3200" b="0" i="0" u="none" strike="noStrike" cap="none" normalizeH="0" baseline="0" dirty="0" smtClean="0">
              <a:ln>
                <a:noFill/>
              </a:ln>
              <a:solidFill>
                <a:schemeClr val="bg2"/>
              </a:solidFill>
              <a:effectLst/>
              <a:latin typeface="Comic Sans MS" pitchFamily="66"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anim calcmode="lin" valueType="num">
                                      <p:cBhvr>
                                        <p:cTn id="8" dur="1000" fill="hold"/>
                                        <p:tgtEl>
                                          <p:spTgt spid="39939"/>
                                        </p:tgtEl>
                                        <p:attrNameLst>
                                          <p:attrName>ppt_x</p:attrName>
                                        </p:attrNameLst>
                                      </p:cBhvr>
                                      <p:tavLst>
                                        <p:tav tm="0">
                                          <p:val>
                                            <p:strVal val="#ppt_x"/>
                                          </p:val>
                                        </p:tav>
                                        <p:tav tm="100000">
                                          <p:val>
                                            <p:strVal val="#ppt_x"/>
                                          </p:val>
                                        </p:tav>
                                      </p:tavLst>
                                    </p:anim>
                                    <p:anim calcmode="lin" valueType="num">
                                      <p:cBhvr>
                                        <p:cTn id="9"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fade">
                                      <p:cBhvr>
                                        <p:cTn id="14" dur="1000"/>
                                        <p:tgtEl>
                                          <p:spTgt spid="39940"/>
                                        </p:tgtEl>
                                      </p:cBhvr>
                                    </p:animEffect>
                                    <p:anim calcmode="lin" valueType="num">
                                      <p:cBhvr>
                                        <p:cTn id="15" dur="1000" fill="hold"/>
                                        <p:tgtEl>
                                          <p:spTgt spid="39940"/>
                                        </p:tgtEl>
                                        <p:attrNameLst>
                                          <p:attrName>ppt_x</p:attrName>
                                        </p:attrNameLst>
                                      </p:cBhvr>
                                      <p:tavLst>
                                        <p:tav tm="0">
                                          <p:val>
                                            <p:strVal val="#ppt_x"/>
                                          </p:val>
                                        </p:tav>
                                        <p:tav tm="100000">
                                          <p:val>
                                            <p:strVal val="#ppt_x"/>
                                          </p:val>
                                        </p:tav>
                                      </p:tavLst>
                                    </p:anim>
                                    <p:anim calcmode="lin" valueType="num">
                                      <p:cBhvr>
                                        <p:cTn id="16"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44824"/>
            <a:ext cx="8568952" cy="3970318"/>
          </a:xfrm>
          <a:prstGeom prst="rect">
            <a:avLst/>
          </a:prstGeom>
          <a:noFill/>
        </p:spPr>
        <p:txBody>
          <a:bodyPr wrap="square" rtlCol="1">
            <a:spAutoFit/>
          </a:bodyPr>
          <a:lstStyle/>
          <a:p>
            <a:pPr algn="l" rtl="0">
              <a:lnSpc>
                <a:spcPct val="150000"/>
              </a:lnSpc>
              <a:buFont typeface="Wingdings" pitchFamily="2" charset="2"/>
              <a:buChar char="v"/>
            </a:pPr>
            <a:r>
              <a:rPr lang="en-US" sz="2400" dirty="0" smtClean="0">
                <a:solidFill>
                  <a:schemeClr val="bg2"/>
                </a:solidFill>
                <a:latin typeface="Comic Sans MS" pitchFamily="66" charset="0"/>
              </a:rPr>
              <a:t>Using YouTube is interesting and it makes the lesson fun and clear. </a:t>
            </a:r>
          </a:p>
          <a:p>
            <a:pPr algn="l" rtl="0">
              <a:lnSpc>
                <a:spcPct val="150000"/>
              </a:lnSpc>
              <a:buFont typeface="Wingdings" pitchFamily="2" charset="2"/>
              <a:buChar char="v"/>
            </a:pPr>
            <a:r>
              <a:rPr lang="en-US" sz="2400" dirty="0" smtClean="0">
                <a:solidFill>
                  <a:schemeClr val="bg2"/>
                </a:solidFill>
                <a:latin typeface="Comic Sans MS" pitchFamily="66" charset="0"/>
              </a:rPr>
              <a:t>It works on different senses and illustrates the subject. </a:t>
            </a:r>
          </a:p>
          <a:p>
            <a:pPr algn="l" rtl="0">
              <a:lnSpc>
                <a:spcPct val="150000"/>
              </a:lnSpc>
              <a:buFont typeface="Wingdings" pitchFamily="2" charset="2"/>
              <a:buChar char="v"/>
            </a:pPr>
            <a:r>
              <a:rPr lang="en-US" sz="2400" dirty="0" smtClean="0">
                <a:solidFill>
                  <a:schemeClr val="bg2"/>
                </a:solidFill>
                <a:latin typeface="Comic Sans MS" pitchFamily="66" charset="0"/>
              </a:rPr>
              <a:t>It is like a break in the lesson and it keeps it interesting. </a:t>
            </a:r>
          </a:p>
          <a:p>
            <a:pPr algn="l" rtl="0">
              <a:lnSpc>
                <a:spcPct val="150000"/>
              </a:lnSpc>
              <a:buFont typeface="Wingdings" pitchFamily="2" charset="2"/>
              <a:buChar char="v"/>
            </a:pPr>
            <a:r>
              <a:rPr lang="en-US" sz="2400" dirty="0" smtClean="0">
                <a:solidFill>
                  <a:schemeClr val="bg2"/>
                </a:solidFill>
                <a:latin typeface="Comic Sans MS" pitchFamily="66" charset="0"/>
              </a:rPr>
              <a:t>It passes the time.</a:t>
            </a:r>
          </a:p>
          <a:p>
            <a:pPr algn="l" rtl="0">
              <a:lnSpc>
                <a:spcPct val="150000"/>
              </a:lnSpc>
              <a:buFont typeface="Wingdings" pitchFamily="2" charset="2"/>
              <a:buChar char="v"/>
            </a:pPr>
            <a:r>
              <a:rPr lang="en-US" sz="2400" dirty="0" smtClean="0">
                <a:solidFill>
                  <a:schemeClr val="bg2"/>
                </a:solidFill>
                <a:latin typeface="Comic Sans MS" pitchFamily="66" charset="0"/>
              </a:rPr>
              <a:t>Sometimes the clip is hard to understand.</a:t>
            </a:r>
          </a:p>
          <a:p>
            <a:pPr algn="l" rtl="0">
              <a:lnSpc>
                <a:spcPct val="150000"/>
              </a:lnSpc>
            </a:pPr>
            <a:r>
              <a:rPr lang="en-US" sz="2400" dirty="0" smtClean="0">
                <a:solidFill>
                  <a:schemeClr val="bg2"/>
                </a:solidFill>
                <a:latin typeface="Comic Sans MS" pitchFamily="66" charset="0"/>
              </a:rPr>
              <a:t>Grade 9</a:t>
            </a:r>
          </a:p>
        </p:txBody>
      </p:sp>
      <p:sp>
        <p:nvSpPr>
          <p:cNvPr id="4" name="TextBox 3"/>
          <p:cNvSpPr txBox="1"/>
          <p:nvPr/>
        </p:nvSpPr>
        <p:spPr>
          <a:xfrm>
            <a:off x="1907704" y="620688"/>
            <a:ext cx="4968552" cy="769441"/>
          </a:xfrm>
          <a:prstGeom prst="rect">
            <a:avLst/>
          </a:prstGeom>
          <a:noFill/>
        </p:spPr>
        <p:txBody>
          <a:bodyPr wrap="square" rtlCol="1">
            <a:spAutoFit/>
          </a:bodyPr>
          <a:lstStyle/>
          <a:p>
            <a:pPr algn="ctr" rtl="0"/>
            <a:r>
              <a:rPr lang="en-US" sz="4400" b="1" dirty="0" smtClean="0">
                <a:solidFill>
                  <a:schemeClr val="accent3">
                    <a:lumMod val="40000"/>
                    <a:lumOff val="60000"/>
                  </a:schemeClr>
                </a:solidFill>
              </a:rPr>
              <a:t>Students' Feedback</a:t>
            </a:r>
            <a:endParaRPr lang="he-IL" sz="4400" dirty="0">
              <a:solidFill>
                <a:schemeClr val="accent3">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988840"/>
            <a:ext cx="8172400" cy="3970318"/>
          </a:xfrm>
          <a:prstGeom prst="rect">
            <a:avLst/>
          </a:prstGeom>
          <a:noFill/>
        </p:spPr>
        <p:txBody>
          <a:bodyPr wrap="square" rtlCol="1">
            <a:spAutoFit/>
          </a:bodyPr>
          <a:lstStyle/>
          <a:p>
            <a:pPr algn="l" rtl="0">
              <a:lnSpc>
                <a:spcPct val="150000"/>
              </a:lnSpc>
              <a:buFont typeface="Wingdings" pitchFamily="2" charset="2"/>
              <a:buChar char="v"/>
            </a:pPr>
            <a:r>
              <a:rPr lang="en-US" sz="2400" dirty="0" smtClean="0">
                <a:solidFill>
                  <a:schemeClr val="bg2"/>
                </a:solidFill>
                <a:latin typeface="Comic Sans MS" pitchFamily="66" charset="0"/>
              </a:rPr>
              <a:t>When I listened to the song it was easier to understand because of the pictures.</a:t>
            </a:r>
          </a:p>
          <a:p>
            <a:pPr algn="l" rtl="0">
              <a:lnSpc>
                <a:spcPct val="150000"/>
              </a:lnSpc>
              <a:buFont typeface="Wingdings" pitchFamily="2" charset="2"/>
              <a:buChar char="v"/>
            </a:pPr>
            <a:r>
              <a:rPr lang="en-US" sz="2400" dirty="0" smtClean="0">
                <a:solidFill>
                  <a:schemeClr val="bg2"/>
                </a:solidFill>
                <a:latin typeface="Comic Sans MS" pitchFamily="66" charset="0"/>
              </a:rPr>
              <a:t>It makes  us focus on the things that we hear.</a:t>
            </a:r>
          </a:p>
          <a:p>
            <a:pPr algn="l" rtl="0">
              <a:lnSpc>
                <a:spcPct val="150000"/>
              </a:lnSpc>
              <a:buFont typeface="Wingdings" pitchFamily="2" charset="2"/>
              <a:buChar char="v"/>
            </a:pPr>
            <a:r>
              <a:rPr lang="en-US" sz="2400" dirty="0" smtClean="0">
                <a:solidFill>
                  <a:schemeClr val="bg2"/>
                </a:solidFill>
                <a:latin typeface="Comic Sans MS" pitchFamily="66" charset="0"/>
              </a:rPr>
              <a:t>It keeps us engaged.</a:t>
            </a:r>
          </a:p>
          <a:p>
            <a:pPr algn="l" rtl="0">
              <a:lnSpc>
                <a:spcPct val="150000"/>
              </a:lnSpc>
              <a:buFont typeface="Wingdings" pitchFamily="2" charset="2"/>
              <a:buChar char="v"/>
            </a:pPr>
            <a:r>
              <a:rPr lang="en-US" sz="2400" dirty="0" smtClean="0">
                <a:solidFill>
                  <a:schemeClr val="bg2"/>
                </a:solidFill>
                <a:latin typeface="Comic Sans MS" pitchFamily="66" charset="0"/>
              </a:rPr>
              <a:t>Cool!</a:t>
            </a:r>
          </a:p>
          <a:p>
            <a:pPr algn="l" rtl="0">
              <a:lnSpc>
                <a:spcPct val="150000"/>
              </a:lnSpc>
              <a:buFont typeface="Wingdings" pitchFamily="2" charset="2"/>
              <a:buChar char="v"/>
            </a:pPr>
            <a:r>
              <a:rPr lang="en-US" sz="2400" dirty="0" smtClean="0">
                <a:solidFill>
                  <a:schemeClr val="bg2"/>
                </a:solidFill>
                <a:latin typeface="Comic Sans MS" pitchFamily="66" charset="0"/>
              </a:rPr>
              <a:t>Sometimes the computers cause problems. </a:t>
            </a:r>
          </a:p>
          <a:p>
            <a:pPr algn="l" rtl="0">
              <a:lnSpc>
                <a:spcPct val="150000"/>
              </a:lnSpc>
            </a:pPr>
            <a:r>
              <a:rPr lang="en-US" sz="2400" dirty="0" smtClean="0">
                <a:solidFill>
                  <a:schemeClr val="bg2"/>
                </a:solidFill>
                <a:latin typeface="Comic Sans MS" pitchFamily="66" charset="0"/>
              </a:rPr>
              <a:t>Grade 8 Level B</a:t>
            </a:r>
          </a:p>
        </p:txBody>
      </p:sp>
      <p:sp>
        <p:nvSpPr>
          <p:cNvPr id="4" name="TextBox 3"/>
          <p:cNvSpPr txBox="1"/>
          <p:nvPr/>
        </p:nvSpPr>
        <p:spPr>
          <a:xfrm>
            <a:off x="2267744" y="620688"/>
            <a:ext cx="4752528" cy="769441"/>
          </a:xfrm>
          <a:prstGeom prst="rect">
            <a:avLst/>
          </a:prstGeom>
          <a:noFill/>
        </p:spPr>
        <p:txBody>
          <a:bodyPr wrap="square" rtlCol="1">
            <a:spAutoFit/>
          </a:bodyPr>
          <a:lstStyle/>
          <a:p>
            <a:pPr algn="ctr" rtl="0"/>
            <a:r>
              <a:rPr lang="en-US" sz="4400" b="1" dirty="0" smtClean="0">
                <a:solidFill>
                  <a:schemeClr val="accent3">
                    <a:lumMod val="40000"/>
                    <a:lumOff val="60000"/>
                  </a:schemeClr>
                </a:solidFill>
              </a:rPr>
              <a:t>Students' Feedback</a:t>
            </a:r>
            <a:endParaRPr lang="he-IL" sz="4400" dirty="0">
              <a:solidFill>
                <a:schemeClr val="accent3">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pPr rtl="0"/>
            <a:r>
              <a:rPr lang="en-US" dirty="0" smtClean="0">
                <a:solidFill>
                  <a:schemeClr val="accent3">
                    <a:lumMod val="40000"/>
                    <a:lumOff val="60000"/>
                  </a:schemeClr>
                </a:solidFill>
              </a:rPr>
              <a:t>How is Technology Transforming Education? </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67544" y="1700808"/>
            <a:ext cx="8229600" cy="4525963"/>
          </a:xfrm>
        </p:spPr>
        <p:txBody>
          <a:bodyPr>
            <a:normAutofit/>
          </a:bodyPr>
          <a:lstStyle/>
          <a:p>
            <a:pPr algn="l" rtl="0"/>
            <a:endParaRPr lang="en-US" dirty="0" smtClean="0"/>
          </a:p>
          <a:p>
            <a:pPr algn="l" rtl="0">
              <a:buNone/>
            </a:pPr>
            <a:r>
              <a:rPr lang="en-US" dirty="0" smtClean="0">
                <a:solidFill>
                  <a:schemeClr val="bg1"/>
                </a:solidFill>
                <a:hlinkClick r:id="rId2" action="ppaction://hlinkfile"/>
              </a:rPr>
              <a:t>Sir Ken Robinson</a:t>
            </a:r>
            <a:endParaRPr lang="en-US" dirty="0">
              <a:solidFill>
                <a:schemeClr val="bg1"/>
              </a:solidFill>
            </a:endParaRPr>
          </a:p>
          <a:p>
            <a:pPr algn="l" rtl="0">
              <a:buNone/>
            </a:pPr>
            <a:endParaRPr lang="en-US" dirty="0" smtClean="0"/>
          </a:p>
          <a:p>
            <a:pPr algn="l" rtl="0"/>
            <a:endParaRPr lang="en-US" dirty="0"/>
          </a:p>
          <a:p>
            <a:pPr algn="l" rtl="0"/>
            <a:endParaRPr lang="en-US" dirty="0" smtClean="0"/>
          </a:p>
          <a:p>
            <a:pPr algn="l" rtl="0">
              <a:buNone/>
            </a:pPr>
            <a:endParaRPr lang="en-US" dirty="0"/>
          </a:p>
          <a:p>
            <a:pPr algn="l" rtl="0">
              <a:buNone/>
            </a:pPr>
            <a:r>
              <a:rPr lang="en-US" sz="1800" u="sng" dirty="0">
                <a:hlinkClick r:id="rId3"/>
              </a:rPr>
              <a:t>https://</a:t>
            </a:r>
            <a:r>
              <a:rPr lang="en-US" sz="1800" u="sng" dirty="0" smtClean="0">
                <a:hlinkClick r:id="rId3"/>
              </a:rPr>
              <a:t>www.youtube.com/watch?v=UYk91jzv1jg&amp;feature=youtube_gdata_player</a:t>
            </a:r>
            <a:endParaRPr lang="en-US" sz="1800" u="sng" dirty="0" smtClean="0"/>
          </a:p>
          <a:p>
            <a:pPr algn="l" rtl="0">
              <a:buNone/>
            </a:pPr>
            <a:endParaRPr lang="en-US" u="sng" dirty="0"/>
          </a:p>
          <a:p>
            <a:pPr algn="l" rtl="0">
              <a:buNone/>
            </a:pPr>
            <a:endParaRPr lang="en-US" u="sng" dirty="0" smtClean="0"/>
          </a:p>
          <a:p>
            <a:pPr algn="l" rtl="0">
              <a:buNone/>
            </a:pPr>
            <a:endParaRPr lang="he-I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259631" y="652626"/>
            <a:ext cx="7071167"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2"/>
                </a:solidFill>
                <a:effectLst/>
                <a:latin typeface="Bookman Old Style" pitchFamily="18" charset="0"/>
                <a:ea typeface="Calibri" pitchFamily="34" charset="0"/>
                <a:cs typeface="Arial" pitchFamily="34" charset="0"/>
                <a:hlinkClick r:id="rId2"/>
              </a:rPr>
              <a:t>Educating the Heart and Mind</a:t>
            </a:r>
            <a:endParaRPr kumimoji="0" lang="en-US" sz="3600" b="0" i="0" u="none" strike="noStrike" cap="none" normalizeH="0" baseline="0" dirty="0" smtClean="0">
              <a:ln>
                <a:noFill/>
              </a:ln>
              <a:solidFill>
                <a:schemeClr val="bg2"/>
              </a:solidFill>
              <a:effectLst/>
              <a:latin typeface="Bookman Old Style" pitchFamily="18" charset="0"/>
              <a:ea typeface="Calibri" pitchFamily="34" charset="0"/>
              <a:cs typeface="Arial" pitchFamily="34" charset="0"/>
            </a:endParaRPr>
          </a:p>
          <a:p>
            <a:pPr algn="ctr" rtl="0" fontAlgn="base">
              <a:spcBef>
                <a:spcPct val="0"/>
              </a:spcBef>
              <a:spcAft>
                <a:spcPct val="0"/>
              </a:spcAft>
            </a:pPr>
            <a:r>
              <a:rPr lang="en-US" sz="2000" u="sng" dirty="0" smtClean="0">
                <a:hlinkClick r:id="rId3"/>
              </a:rPr>
              <a:t>https://www.youtube.com/watch?v=5MSgCut1Ils</a:t>
            </a:r>
            <a:endParaRPr lang="en-US" sz="2000"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2"/>
              </a:solidFill>
              <a:effectLst/>
              <a:latin typeface="Bookman Old Style" pitchFamily="18" charset="0"/>
              <a:cs typeface="Arial" pitchFamily="34" charset="0"/>
            </a:endParaRPr>
          </a:p>
        </p:txBody>
      </p:sp>
      <p:pic>
        <p:nvPicPr>
          <p:cNvPr id="4" name="תמונה 3" descr="quote_Gatto_fingerprints.jpg">
            <a:hlinkClick r:id="rId4" action="ppaction://hlinkfile"/>
          </p:cNvPr>
          <p:cNvPicPr>
            <a:picLocks noChangeAspect="1"/>
          </p:cNvPicPr>
          <p:nvPr/>
        </p:nvPicPr>
        <p:blipFill>
          <a:blip r:embed="rId5" cstate="print"/>
          <a:stretch>
            <a:fillRect/>
          </a:stretch>
        </p:blipFill>
        <p:spPr>
          <a:xfrm>
            <a:off x="1331640" y="2132856"/>
            <a:ext cx="6932542" cy="37435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755576" y="404664"/>
            <a:ext cx="75608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accent3">
                    <a:lumMod val="40000"/>
                    <a:lumOff val="60000"/>
                  </a:schemeClr>
                </a:solidFill>
                <a:effectLst/>
                <a:latin typeface="Bookman Old Style" pitchFamily="18" charset="0"/>
                <a:ea typeface="Calibri" pitchFamily="34" charset="0"/>
                <a:cs typeface="Arial" pitchFamily="34" charset="0"/>
              </a:rPr>
              <a:t>If our learners can’t reach the moon,</a:t>
            </a:r>
          </a:p>
          <a:p>
            <a:pPr marL="0" marR="0" lvl="0" indent="0" algn="ctr" defTabSz="914400" rtl="0" eaLnBrk="1" fontAlgn="base" latinLnBrk="0" hangingPunct="1">
              <a:lnSpc>
                <a:spcPct val="100000"/>
              </a:lnSpc>
              <a:spcBef>
                <a:spcPct val="0"/>
              </a:spcBef>
              <a:spcAft>
                <a:spcPct val="0"/>
              </a:spcAft>
              <a:buClrTx/>
              <a:buSzTx/>
              <a:buFontTx/>
              <a:buNone/>
              <a:tabLst/>
            </a:pPr>
            <a:r>
              <a:rPr lang="en-US" sz="4000" b="1" dirty="0" smtClean="0">
                <a:solidFill>
                  <a:schemeClr val="accent3">
                    <a:lumMod val="40000"/>
                    <a:lumOff val="60000"/>
                  </a:schemeClr>
                </a:solidFill>
                <a:latin typeface="Bookman Old Style" pitchFamily="18" charset="0"/>
                <a:cs typeface="Arial" pitchFamily="34" charset="0"/>
              </a:rPr>
              <a:t>let us bring the moon to the learners!</a:t>
            </a:r>
            <a:endParaRPr kumimoji="0" lang="en-US" sz="5400" b="0" i="0" u="none" strike="noStrike" cap="none" normalizeH="0" baseline="0" dirty="0" smtClean="0">
              <a:ln>
                <a:noFill/>
              </a:ln>
              <a:solidFill>
                <a:schemeClr val="accent3">
                  <a:lumMod val="40000"/>
                  <a:lumOff val="60000"/>
                </a:schemeClr>
              </a:solidFill>
              <a:effectLst/>
              <a:latin typeface="Bookman Old Style" pitchFamily="18" charset="0"/>
              <a:cs typeface="Arial" pitchFamily="34" charset="0"/>
            </a:endParaRPr>
          </a:p>
        </p:txBody>
      </p:sp>
      <p:pic>
        <p:nvPicPr>
          <p:cNvPr id="6" name="תמונה 5" descr="יוטיוב ואקום.jpg"/>
          <p:cNvPicPr>
            <a:picLocks noChangeAspect="1"/>
          </p:cNvPicPr>
          <p:nvPr/>
        </p:nvPicPr>
        <p:blipFill>
          <a:blip r:embed="rId2" cstate="print"/>
          <a:stretch>
            <a:fillRect/>
          </a:stretch>
        </p:blipFill>
        <p:spPr>
          <a:xfrm>
            <a:off x="2555776" y="3151632"/>
            <a:ext cx="3706368" cy="3706368"/>
          </a:xfrm>
          <a:prstGeom prst="rect">
            <a:avLst/>
          </a:prstGeom>
        </p:spPr>
      </p:pic>
      <p:pic>
        <p:nvPicPr>
          <p:cNvPr id="8" name="תמונה 7" descr="images (1).jpg"/>
          <p:cNvPicPr>
            <a:picLocks noChangeAspect="1"/>
          </p:cNvPicPr>
          <p:nvPr/>
        </p:nvPicPr>
        <p:blipFill>
          <a:blip r:embed="rId3" cstate="print"/>
          <a:stretch>
            <a:fillRect/>
          </a:stretch>
        </p:blipFill>
        <p:spPr>
          <a:xfrm>
            <a:off x="2987824" y="4581128"/>
            <a:ext cx="2808312" cy="1938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21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260648"/>
            <a:ext cx="8229600" cy="1143000"/>
          </a:xfrm>
        </p:spPr>
        <p:txBody>
          <a:bodyPr>
            <a:normAutofit fontScale="90000"/>
          </a:bodyPr>
          <a:lstStyle/>
          <a:p>
            <a:r>
              <a:rPr lang="en-US" sz="3600" b="1" dirty="0" smtClean="0">
                <a:solidFill>
                  <a:schemeClr val="accent3">
                    <a:lumMod val="40000"/>
                    <a:lumOff val="60000"/>
                  </a:schemeClr>
                </a:solidFill>
              </a:rPr>
              <a:t/>
            </a:r>
            <a:br>
              <a:rPr lang="en-US" sz="3600" b="1" dirty="0" smtClean="0">
                <a:solidFill>
                  <a:schemeClr val="accent3">
                    <a:lumMod val="40000"/>
                    <a:lumOff val="60000"/>
                  </a:schemeClr>
                </a:solidFill>
              </a:rPr>
            </a:br>
            <a:r>
              <a:rPr lang="en-US" b="1" u="sng" dirty="0" smtClean="0">
                <a:solidFill>
                  <a:schemeClr val="accent3">
                    <a:lumMod val="40000"/>
                    <a:lumOff val="60000"/>
                  </a:schemeClr>
                </a:solidFill>
              </a:rPr>
              <a:t>Reasons for Using Technology </a:t>
            </a:r>
            <a:r>
              <a:rPr lang="en-US" b="1" u="sng" dirty="0">
                <a:solidFill>
                  <a:schemeClr val="accent3">
                    <a:lumMod val="40000"/>
                    <a:lumOff val="60000"/>
                  </a:schemeClr>
                </a:solidFill>
              </a:rPr>
              <a:t>in the </a:t>
            </a:r>
            <a:r>
              <a:rPr lang="en-US" b="1" u="sng" dirty="0" smtClean="0">
                <a:solidFill>
                  <a:schemeClr val="accent3">
                    <a:lumMod val="40000"/>
                    <a:lumOff val="60000"/>
                  </a:schemeClr>
                </a:solidFill>
              </a:rPr>
              <a:t>Classroom</a:t>
            </a:r>
            <a:r>
              <a:rPr lang="en-US" sz="3600" dirty="0">
                <a:solidFill>
                  <a:schemeClr val="accent3">
                    <a:lumMod val="40000"/>
                    <a:lumOff val="60000"/>
                  </a:schemeClr>
                </a:solidFill>
              </a:rPr>
              <a:t/>
            </a:r>
            <a:br>
              <a:rPr lang="en-US" sz="3600" dirty="0">
                <a:solidFill>
                  <a:schemeClr val="accent3">
                    <a:lumMod val="40000"/>
                    <a:lumOff val="60000"/>
                  </a:schemeClr>
                </a:solidFill>
              </a:rPr>
            </a:br>
            <a:endParaRPr lang="he-IL" sz="3600" dirty="0">
              <a:solidFill>
                <a:schemeClr val="accent3">
                  <a:lumMod val="40000"/>
                  <a:lumOff val="60000"/>
                </a:schemeClr>
              </a:solidFill>
            </a:endParaRPr>
          </a:p>
        </p:txBody>
      </p:sp>
      <p:sp>
        <p:nvSpPr>
          <p:cNvPr id="3" name="מציין מיקום תוכן 2"/>
          <p:cNvSpPr>
            <a:spLocks noGrp="1"/>
          </p:cNvSpPr>
          <p:nvPr>
            <p:ph idx="1"/>
          </p:nvPr>
        </p:nvSpPr>
        <p:spPr>
          <a:xfrm>
            <a:off x="0" y="1628800"/>
            <a:ext cx="8470776" cy="648072"/>
          </a:xfrm>
        </p:spPr>
        <p:txBody>
          <a:bodyPr>
            <a:noAutofit/>
          </a:bodyPr>
          <a:lstStyle/>
          <a:p>
            <a:pPr algn="l" rtl="0">
              <a:buFont typeface="Wingdings" pitchFamily="2" charset="2"/>
              <a:buChar char="v"/>
            </a:pPr>
            <a:r>
              <a:rPr lang="en-US" sz="3600" b="1" dirty="0">
                <a:solidFill>
                  <a:schemeClr val="bg2"/>
                </a:solidFill>
              </a:rPr>
              <a:t>Students love it</a:t>
            </a:r>
            <a:endParaRPr lang="he-IL" sz="3600" dirty="0">
              <a:solidFill>
                <a:schemeClr val="bg2"/>
              </a:solidFill>
            </a:endParaRPr>
          </a:p>
        </p:txBody>
      </p:sp>
      <p:sp>
        <p:nvSpPr>
          <p:cNvPr id="5" name="TextBox 4"/>
          <p:cNvSpPr txBox="1"/>
          <p:nvPr/>
        </p:nvSpPr>
        <p:spPr>
          <a:xfrm>
            <a:off x="611560" y="2276872"/>
            <a:ext cx="6984776" cy="646331"/>
          </a:xfrm>
          <a:prstGeom prst="rect">
            <a:avLst/>
          </a:prstGeom>
          <a:noFill/>
        </p:spPr>
        <p:txBody>
          <a:bodyPr wrap="square" rtlCol="1">
            <a:spAutoFit/>
          </a:bodyPr>
          <a:lstStyle/>
          <a:p>
            <a:endParaRPr lang="he-IL" sz="3600" dirty="0"/>
          </a:p>
        </p:txBody>
      </p:sp>
      <p:sp>
        <p:nvSpPr>
          <p:cNvPr id="6" name="TextBox 5"/>
          <p:cNvSpPr txBox="1"/>
          <p:nvPr/>
        </p:nvSpPr>
        <p:spPr>
          <a:xfrm>
            <a:off x="395536" y="2348880"/>
            <a:ext cx="6984776" cy="646331"/>
          </a:xfrm>
          <a:prstGeom prst="rect">
            <a:avLst/>
          </a:prstGeom>
          <a:noFill/>
        </p:spPr>
        <p:txBody>
          <a:bodyPr wrap="square" rtlCol="1">
            <a:spAutoFit/>
          </a:bodyPr>
          <a:lstStyle/>
          <a:p>
            <a:endParaRPr lang="he-IL" sz="3600" dirty="0"/>
          </a:p>
        </p:txBody>
      </p:sp>
      <p:sp>
        <p:nvSpPr>
          <p:cNvPr id="8" name="TextBox 7"/>
          <p:cNvSpPr txBox="1"/>
          <p:nvPr/>
        </p:nvSpPr>
        <p:spPr>
          <a:xfrm>
            <a:off x="0" y="2420888"/>
            <a:ext cx="8892480" cy="646331"/>
          </a:xfrm>
          <a:prstGeom prst="rect">
            <a:avLst/>
          </a:prstGeom>
          <a:noFill/>
        </p:spPr>
        <p:txBody>
          <a:bodyPr wrap="square" rtlCol="1">
            <a:spAutoFit/>
          </a:bodyPr>
          <a:lstStyle/>
          <a:p>
            <a:pPr algn="l" rtl="0">
              <a:buFont typeface="Wingdings" pitchFamily="2" charset="2"/>
              <a:buChar char="v"/>
            </a:pPr>
            <a:r>
              <a:rPr lang="en-US" sz="3600" b="1" dirty="0">
                <a:solidFill>
                  <a:schemeClr val="bg2"/>
                </a:solidFill>
              </a:rPr>
              <a:t>It allows connection to </a:t>
            </a:r>
            <a:r>
              <a:rPr lang="en-US" sz="3600" b="1" dirty="0" smtClean="0">
                <a:solidFill>
                  <a:schemeClr val="bg2"/>
                </a:solidFill>
              </a:rPr>
              <a:t>real-world experts      </a:t>
            </a:r>
            <a:endParaRPr lang="he-IL" sz="3600" dirty="0">
              <a:solidFill>
                <a:schemeClr val="bg2"/>
              </a:solidFill>
            </a:endParaRPr>
          </a:p>
        </p:txBody>
      </p:sp>
      <p:sp>
        <p:nvSpPr>
          <p:cNvPr id="9" name="TextBox 8"/>
          <p:cNvSpPr txBox="1"/>
          <p:nvPr/>
        </p:nvSpPr>
        <p:spPr>
          <a:xfrm>
            <a:off x="899592" y="2492896"/>
            <a:ext cx="5328592" cy="646331"/>
          </a:xfrm>
          <a:prstGeom prst="rect">
            <a:avLst/>
          </a:prstGeom>
          <a:noFill/>
        </p:spPr>
        <p:txBody>
          <a:bodyPr wrap="square" rtlCol="1">
            <a:spAutoFit/>
          </a:bodyPr>
          <a:lstStyle/>
          <a:p>
            <a:endParaRPr lang="he-IL" sz="3600" dirty="0"/>
          </a:p>
        </p:txBody>
      </p:sp>
      <p:sp>
        <p:nvSpPr>
          <p:cNvPr id="10" name="TextBox 9"/>
          <p:cNvSpPr txBox="1"/>
          <p:nvPr/>
        </p:nvSpPr>
        <p:spPr>
          <a:xfrm>
            <a:off x="0" y="3284984"/>
            <a:ext cx="5904656" cy="646331"/>
          </a:xfrm>
          <a:prstGeom prst="rect">
            <a:avLst/>
          </a:prstGeom>
          <a:noFill/>
        </p:spPr>
        <p:txBody>
          <a:bodyPr wrap="square" rtlCol="1">
            <a:spAutoFit/>
          </a:bodyPr>
          <a:lstStyle/>
          <a:p>
            <a:pPr algn="l" rtl="0">
              <a:buFont typeface="Wingdings" pitchFamily="2" charset="2"/>
              <a:buChar char="v"/>
            </a:pPr>
            <a:r>
              <a:rPr lang="en-US" sz="3600" b="1" dirty="0" smtClean="0">
                <a:solidFill>
                  <a:schemeClr val="bg2"/>
                </a:solidFill>
              </a:rPr>
              <a:t>Professional </a:t>
            </a:r>
            <a:r>
              <a:rPr lang="en-US" sz="3600" b="1" dirty="0">
                <a:solidFill>
                  <a:schemeClr val="bg2"/>
                </a:solidFill>
              </a:rPr>
              <a:t>development</a:t>
            </a:r>
            <a:endParaRPr lang="he-IL" sz="3600" dirty="0">
              <a:solidFill>
                <a:schemeClr val="bg2"/>
              </a:solidFill>
            </a:endParaRPr>
          </a:p>
        </p:txBody>
      </p:sp>
      <p:sp>
        <p:nvSpPr>
          <p:cNvPr id="11" name="TextBox 10"/>
          <p:cNvSpPr txBox="1"/>
          <p:nvPr/>
        </p:nvSpPr>
        <p:spPr>
          <a:xfrm>
            <a:off x="0" y="4221088"/>
            <a:ext cx="7956376" cy="646331"/>
          </a:xfrm>
          <a:prstGeom prst="rect">
            <a:avLst/>
          </a:prstGeom>
          <a:noFill/>
        </p:spPr>
        <p:txBody>
          <a:bodyPr wrap="square" rtlCol="1">
            <a:spAutoFit/>
          </a:bodyPr>
          <a:lstStyle/>
          <a:p>
            <a:pPr algn="l" rtl="0">
              <a:buFont typeface="Wingdings" pitchFamily="2" charset="2"/>
              <a:buChar char="v"/>
            </a:pPr>
            <a:r>
              <a:rPr lang="en-US" sz="3600" dirty="0">
                <a:solidFill>
                  <a:schemeClr val="bg2"/>
                </a:solidFill>
              </a:rPr>
              <a:t> </a:t>
            </a:r>
            <a:r>
              <a:rPr lang="en-US" sz="3600" b="1" dirty="0" smtClean="0">
                <a:solidFill>
                  <a:schemeClr val="bg2"/>
                </a:solidFill>
              </a:rPr>
              <a:t>Makes </a:t>
            </a:r>
            <a:r>
              <a:rPr lang="en-US" sz="3600" b="1" dirty="0">
                <a:solidFill>
                  <a:schemeClr val="bg2"/>
                </a:solidFill>
              </a:rPr>
              <a:t>life easier </a:t>
            </a:r>
            <a:r>
              <a:rPr lang="en-US" sz="3600" b="1" dirty="0" smtClean="0">
                <a:solidFill>
                  <a:schemeClr val="bg2"/>
                </a:solidFill>
              </a:rPr>
              <a:t>for the </a:t>
            </a:r>
            <a:r>
              <a:rPr lang="en-US" sz="3600" b="1" dirty="0">
                <a:solidFill>
                  <a:schemeClr val="bg2"/>
                </a:solidFill>
              </a:rPr>
              <a:t>teachers</a:t>
            </a:r>
            <a:endParaRPr lang="he-IL" sz="3600" dirty="0">
              <a:solidFill>
                <a:schemeClr val="bg2"/>
              </a:solidFill>
            </a:endParaRPr>
          </a:p>
        </p:txBody>
      </p:sp>
      <p:sp>
        <p:nvSpPr>
          <p:cNvPr id="12" name="TextBox 11"/>
          <p:cNvSpPr txBox="1"/>
          <p:nvPr/>
        </p:nvSpPr>
        <p:spPr>
          <a:xfrm>
            <a:off x="0" y="5157192"/>
            <a:ext cx="7380312" cy="646331"/>
          </a:xfrm>
          <a:prstGeom prst="rect">
            <a:avLst/>
          </a:prstGeom>
          <a:noFill/>
        </p:spPr>
        <p:txBody>
          <a:bodyPr wrap="square" rtlCol="1">
            <a:spAutoFit/>
          </a:bodyPr>
          <a:lstStyle/>
          <a:p>
            <a:pPr algn="l" rtl="0">
              <a:buFont typeface="Wingdings" pitchFamily="2" charset="2"/>
              <a:buChar char="v"/>
            </a:pPr>
            <a:r>
              <a:rPr lang="en-US" sz="3600" dirty="0">
                <a:solidFill>
                  <a:schemeClr val="bg1"/>
                </a:solidFill>
              </a:rPr>
              <a:t> </a:t>
            </a:r>
            <a:r>
              <a:rPr lang="en-US" sz="3600" b="1" dirty="0" smtClean="0">
                <a:solidFill>
                  <a:schemeClr val="bg1"/>
                </a:solidFill>
              </a:rPr>
              <a:t>Reaching </a:t>
            </a:r>
            <a:r>
              <a:rPr lang="en-US" sz="3600" b="1" dirty="0">
                <a:solidFill>
                  <a:schemeClr val="bg1"/>
                </a:solidFill>
              </a:rPr>
              <a:t>different </a:t>
            </a:r>
            <a:r>
              <a:rPr lang="en-US" sz="3600" b="1" dirty="0">
                <a:solidFill>
                  <a:schemeClr val="bg2"/>
                </a:solidFill>
              </a:rPr>
              <a:t>learning</a:t>
            </a:r>
            <a:r>
              <a:rPr lang="en-US" sz="3600" b="1" dirty="0">
                <a:solidFill>
                  <a:schemeClr val="bg1"/>
                </a:solidFill>
              </a:rPr>
              <a:t> styles </a:t>
            </a:r>
            <a:endParaRPr lang="he-IL"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04664"/>
            <a:ext cx="8229600" cy="1012974"/>
          </a:xfrm>
        </p:spPr>
        <p:txBody>
          <a:bodyPr/>
          <a:lstStyle/>
          <a:p>
            <a:pPr rtl="0"/>
            <a:r>
              <a:rPr lang="en-US" dirty="0" smtClean="0">
                <a:solidFill>
                  <a:schemeClr val="accent3">
                    <a:lumMod val="40000"/>
                    <a:lumOff val="60000"/>
                  </a:schemeClr>
                </a:solidFill>
              </a:rPr>
              <a:t>Some Further Arguments </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600201"/>
            <a:ext cx="8229600" cy="4205063"/>
          </a:xfrm>
        </p:spPr>
        <p:txBody>
          <a:bodyPr>
            <a:normAutofit fontScale="70000" lnSpcReduction="20000"/>
          </a:bodyPr>
          <a:lstStyle/>
          <a:p>
            <a:pPr algn="l" rtl="0">
              <a:lnSpc>
                <a:spcPct val="170000"/>
              </a:lnSpc>
              <a:buNone/>
            </a:pPr>
            <a:r>
              <a:rPr lang="en-US" dirty="0" smtClean="0"/>
              <a:t>     </a:t>
            </a:r>
            <a:r>
              <a:rPr lang="en-US" sz="4500" dirty="0" smtClean="0">
                <a:solidFill>
                  <a:schemeClr val="bg2"/>
                </a:solidFill>
              </a:rPr>
              <a:t>The future of education lies in the promise of blended learning that combines the traditional, face to face, learning experience with new innovative learning technologies that have the power to democratize learning. </a:t>
            </a:r>
            <a:r>
              <a:rPr lang="en-US" u="sng" dirty="0" smtClean="0">
                <a:solidFill>
                  <a:schemeClr val="bg2"/>
                </a:solidFill>
                <a:hlinkClick r:id="rId2"/>
              </a:rPr>
              <a:t>https://www.youtube.com/watch?v=o0TbaHimigw</a:t>
            </a:r>
            <a:endParaRPr lang="en-US" u="sng" dirty="0" smtClean="0">
              <a:solidFill>
                <a:schemeClr val="bg2"/>
              </a:solidFill>
            </a:endParaRPr>
          </a:p>
          <a:p>
            <a:pPr algn="l" rtl="0">
              <a:lnSpc>
                <a:spcPct val="170000"/>
              </a:lnSpc>
              <a:buNone/>
            </a:pPr>
            <a:endParaRPr lang="en-US" dirty="0" smtClean="0">
              <a:solidFill>
                <a:schemeClr val="bg2"/>
              </a:solidFill>
            </a:endParaRPr>
          </a:p>
          <a:p>
            <a:pPr algn="l" rtl="0">
              <a:lnSpc>
                <a:spcPct val="170000"/>
              </a:lnSpc>
              <a:buNone/>
            </a:pPr>
            <a:endParaRPr lang="he-IL" dirty="0">
              <a:solidFill>
                <a:schemeClr val="bg2"/>
              </a:solidFill>
            </a:endParaRPr>
          </a:p>
        </p:txBody>
      </p:sp>
      <p:sp>
        <p:nvSpPr>
          <p:cNvPr id="4" name="TextBox 3"/>
          <p:cNvSpPr txBox="1"/>
          <p:nvPr/>
        </p:nvSpPr>
        <p:spPr>
          <a:xfrm>
            <a:off x="6588224" y="4509120"/>
            <a:ext cx="1728192" cy="369332"/>
          </a:xfrm>
          <a:prstGeom prst="rect">
            <a:avLst/>
          </a:prstGeom>
          <a:noFill/>
        </p:spPr>
        <p:txBody>
          <a:bodyPr wrap="square" rtlCol="1">
            <a:spAutoFit/>
          </a:bodyPr>
          <a:lstStyle/>
          <a:p>
            <a:endParaRPr lang="he-IL" dirty="0"/>
          </a:p>
        </p:txBody>
      </p:sp>
      <p:pic>
        <p:nvPicPr>
          <p:cNvPr id="5" name="תמונה 4" descr="technology.jpg">
            <a:hlinkClick r:id="rId3" action="ppaction://hlinkfile"/>
          </p:cNvPr>
          <p:cNvPicPr>
            <a:picLocks noChangeAspect="1"/>
          </p:cNvPicPr>
          <p:nvPr/>
        </p:nvPicPr>
        <p:blipFill>
          <a:blip r:embed="rId4" cstate="print"/>
          <a:stretch>
            <a:fillRect/>
          </a:stretch>
        </p:blipFill>
        <p:spPr>
          <a:xfrm>
            <a:off x="6669163" y="4869160"/>
            <a:ext cx="2474837" cy="16995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188640"/>
            <a:ext cx="8229600" cy="1143000"/>
          </a:xfrm>
        </p:spPr>
        <p:txBody>
          <a:bodyPr/>
          <a:lstStyle/>
          <a:p>
            <a:pPr rtl="0"/>
            <a:r>
              <a:rPr lang="en-US" dirty="0" smtClean="0">
                <a:solidFill>
                  <a:schemeClr val="accent3">
                    <a:lumMod val="40000"/>
                    <a:lumOff val="60000"/>
                  </a:schemeClr>
                </a:solidFill>
              </a:rPr>
              <a:t>Times are a Changing</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600200"/>
            <a:ext cx="8229600" cy="4997152"/>
          </a:xfrm>
        </p:spPr>
        <p:txBody>
          <a:bodyPr>
            <a:normAutofit lnSpcReduction="10000"/>
          </a:bodyPr>
          <a:lstStyle/>
          <a:p>
            <a:pPr algn="l" rtl="0">
              <a:buNone/>
            </a:pPr>
            <a:r>
              <a:rPr lang="en-US" dirty="0" smtClean="0"/>
              <a:t>   </a:t>
            </a:r>
            <a:r>
              <a:rPr lang="en-US" sz="3600" dirty="0" smtClean="0">
                <a:solidFill>
                  <a:schemeClr val="bg2"/>
                </a:solidFill>
              </a:rPr>
              <a:t>“We </a:t>
            </a:r>
            <a:r>
              <a:rPr lang="en-US" sz="3600" dirty="0">
                <a:solidFill>
                  <a:schemeClr val="bg2"/>
                </a:solidFill>
              </a:rPr>
              <a:t>have to be entertainers for </a:t>
            </a:r>
            <a:r>
              <a:rPr lang="en-US" sz="3600" dirty="0" smtClean="0">
                <a:solidFill>
                  <a:schemeClr val="bg2"/>
                </a:solidFill>
              </a:rPr>
              <a:t>learners </a:t>
            </a:r>
            <a:r>
              <a:rPr lang="en-US" sz="3600" dirty="0">
                <a:solidFill>
                  <a:schemeClr val="bg2"/>
                </a:solidFill>
              </a:rPr>
              <a:t>consume so much media and if this is the way to reach our students, this is what we will do because, for the 21</a:t>
            </a:r>
            <a:r>
              <a:rPr lang="en-US" sz="3600" baseline="30000" dirty="0">
                <a:solidFill>
                  <a:schemeClr val="bg2"/>
                </a:solidFill>
              </a:rPr>
              <a:t>st</a:t>
            </a:r>
            <a:r>
              <a:rPr lang="en-US" sz="3600" dirty="0">
                <a:solidFill>
                  <a:schemeClr val="bg2"/>
                </a:solidFill>
              </a:rPr>
              <a:t> century learner, to walk into a classroom that does not have any of that media seems like walking into the desert</a:t>
            </a:r>
            <a:r>
              <a:rPr lang="en-US" sz="3600" dirty="0" smtClean="0">
                <a:solidFill>
                  <a:schemeClr val="bg2"/>
                </a:solidFill>
              </a:rPr>
              <a:t>.” </a:t>
            </a:r>
            <a:r>
              <a:rPr lang="en-US" sz="1400" u="sng" dirty="0" smtClean="0">
                <a:hlinkClick r:id="rId2"/>
              </a:rPr>
              <a:t>https://www.youtube.com/watch?v=Qnz9YIpOOT8</a:t>
            </a:r>
            <a:r>
              <a:rPr lang="en-US" sz="1400" dirty="0" smtClean="0"/>
              <a:t> </a:t>
            </a:r>
            <a:endParaRPr lang="he-IL" sz="2300" dirty="0" smtClean="0"/>
          </a:p>
          <a:p>
            <a:pPr algn="l" rtl="0">
              <a:buNone/>
            </a:pPr>
            <a:r>
              <a:rPr lang="en-US" sz="3600" dirty="0" smtClean="0"/>
              <a:t> </a:t>
            </a:r>
            <a:r>
              <a:rPr lang="en-US" sz="2400" dirty="0" smtClean="0">
                <a:hlinkClick r:id="rId3" action="ppaction://hlinkfile"/>
              </a:rPr>
              <a:t>a song</a:t>
            </a:r>
            <a:endParaRPr lang="en-US" sz="2400" dirty="0" smtClean="0"/>
          </a:p>
          <a:p>
            <a:pPr algn="l" rtl="0">
              <a:buNone/>
            </a:pPr>
            <a:r>
              <a:rPr lang="en-US" sz="2100" u="sng" dirty="0" smtClean="0">
                <a:hlinkClick r:id="rId4"/>
              </a:rPr>
              <a:t>https://www.youtube.com/watch?v=wuyrP_HhWEg</a:t>
            </a:r>
            <a:r>
              <a:rPr lang="en-US" sz="2100" dirty="0" smtClean="0"/>
              <a:t> </a:t>
            </a:r>
          </a:p>
          <a:p>
            <a:pPr algn="l" rtl="0">
              <a:buNone/>
            </a:pP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 </a:t>
            </a:r>
            <a:r>
              <a:rPr lang="en-US" dirty="0" smtClean="0">
                <a:solidFill>
                  <a:schemeClr val="accent3">
                    <a:lumMod val="40000"/>
                    <a:lumOff val="60000"/>
                  </a:schemeClr>
                </a:solidFill>
              </a:rPr>
              <a:t>What is YouTube? </a:t>
            </a:r>
            <a:endParaRPr lang="he-IL" dirty="0">
              <a:solidFill>
                <a:schemeClr val="accent3">
                  <a:lumMod val="40000"/>
                  <a:lumOff val="60000"/>
                </a:schemeClr>
              </a:solidFill>
            </a:endParaRPr>
          </a:p>
        </p:txBody>
      </p:sp>
      <p:pic>
        <p:nvPicPr>
          <p:cNvPr id="4" name="מציין מיקום תוכן 3" descr="images.jpg"/>
          <p:cNvPicPr>
            <a:picLocks noGrp="1"/>
          </p:cNvPicPr>
          <p:nvPr>
            <p:ph idx="1"/>
          </p:nvPr>
        </p:nvPicPr>
        <p:blipFill>
          <a:blip r:embed="rId2" cstate="print"/>
          <a:stretch>
            <a:fillRect/>
          </a:stretch>
        </p:blipFill>
        <p:spPr>
          <a:xfrm>
            <a:off x="3635896" y="1412776"/>
            <a:ext cx="2160240" cy="1152128"/>
          </a:xfrm>
          <a:prstGeom prst="rect">
            <a:avLst/>
          </a:prstGeom>
        </p:spPr>
      </p:pic>
      <p:sp>
        <p:nvSpPr>
          <p:cNvPr id="5" name="TextBox 4"/>
          <p:cNvSpPr txBox="1"/>
          <p:nvPr/>
        </p:nvSpPr>
        <p:spPr>
          <a:xfrm>
            <a:off x="467544" y="2564904"/>
            <a:ext cx="8208912" cy="3970318"/>
          </a:xfrm>
          <a:prstGeom prst="rect">
            <a:avLst/>
          </a:prstGeom>
          <a:noFill/>
        </p:spPr>
        <p:txBody>
          <a:bodyPr wrap="square" rtlCol="1">
            <a:spAutoFit/>
          </a:bodyPr>
          <a:lstStyle/>
          <a:p>
            <a:pPr algn="l" rtl="0"/>
            <a:r>
              <a:rPr lang="en-US" sz="3600" b="1" dirty="0">
                <a:solidFill>
                  <a:schemeClr val="bg2"/>
                </a:solidFill>
              </a:rPr>
              <a:t>YouTube is a video-sharing </a:t>
            </a:r>
            <a:r>
              <a:rPr lang="en-US" sz="3600" b="1" dirty="0" smtClean="0">
                <a:solidFill>
                  <a:schemeClr val="bg2"/>
                </a:solidFill>
              </a:rPr>
              <a:t>website in which the content has been uploaded by individuals, organizations and some media corporations. Users of the site can watch, download and upload an unlimited number of videos. </a:t>
            </a:r>
          </a:p>
          <a:p>
            <a:pPr algn="l" rtl="0"/>
            <a:r>
              <a:rPr lang="en-US" sz="3600" b="1" dirty="0" smtClean="0">
                <a:solidFill>
                  <a:schemeClr val="bg2"/>
                </a:solidFill>
              </a:rPr>
              <a:t>For free!    </a:t>
            </a:r>
            <a:r>
              <a:rPr lang="en-US" sz="3600" dirty="0" smtClean="0">
                <a:solidFill>
                  <a:schemeClr val="bg2"/>
                </a:solidFill>
              </a:rPr>
              <a:t> </a:t>
            </a:r>
            <a:endParaRPr lang="he-IL" sz="36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rtl="0"/>
            <a:r>
              <a:rPr lang="en-US" b="1" dirty="0" smtClean="0"/>
              <a:t> </a:t>
            </a:r>
            <a:r>
              <a:rPr lang="en-US" b="1" dirty="0" smtClean="0">
                <a:solidFill>
                  <a:schemeClr val="accent3">
                    <a:lumMod val="40000"/>
                    <a:lumOff val="60000"/>
                  </a:schemeClr>
                </a:solidFill>
              </a:rPr>
              <a:t>How can using video enhance learning? </a:t>
            </a:r>
            <a:endParaRPr lang="he-IL" dirty="0">
              <a:solidFill>
                <a:schemeClr val="accent3">
                  <a:lumMod val="40000"/>
                  <a:lumOff val="60000"/>
                </a:schemeClr>
              </a:solidFill>
            </a:endParaRPr>
          </a:p>
        </p:txBody>
      </p:sp>
      <p:sp>
        <p:nvSpPr>
          <p:cNvPr id="3" name="מציין מיקום תוכן 2"/>
          <p:cNvSpPr>
            <a:spLocks noGrp="1"/>
          </p:cNvSpPr>
          <p:nvPr>
            <p:ph idx="1"/>
          </p:nvPr>
        </p:nvSpPr>
        <p:spPr>
          <a:xfrm>
            <a:off x="457200" y="1600200"/>
            <a:ext cx="8229600" cy="4781128"/>
          </a:xfrm>
        </p:spPr>
        <p:txBody>
          <a:bodyPr>
            <a:normAutofit/>
          </a:bodyPr>
          <a:lstStyle/>
          <a:p>
            <a:pPr algn="l" rtl="0">
              <a:buNone/>
            </a:pPr>
            <a:r>
              <a:rPr lang="en-US" sz="4000" b="1" dirty="0" smtClean="0">
                <a:solidFill>
                  <a:schemeClr val="bg2"/>
                </a:solidFill>
              </a:rPr>
              <a:t>  "Video is an excellent source of authentic spoken language material; it is also attractive and motivating. It is flexible: you can start and stop it, run forward or back, 'freeze' frames in order to talk about them." (Ur, 1996: 191)</a:t>
            </a:r>
          </a:p>
          <a:p>
            <a:pPr algn="l" rtl="0">
              <a:buNone/>
            </a:pPr>
            <a:r>
              <a:rPr lang="en-US" sz="1800" dirty="0" smtClean="0">
                <a:solidFill>
                  <a:schemeClr val="bg2"/>
                </a:solidFill>
              </a:rPr>
              <a:t>Ur, P. (1996). </a:t>
            </a:r>
            <a:r>
              <a:rPr lang="en-US" sz="1800" i="1" dirty="0" smtClean="0">
                <a:solidFill>
                  <a:schemeClr val="bg2"/>
                </a:solidFill>
              </a:rPr>
              <a:t>A Course in Language Teaching</a:t>
            </a:r>
            <a:r>
              <a:rPr lang="en-US" sz="1800" dirty="0" smtClean="0">
                <a:solidFill>
                  <a:schemeClr val="bg2"/>
                </a:solidFill>
              </a:rPr>
              <a:t>. Cambridge: Cambridge University Press.</a:t>
            </a:r>
          </a:p>
          <a:p>
            <a:pPr algn="l" rtl="0">
              <a:buNone/>
            </a:pPr>
            <a:endParaRPr lang="en-US" sz="4000" dirty="0" smtClean="0">
              <a:solidFill>
                <a:schemeClr val="bg2"/>
              </a:solidFill>
            </a:endParaRPr>
          </a:p>
          <a:p>
            <a:pPr algn="l" rtl="0"/>
            <a:endParaRPr lang="he-IL"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4522514"/>
          </a:xfrm>
        </p:spPr>
        <p:txBody>
          <a:bodyPr>
            <a:normAutofit/>
          </a:bodyPr>
          <a:lstStyle/>
          <a:p>
            <a:pPr rtl="0"/>
            <a:r>
              <a:rPr lang="en-US" b="1" dirty="0" smtClean="0"/>
              <a:t/>
            </a:r>
            <a:br>
              <a:rPr lang="en-US" b="1" dirty="0" smtClean="0"/>
            </a:br>
            <a:r>
              <a:rPr lang="en-US" b="1" dirty="0" smtClean="0"/>
              <a:t/>
            </a:r>
            <a:br>
              <a:rPr lang="en-US" b="1" dirty="0" smtClean="0"/>
            </a:br>
            <a:r>
              <a:rPr lang="en-US" sz="4800" b="1" dirty="0" smtClean="0">
                <a:solidFill>
                  <a:schemeClr val="accent3">
                    <a:lumMod val="40000"/>
                    <a:lumOff val="60000"/>
                  </a:schemeClr>
                </a:solidFill>
              </a:rPr>
              <a:t>Why should </a:t>
            </a:r>
            <a:r>
              <a:rPr lang="en-US" sz="4800" b="1" dirty="0">
                <a:solidFill>
                  <a:schemeClr val="accent3">
                    <a:lumMod val="40000"/>
                    <a:lumOff val="60000"/>
                  </a:schemeClr>
                </a:solidFill>
              </a:rPr>
              <a:t>we use YouTube in EFL teaching? </a:t>
            </a:r>
            <a:r>
              <a:rPr lang="en-US" dirty="0"/>
              <a:t/>
            </a:r>
            <a:br>
              <a:rPr lang="en-US" dirty="0"/>
            </a:br>
            <a:endParaRPr lang="he-IL" dirty="0"/>
          </a:p>
        </p:txBody>
      </p:sp>
      <p:sp>
        <p:nvSpPr>
          <p:cNvPr id="3" name="מציין מיקום תוכן 2"/>
          <p:cNvSpPr>
            <a:spLocks noGrp="1"/>
          </p:cNvSpPr>
          <p:nvPr>
            <p:ph idx="1"/>
          </p:nvPr>
        </p:nvSpPr>
        <p:spPr>
          <a:xfrm>
            <a:off x="395536" y="836712"/>
            <a:ext cx="8229600" cy="460648"/>
          </a:xfrm>
        </p:spPr>
        <p:txBody>
          <a:bodyPr>
            <a:normAutofit fontScale="70000" lnSpcReduction="20000"/>
          </a:bodyPr>
          <a:lstStyle/>
          <a:p>
            <a:pPr algn="l" rtl="0">
              <a:lnSpc>
                <a:spcPct val="120000"/>
              </a:lnSpc>
              <a:buNone/>
            </a:pPr>
            <a:endParaRPr lang="he-IL" dirty="0"/>
          </a:p>
        </p:txBody>
      </p:sp>
      <p:sp>
        <p:nvSpPr>
          <p:cNvPr id="4" name="מציין מיקום תוכן 2"/>
          <p:cNvSpPr txBox="1">
            <a:spLocks/>
          </p:cNvSpPr>
          <p:nvPr/>
        </p:nvSpPr>
        <p:spPr>
          <a:xfrm>
            <a:off x="539552" y="3501008"/>
            <a:ext cx="8229600" cy="460648"/>
          </a:xfrm>
          <a:prstGeom prst="rect">
            <a:avLst/>
          </a:prstGeom>
        </p:spPr>
        <p:txBody>
          <a:bodyPr vert="horz" lIns="91440" tIns="45720" rIns="91440" bIns="45720" rtlCol="1">
            <a:normAutofit fontScale="70000" lnSpcReduction="20000"/>
          </a:bodyPr>
          <a:lstStyle/>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he-IL"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1164</Words>
  <Application>Microsoft Office PowerPoint</Application>
  <PresentationFormat>On-screen Show (4:3)</PresentationFormat>
  <Paragraphs>147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ערכת נושא Office</vt:lpstr>
      <vt:lpstr>YouTube   A Look at its Potential in the EFL Classroom</vt:lpstr>
      <vt:lpstr>Technology – A Friend or a Foe? </vt:lpstr>
      <vt:lpstr>How is Technology Transforming Education? </vt:lpstr>
      <vt:lpstr> Reasons for Using Technology in the Classroom </vt:lpstr>
      <vt:lpstr>Some Further Arguments </vt:lpstr>
      <vt:lpstr>Times are a Changing</vt:lpstr>
      <vt:lpstr> What is YouTube? </vt:lpstr>
      <vt:lpstr> How can using video enhance learning? </vt:lpstr>
      <vt:lpstr>  Why should we use YouTube in EFL teaching?  </vt:lpstr>
      <vt:lpstr> Quantity and Variety   </vt:lpstr>
      <vt:lpstr>Accessibility</vt:lpstr>
      <vt:lpstr>Relevance</vt:lpstr>
      <vt:lpstr>Meaningfulness</vt:lpstr>
      <vt:lpstr>Free Use </vt:lpstr>
      <vt:lpstr>Engagement and Interest  </vt:lpstr>
      <vt:lpstr>Be Creative</vt:lpstr>
      <vt:lpstr>PowerPoint Presentation</vt:lpstr>
      <vt:lpstr>Which videos do we use?  </vt:lpstr>
      <vt:lpstr>Types of Videos</vt:lpstr>
      <vt:lpstr>How do we use the video clips? </vt:lpstr>
      <vt:lpstr>Some Examples</vt:lpstr>
      <vt:lpstr>And More…</vt:lpstr>
      <vt:lpstr>Practical Suggestions</vt:lpstr>
      <vt:lpstr>Some Dos and Don’ts  </vt:lpstr>
      <vt:lpstr>Some Dos and Don’ts </vt:lpstr>
      <vt:lpstr>In the Future…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YouTube   A Look at its Potential in the EFL Classroom</dc:title>
  <dc:creator>דומין</dc:creator>
  <cp:lastModifiedBy>User1</cp:lastModifiedBy>
  <cp:revision>107</cp:revision>
  <dcterms:created xsi:type="dcterms:W3CDTF">2013-07-08T18:05:57Z</dcterms:created>
  <dcterms:modified xsi:type="dcterms:W3CDTF">2013-08-04T09:10:37Z</dcterms:modified>
</cp:coreProperties>
</file>