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63" r:id="rId4"/>
    <p:sldId id="264" r:id="rId5"/>
    <p:sldId id="258" r:id="rId6"/>
    <p:sldId id="268" r:id="rId7"/>
    <p:sldId id="269" r:id="rId8"/>
    <p:sldId id="270" r:id="rId9"/>
    <p:sldId id="259" r:id="rId10"/>
    <p:sldId id="261" r:id="rId11"/>
    <p:sldId id="265" r:id="rId12"/>
    <p:sldId id="267" r:id="rId13"/>
    <p:sldId id="266" r:id="rId14"/>
    <p:sldId id="260" r:id="rId15"/>
    <p:sldId id="273" r:id="rId16"/>
    <p:sldId id="262" r:id="rId17"/>
    <p:sldId id="274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966036B-0A21-41BD-A1CA-D774371499A9}" type="datetimeFigureOut">
              <a:rPr lang="en-US" smtClean="0"/>
              <a:pPr/>
              <a:t>21/04/2015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B6A02F0-A9FE-4F30-BCB9-40F07A36C4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66036B-0A21-41BD-A1CA-D774371499A9}" type="datetimeFigureOut">
              <a:rPr lang="en-US" smtClean="0"/>
              <a:pPr/>
              <a:t>21/04/2015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6A02F0-A9FE-4F30-BCB9-40F07A36C4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66036B-0A21-41BD-A1CA-D774371499A9}" type="datetimeFigureOut">
              <a:rPr lang="en-US" smtClean="0"/>
              <a:pPr/>
              <a:t>21/04/2015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6A02F0-A9FE-4F30-BCB9-40F07A36C4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66036B-0A21-41BD-A1CA-D774371499A9}" type="datetimeFigureOut">
              <a:rPr lang="en-US" smtClean="0"/>
              <a:pPr/>
              <a:t>21/04/2015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6A02F0-A9FE-4F30-BCB9-40F07A36C46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66036B-0A21-41BD-A1CA-D774371499A9}" type="datetimeFigureOut">
              <a:rPr lang="en-US" smtClean="0"/>
              <a:pPr/>
              <a:t>21/04/2015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6A02F0-A9FE-4F30-BCB9-40F07A36C46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66036B-0A21-41BD-A1CA-D774371499A9}" type="datetimeFigureOut">
              <a:rPr lang="en-US" smtClean="0"/>
              <a:pPr/>
              <a:t>21/04/2015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6A02F0-A9FE-4F30-BCB9-40F07A36C46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66036B-0A21-41BD-A1CA-D774371499A9}" type="datetimeFigureOut">
              <a:rPr lang="en-US" smtClean="0"/>
              <a:pPr/>
              <a:t>21/04/2015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6A02F0-A9FE-4F30-BCB9-40F07A36C4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66036B-0A21-41BD-A1CA-D774371499A9}" type="datetimeFigureOut">
              <a:rPr lang="en-US" smtClean="0"/>
              <a:pPr/>
              <a:t>21/04/2015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6A02F0-A9FE-4F30-BCB9-40F07A36C46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66036B-0A21-41BD-A1CA-D774371499A9}" type="datetimeFigureOut">
              <a:rPr lang="en-US" smtClean="0"/>
              <a:pPr/>
              <a:t>21/04/2015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6A02F0-A9FE-4F30-BCB9-40F07A36C4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966036B-0A21-41BD-A1CA-D774371499A9}" type="datetimeFigureOut">
              <a:rPr lang="en-US" smtClean="0"/>
              <a:pPr/>
              <a:t>21/04/2015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6A02F0-A9FE-4F30-BCB9-40F07A36C4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966036B-0A21-41BD-A1CA-D774371499A9}" type="datetimeFigureOut">
              <a:rPr lang="en-US" smtClean="0"/>
              <a:pPr/>
              <a:t>21/04/2015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B6A02F0-A9FE-4F30-BCB9-40F07A36C46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966036B-0A21-41BD-A1CA-D774371499A9}" type="datetimeFigureOut">
              <a:rPr lang="en-US" smtClean="0"/>
              <a:pPr/>
              <a:t>21/04/2015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3B6A02F0-A9FE-4F30-BCB9-40F07A36C46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edglossary.org/assessment/" TargetMode="External"/><Relationship Id="rId2" Type="http://schemas.openxmlformats.org/officeDocument/2006/relationships/hyperlink" Target="http://www.greatschoolspartnership.org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ebarchive.nationalarchives.gov.uk/20130401151715/http:/www.education.gov.uk/publications/eOrderingDownload/DCSF-00341-2008.pdf" TargetMode="External"/><Relationship Id="rId5" Type="http://schemas.openxmlformats.org/officeDocument/2006/relationships/hyperlink" Target="http://www.ucdenver.edu/faculty_staff/faculty/center-for-faculty-development/Documents/Tutorials/Rubrics/3_creating/3_characteristics.htm" TargetMode="External"/><Relationship Id="rId4" Type="http://schemas.openxmlformats.org/officeDocument/2006/relationships/hyperlink" Target="http://health.usf.edu/publichealth/eta/Rubric_Tutorial/default.htm" TargetMode="Externa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95401"/>
            <a:ext cx="7772400" cy="2286962"/>
          </a:xfrm>
        </p:spPr>
        <p:txBody>
          <a:bodyPr>
            <a:normAutofit/>
          </a:bodyPr>
          <a:lstStyle/>
          <a:p>
            <a:pPr algn="ctr"/>
            <a:r>
              <a:rPr lang="en-US" sz="6600" dirty="0">
                <a:effectLst/>
              </a:rPr>
              <a:t>Assessment? </a:t>
            </a:r>
            <a:r>
              <a:rPr lang="en-US" sz="6600" dirty="0" smtClean="0">
                <a:effectLst/>
              </a:rPr>
              <a:t/>
            </a:r>
            <a:br>
              <a:rPr lang="en-US" sz="6600" dirty="0" smtClean="0">
                <a:effectLst/>
              </a:rPr>
            </a:br>
            <a:r>
              <a:rPr lang="en-US" sz="6600" dirty="0" smtClean="0">
                <a:effectLst/>
              </a:rPr>
              <a:t>As </a:t>
            </a:r>
            <a:r>
              <a:rPr lang="en-US" sz="6600" dirty="0">
                <a:effectLst/>
              </a:rPr>
              <a:t>Easy as 1-2-3!</a:t>
            </a:r>
            <a:endParaRPr lang="en-US" sz="6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pPr algn="l"/>
            <a:endParaRPr lang="en-US" dirty="0" smtClean="0"/>
          </a:p>
          <a:p>
            <a:r>
              <a:rPr lang="en-US" b="1" i="1" dirty="0" smtClean="0"/>
              <a:t>Dr. Judy Henn</a:t>
            </a:r>
          </a:p>
          <a:p>
            <a:r>
              <a:rPr lang="en-US" b="1" i="1" dirty="0" smtClean="0"/>
              <a:t>The Technion</a:t>
            </a:r>
            <a:endParaRPr lang="en-US" b="1" i="1" dirty="0"/>
          </a:p>
        </p:txBody>
      </p:sp>
    </p:spTree>
    <p:extLst>
      <p:ext uri="{BB962C8B-B14F-4D97-AF65-F5344CB8AC3E}">
        <p14:creationId xmlns="" xmlns:p14="http://schemas.microsoft.com/office/powerpoint/2010/main" val="1423944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624078" indent="-514350">
              <a:lnSpc>
                <a:spcPct val="150000"/>
              </a:lnSpc>
              <a:buAutoNum type="arabicPeriod"/>
            </a:pPr>
            <a:r>
              <a:rPr lang="en-US" sz="2800" dirty="0" smtClean="0"/>
              <a:t>Best for subjective assessment (presentations, portfolios, projects)</a:t>
            </a:r>
          </a:p>
          <a:p>
            <a:pPr marL="624078" indent="-514350">
              <a:lnSpc>
                <a:spcPct val="150000"/>
              </a:lnSpc>
              <a:buAutoNum type="arabicPeriod"/>
            </a:pPr>
            <a:r>
              <a:rPr lang="en-US" sz="2800" dirty="0" smtClean="0"/>
              <a:t>Teacher’s expectations are clear to student</a:t>
            </a:r>
          </a:p>
          <a:p>
            <a:pPr marL="624078" indent="-514350">
              <a:lnSpc>
                <a:spcPct val="150000"/>
              </a:lnSpc>
              <a:buAutoNum type="arabicPeriod"/>
            </a:pPr>
            <a:r>
              <a:rPr lang="en-US" sz="2800" dirty="0" smtClean="0"/>
              <a:t>Students can evaluate the quality of their work</a:t>
            </a:r>
          </a:p>
          <a:p>
            <a:pPr marL="624078" indent="-514350">
              <a:lnSpc>
                <a:spcPct val="150000"/>
              </a:lnSpc>
              <a:buAutoNum type="arabicPeriod"/>
            </a:pPr>
            <a:r>
              <a:rPr lang="en-US" sz="2800" dirty="0" smtClean="0"/>
              <a:t>Reduces marking time</a:t>
            </a:r>
            <a:r>
              <a:rPr lang="en-US" sz="2800" baseline="30000" dirty="0" smtClean="0"/>
              <a:t>2</a:t>
            </a:r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" y="274638"/>
            <a:ext cx="88392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effectLst/>
              </a:rPr>
              <a:t>Why Use Rubrics for Assessment?</a:t>
            </a:r>
            <a:endParaRPr lang="en-US" dirty="0">
              <a:effectLst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21823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lvl="0" indent="0">
              <a:lnSpc>
                <a:spcPct val="150000"/>
              </a:lnSpc>
              <a:buNone/>
            </a:pPr>
            <a:r>
              <a:rPr lang="en-US" sz="2800" dirty="0" smtClean="0"/>
              <a:t>Dependent upon </a:t>
            </a:r>
            <a:r>
              <a:rPr lang="en-US" sz="2800" dirty="0"/>
              <a:t>the learning goals and purpose of the assignment</a:t>
            </a:r>
            <a:endParaRPr lang="en-US" sz="2800" b="1" dirty="0" smtClean="0"/>
          </a:p>
          <a:p>
            <a:pPr marL="109728" lvl="0" indent="0">
              <a:lnSpc>
                <a:spcPct val="150000"/>
              </a:lnSpc>
              <a:buNone/>
            </a:pPr>
            <a:r>
              <a:rPr lang="en-US" sz="2800" b="1" dirty="0" smtClean="0"/>
              <a:t>1. Observable </a:t>
            </a:r>
            <a:r>
              <a:rPr lang="en-US" sz="2800" b="1" dirty="0"/>
              <a:t>and </a:t>
            </a:r>
            <a:r>
              <a:rPr lang="en-US" sz="2800" b="1" dirty="0" smtClean="0"/>
              <a:t>measurable: </a:t>
            </a:r>
            <a:r>
              <a:rPr lang="en-US" sz="2800" b="1" i="1" dirty="0" smtClean="0">
                <a:solidFill>
                  <a:srgbClr val="00B050"/>
                </a:solidFill>
              </a:rPr>
              <a:t>“The report covers all assigned material”</a:t>
            </a:r>
          </a:p>
          <a:p>
            <a:pPr marL="109728" lvl="0" indent="0">
              <a:lnSpc>
                <a:spcPct val="150000"/>
              </a:lnSpc>
              <a:buNone/>
            </a:pPr>
            <a:r>
              <a:rPr lang="en-US" sz="2800" b="1" dirty="0" smtClean="0"/>
              <a:t>2. Important </a:t>
            </a:r>
            <a:r>
              <a:rPr lang="en-US" sz="2800" b="1" dirty="0"/>
              <a:t>and </a:t>
            </a:r>
            <a:r>
              <a:rPr lang="en-US" sz="2800" b="1" dirty="0" smtClean="0"/>
              <a:t>essential</a:t>
            </a:r>
            <a:r>
              <a:rPr lang="en-US" sz="2800" b="1" baseline="30000" dirty="0" smtClean="0"/>
              <a:t>3</a:t>
            </a:r>
            <a:r>
              <a:rPr lang="en-US" sz="2800" b="1" dirty="0" smtClean="0"/>
              <a:t>: </a:t>
            </a:r>
            <a:r>
              <a:rPr lang="en-US" sz="2800" b="1" i="1" dirty="0" smtClean="0">
                <a:solidFill>
                  <a:srgbClr val="00B050"/>
                </a:solidFill>
              </a:rPr>
              <a:t>“Paragraph spacing was strictly observed”</a:t>
            </a:r>
            <a:endParaRPr lang="en-US" sz="2800" b="1" u="sng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effectLst/>
              </a:rPr>
              <a:t>What Are the Criteria?</a:t>
            </a:r>
            <a:endParaRPr lang="en-US" dirty="0">
              <a:effectLst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16114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lvl="0" indent="0">
              <a:lnSpc>
                <a:spcPct val="150000"/>
              </a:lnSpc>
              <a:buNone/>
            </a:pPr>
            <a:r>
              <a:rPr lang="en-US" sz="2800" b="1" dirty="0" smtClean="0"/>
              <a:t>3. Distinct </a:t>
            </a:r>
            <a:r>
              <a:rPr lang="en-US" sz="2800" b="1" dirty="0"/>
              <a:t>from other </a:t>
            </a:r>
            <a:r>
              <a:rPr lang="en-US" sz="2800" b="1" dirty="0" smtClean="0"/>
              <a:t>criteria: </a:t>
            </a:r>
            <a:r>
              <a:rPr lang="en-US" sz="2800" b="1" i="1" dirty="0" smtClean="0">
                <a:solidFill>
                  <a:srgbClr val="00B050"/>
                </a:solidFill>
              </a:rPr>
              <a:t>“Spelling was correct”</a:t>
            </a:r>
            <a:endParaRPr lang="en-US" sz="2800" b="1" u="sng" dirty="0"/>
          </a:p>
          <a:p>
            <a:pPr marL="109728" lvl="0" indent="0">
              <a:lnSpc>
                <a:spcPct val="150000"/>
              </a:lnSpc>
              <a:buNone/>
            </a:pPr>
            <a:r>
              <a:rPr lang="en-US" sz="2800" b="1" dirty="0" smtClean="0"/>
              <a:t>4. Phrased </a:t>
            </a:r>
            <a:r>
              <a:rPr lang="en-US" sz="2800" b="1" dirty="0"/>
              <a:t>in precise, unambiguous </a:t>
            </a:r>
            <a:r>
              <a:rPr lang="en-US" sz="2800" b="1" dirty="0" smtClean="0"/>
              <a:t>language</a:t>
            </a:r>
            <a:r>
              <a:rPr lang="en-US" sz="2800" b="1" baseline="30000" dirty="0" smtClean="0"/>
              <a:t>3</a:t>
            </a:r>
            <a:r>
              <a:rPr lang="en-US" sz="2800" b="1" dirty="0" smtClean="0"/>
              <a:t>: </a:t>
            </a:r>
            <a:r>
              <a:rPr lang="en-US" sz="2800" b="1" i="1" dirty="0" smtClean="0">
                <a:solidFill>
                  <a:srgbClr val="00B050"/>
                </a:solidFill>
              </a:rPr>
              <a:t>“All 3 types of music were mentioned”</a:t>
            </a:r>
            <a:endParaRPr lang="en-US" sz="2800" b="1" u="sng" dirty="0"/>
          </a:p>
          <a:p>
            <a:pPr marL="109728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54654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092891"/>
          </a:xfrm>
        </p:spPr>
        <p:txBody>
          <a:bodyPr/>
          <a:lstStyle/>
          <a:p>
            <a:pPr marL="109728" indent="0">
              <a:buNone/>
            </a:pPr>
            <a:r>
              <a:rPr lang="en-US" b="1" dirty="0" smtClean="0"/>
              <a:t>Link the rating </a:t>
            </a:r>
            <a:r>
              <a:rPr lang="en-US" b="1" dirty="0"/>
              <a:t>scale </a:t>
            </a:r>
            <a:r>
              <a:rPr lang="en-US" b="1" dirty="0" smtClean="0"/>
              <a:t>to your purpose -</a:t>
            </a:r>
          </a:p>
          <a:p>
            <a:pPr marL="109728" indent="0">
              <a:buNone/>
            </a:pPr>
            <a:endParaRPr lang="en-US" b="1" dirty="0" smtClean="0"/>
          </a:p>
          <a:p>
            <a:pPr marL="109728" indent="0">
              <a:buNone/>
            </a:pPr>
            <a:r>
              <a:rPr lang="en-US" b="1" dirty="0" smtClean="0"/>
              <a:t>For example:</a:t>
            </a:r>
          </a:p>
          <a:p>
            <a:pPr marL="1115568" lvl="4" indent="0">
              <a:buNone/>
            </a:pPr>
            <a:r>
              <a:rPr lang="en-US" sz="2800" b="1" dirty="0" smtClean="0">
                <a:solidFill>
                  <a:srgbClr val="FF0000"/>
                </a:solidFill>
                <a:latin typeface="Century Schoolbook" panose="02040604050505020304" pitchFamily="18" charset="0"/>
              </a:rPr>
              <a:t>Below expectations</a:t>
            </a:r>
          </a:p>
          <a:p>
            <a:pPr marL="1115568" lvl="4" indent="0">
              <a:buNone/>
            </a:pPr>
            <a:r>
              <a:rPr lang="en-US" sz="2800" b="1" dirty="0" smtClean="0">
                <a:solidFill>
                  <a:srgbClr val="FF0000"/>
                </a:solidFill>
                <a:latin typeface="Century Schoolbook" panose="02040604050505020304" pitchFamily="18" charset="0"/>
              </a:rPr>
              <a:t>Meets expectations</a:t>
            </a:r>
          </a:p>
          <a:p>
            <a:pPr marL="1115568" lvl="4" indent="0">
              <a:buNone/>
            </a:pPr>
            <a:r>
              <a:rPr lang="en-US" sz="2800" b="1" dirty="0" smtClean="0">
                <a:solidFill>
                  <a:srgbClr val="FF0000"/>
                </a:solidFill>
                <a:latin typeface="Century Schoolbook" panose="02040604050505020304" pitchFamily="18" charset="0"/>
              </a:rPr>
              <a:t>Exceeds expectations</a:t>
            </a:r>
            <a:r>
              <a:rPr lang="en-US" sz="2800" b="1" dirty="0" smtClean="0"/>
              <a:t>                </a:t>
            </a:r>
            <a:r>
              <a:rPr lang="en-US" sz="2800" b="1" i="1" dirty="0" smtClean="0"/>
              <a:t>OR</a:t>
            </a:r>
          </a:p>
          <a:p>
            <a:pPr marL="1115568" lvl="4" indent="0">
              <a:buNone/>
            </a:pPr>
            <a:r>
              <a:rPr lang="en-US" sz="2800" dirty="0" smtClean="0"/>
              <a:t>			</a:t>
            </a:r>
            <a:r>
              <a:rPr lang="en-US" sz="3200" dirty="0" smtClean="0">
                <a:solidFill>
                  <a:srgbClr val="00B050"/>
                </a:solidFill>
                <a:latin typeface="+mj-lt"/>
                <a:cs typeface="Narkisim" panose="020E0502050101010101" pitchFamily="34" charset="-79"/>
              </a:rPr>
              <a:t>Beginning</a:t>
            </a:r>
          </a:p>
          <a:p>
            <a:pPr marL="1115568" lvl="4" indent="0">
              <a:buNone/>
            </a:pPr>
            <a:r>
              <a:rPr lang="en-US" sz="3200" dirty="0">
                <a:solidFill>
                  <a:srgbClr val="00B050"/>
                </a:solidFill>
                <a:latin typeface="+mj-lt"/>
                <a:cs typeface="Narkisim" panose="020E0502050101010101" pitchFamily="34" charset="-79"/>
              </a:rPr>
              <a:t>	</a:t>
            </a:r>
            <a:r>
              <a:rPr lang="en-US" sz="3200" dirty="0" smtClean="0">
                <a:solidFill>
                  <a:srgbClr val="00B050"/>
                </a:solidFill>
                <a:latin typeface="+mj-lt"/>
                <a:cs typeface="Narkisim" panose="020E0502050101010101" pitchFamily="34" charset="-79"/>
              </a:rPr>
              <a:t>		Developing</a:t>
            </a:r>
          </a:p>
          <a:p>
            <a:pPr marL="1115568" lvl="4" indent="0">
              <a:buNone/>
            </a:pPr>
            <a:r>
              <a:rPr lang="en-US" sz="3200" dirty="0">
                <a:solidFill>
                  <a:srgbClr val="00B050"/>
                </a:solidFill>
                <a:latin typeface="+mj-lt"/>
                <a:cs typeface="Narkisim" panose="020E0502050101010101" pitchFamily="34" charset="-79"/>
              </a:rPr>
              <a:t>	</a:t>
            </a:r>
            <a:r>
              <a:rPr lang="en-US" sz="3200" dirty="0" smtClean="0">
                <a:solidFill>
                  <a:srgbClr val="00B050"/>
                </a:solidFill>
                <a:latin typeface="+mj-lt"/>
                <a:cs typeface="Narkisim" panose="020E0502050101010101" pitchFamily="34" charset="-79"/>
              </a:rPr>
              <a:t>		Competent</a:t>
            </a:r>
          </a:p>
          <a:p>
            <a:pPr marL="1115568" lvl="4" indent="0">
              <a:buNone/>
            </a:pPr>
            <a:r>
              <a:rPr lang="en-US" sz="3200" dirty="0">
                <a:solidFill>
                  <a:srgbClr val="00B050"/>
                </a:solidFill>
                <a:latin typeface="+mj-lt"/>
                <a:cs typeface="Narkisim" panose="020E0502050101010101" pitchFamily="34" charset="-79"/>
              </a:rPr>
              <a:t>	</a:t>
            </a:r>
            <a:r>
              <a:rPr lang="en-US" sz="3200" dirty="0" smtClean="0">
                <a:solidFill>
                  <a:srgbClr val="00B050"/>
                </a:solidFill>
                <a:latin typeface="+mj-lt"/>
                <a:cs typeface="Narkisim" panose="020E0502050101010101" pitchFamily="34" charset="-79"/>
              </a:rPr>
              <a:t>		Accomplished</a:t>
            </a:r>
            <a:endParaRPr lang="en-US" sz="3200" dirty="0">
              <a:solidFill>
                <a:srgbClr val="00B050"/>
              </a:solidFill>
              <a:latin typeface="+mj-lt"/>
              <a:cs typeface="Narkisim" panose="020E0502050101010101" pitchFamily="34" charset="-79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/>
          <a:lstStyle/>
          <a:p>
            <a:pPr algn="ctr"/>
            <a:r>
              <a:rPr lang="en-US" dirty="0" smtClean="0">
                <a:effectLst/>
              </a:rPr>
              <a:t>The Rating Scale</a:t>
            </a:r>
            <a:endParaRPr lang="en-US" dirty="0">
              <a:effectLst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309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effectLst/>
              </a:rPr>
              <a:t>How to Create a Rubric</a:t>
            </a:r>
            <a:endParaRPr lang="en-US" dirty="0">
              <a:effectLst/>
            </a:endParaRPr>
          </a:p>
        </p:txBody>
      </p:sp>
      <p:pic>
        <p:nvPicPr>
          <p:cNvPr id="4" name="Content Placeholder 3" descr="http://health.usf.edu/publichealth/eta/Rubric_Tutorial/pictures/rubric_basic.gif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143000"/>
            <a:ext cx="8458200" cy="51816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="" xmlns:p14="http://schemas.microsoft.com/office/powerpoint/2010/main" val="2085749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291129067"/>
              </p:ext>
            </p:extLst>
          </p:nvPr>
        </p:nvGraphicFramePr>
        <p:xfrm>
          <a:off x="381000" y="381001"/>
          <a:ext cx="8382000" cy="697431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95500"/>
                <a:gridCol w="2095500"/>
                <a:gridCol w="2095500"/>
                <a:gridCol w="2095500"/>
              </a:tblGrid>
              <a:tr h="470066">
                <a:tc>
                  <a:txBody>
                    <a:bodyPr/>
                    <a:lstStyle/>
                    <a:p>
                      <a:pPr marL="47625" marR="47625" algn="ctr">
                        <a:lnSpc>
                          <a:spcPct val="115000"/>
                        </a:lnSpc>
                        <a:spcBef>
                          <a:spcPts val="375"/>
                        </a:spcBef>
                        <a:spcAft>
                          <a:spcPts val="375"/>
                        </a:spcAft>
                      </a:pPr>
                      <a:r>
                        <a:rPr lang="en-US" sz="1600" u="sng" dirty="0">
                          <a:effectLst/>
                        </a:rPr>
                        <a:t>Criteria</a:t>
                      </a:r>
                      <a:endParaRPr lang="en-US" sz="1600" b="1" u="sng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marL="47625" marR="47625" algn="ctr">
                        <a:lnSpc>
                          <a:spcPct val="115000"/>
                        </a:lnSpc>
                        <a:spcBef>
                          <a:spcPts val="375"/>
                        </a:spcBef>
                        <a:spcAft>
                          <a:spcPts val="375"/>
                        </a:spcAft>
                      </a:pPr>
                      <a:r>
                        <a:rPr lang="en-US" sz="1600" u="sng" dirty="0" smtClean="0">
                          <a:effectLst/>
                        </a:rPr>
                        <a:t>Beginner</a:t>
                      </a:r>
                      <a:endParaRPr lang="en-US" sz="1600" b="1" u="sng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marL="47625" marR="47625" algn="ctr">
                        <a:lnSpc>
                          <a:spcPct val="115000"/>
                        </a:lnSpc>
                        <a:spcBef>
                          <a:spcPts val="375"/>
                        </a:spcBef>
                        <a:spcAft>
                          <a:spcPts val="375"/>
                        </a:spcAft>
                      </a:pPr>
                      <a:r>
                        <a:rPr lang="en-US" sz="1600" b="1" u="sng" dirty="0" smtClean="0">
                          <a:effectLst/>
                          <a:latin typeface="+mn-lt"/>
                          <a:ea typeface="Calibri"/>
                        </a:rPr>
                        <a:t>Competent</a:t>
                      </a:r>
                      <a:endParaRPr lang="en-US" sz="1600" b="1" u="sng" dirty="0">
                        <a:effectLst/>
                        <a:latin typeface="+mn-lt"/>
                        <a:ea typeface="Calibri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marL="47625" marR="47625" algn="ctr">
                        <a:lnSpc>
                          <a:spcPct val="115000"/>
                        </a:lnSpc>
                        <a:spcBef>
                          <a:spcPts val="375"/>
                        </a:spcBef>
                        <a:spcAft>
                          <a:spcPts val="375"/>
                        </a:spcAft>
                      </a:pPr>
                      <a:r>
                        <a:rPr lang="en-US" sz="1600" u="sng" dirty="0" smtClean="0">
                          <a:effectLst/>
                        </a:rPr>
                        <a:t>Expert</a:t>
                      </a:r>
                      <a:endParaRPr lang="en-US" sz="1600" b="1" u="sng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7625" marR="47625" marT="47625" marB="47625" anchor="ctr"/>
                </a:tc>
              </a:tr>
              <a:tr h="2722444">
                <a:tc>
                  <a:txBody>
                    <a:bodyPr/>
                    <a:lstStyle/>
                    <a:p>
                      <a:pPr marL="47625" marR="47625">
                        <a:lnSpc>
                          <a:spcPct val="115000"/>
                        </a:lnSpc>
                        <a:spcBef>
                          <a:spcPts val="375"/>
                        </a:spcBef>
                        <a:spcAft>
                          <a:spcPts val="375"/>
                        </a:spcAft>
                      </a:pPr>
                      <a:r>
                        <a:rPr lang="en-US" sz="1600" u="sng" strike="noStrike" dirty="0">
                          <a:effectLst/>
                        </a:rPr>
                        <a:t>Recipe Followed </a:t>
                      </a:r>
                      <a:r>
                        <a:rPr lang="en-US" sz="1600" u="sng" strike="noStrike" dirty="0" smtClean="0">
                          <a:effectLst/>
                        </a:rPr>
                        <a:t>Correctly</a:t>
                      </a:r>
                      <a:r>
                        <a:rPr lang="en-US" sz="1800" u="none" strike="noStrike" dirty="0">
                          <a:effectLst/>
                        </a:rPr>
                        <a:t> </a:t>
                      </a:r>
                      <a:endParaRPr lang="en-US" sz="1800" b="1" u="sng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marL="47625" marR="47625">
                        <a:lnSpc>
                          <a:spcPct val="115000"/>
                        </a:lnSpc>
                        <a:spcBef>
                          <a:spcPts val="375"/>
                        </a:spcBef>
                        <a:spcAft>
                          <a:spcPts val="375"/>
                        </a:spcAft>
                      </a:pPr>
                      <a:r>
                        <a:rPr lang="en-US" sz="1400" b="1" u="none" dirty="0" smtClean="0">
                          <a:effectLst/>
                          <a:latin typeface="+mn-lt"/>
                          <a:ea typeface="+mn-ea"/>
                        </a:rPr>
                        <a:t>Incorrect</a:t>
                      </a:r>
                      <a:r>
                        <a:rPr lang="en-US" sz="1400" b="1" u="none" baseline="0" dirty="0" smtClean="0">
                          <a:effectLst/>
                          <a:latin typeface="+mn-lt"/>
                          <a:ea typeface="+mn-ea"/>
                        </a:rPr>
                        <a:t> proportions.</a:t>
                      </a:r>
                      <a:endParaRPr lang="en-US" sz="1400" b="1" u="none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marL="47625" marR="47625">
                        <a:lnSpc>
                          <a:spcPct val="115000"/>
                        </a:lnSpc>
                        <a:spcBef>
                          <a:spcPts val="375"/>
                        </a:spcBef>
                        <a:spcAft>
                          <a:spcPts val="375"/>
                        </a:spcAft>
                      </a:pPr>
                      <a:r>
                        <a:rPr lang="en-US" sz="1400" b="1" u="none" dirty="0" smtClean="0">
                          <a:effectLst/>
                          <a:latin typeface="+mn-lt"/>
                          <a:ea typeface="+mn-ea"/>
                        </a:rPr>
                        <a:t>Proportions</a:t>
                      </a:r>
                      <a:r>
                        <a:rPr lang="en-US" sz="1400" b="1" u="none" baseline="0" dirty="0" smtClean="0">
                          <a:effectLst/>
                          <a:latin typeface="+mn-lt"/>
                          <a:ea typeface="+mn-ea"/>
                        </a:rPr>
                        <a:t> are nearly correct.</a:t>
                      </a:r>
                      <a:endParaRPr lang="en-US" sz="1400" b="1" u="none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marL="47625" marR="47625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375"/>
                        </a:spcBef>
                        <a:spcAft>
                          <a:spcPts val="375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u="none" strike="noStrike" dirty="0" smtClean="0">
                          <a:effectLst/>
                        </a:rPr>
                        <a:t>Pie has the correct proportion of sugar and spices for the amount of apples and size of pie.</a:t>
                      </a:r>
                      <a:endParaRPr lang="en-US" sz="1400" b="1" u="sng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7625" marR="47625" marT="47625" marB="47625" anchor="ctr"/>
                </a:tc>
              </a:tr>
              <a:tr h="1069897">
                <a:tc>
                  <a:txBody>
                    <a:bodyPr/>
                    <a:lstStyle/>
                    <a:p>
                      <a:pPr marL="47625" marR="47625">
                        <a:lnSpc>
                          <a:spcPct val="115000"/>
                        </a:lnSpc>
                        <a:spcBef>
                          <a:spcPts val="375"/>
                        </a:spcBef>
                        <a:spcAft>
                          <a:spcPts val="375"/>
                        </a:spcAft>
                      </a:pPr>
                      <a:r>
                        <a:rPr lang="en-US" sz="1600" u="sng" strike="noStrike" dirty="0">
                          <a:effectLst/>
                        </a:rPr>
                        <a:t>Apple </a:t>
                      </a:r>
                      <a:r>
                        <a:rPr lang="en-US" sz="1600" u="sng" strike="noStrike" dirty="0" smtClean="0">
                          <a:effectLst/>
                        </a:rPr>
                        <a:t>Filling</a:t>
                      </a:r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endParaRPr lang="en-US" sz="1400" b="1" u="sng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marL="47625" marR="47625">
                        <a:lnSpc>
                          <a:spcPct val="115000"/>
                        </a:lnSpc>
                        <a:spcBef>
                          <a:spcPts val="375"/>
                        </a:spcBef>
                        <a:spcAft>
                          <a:spcPts val="375"/>
                        </a:spcAft>
                      </a:pPr>
                      <a:r>
                        <a:rPr lang="en-US" sz="1400" b="1" u="none" dirty="0" smtClean="0">
                          <a:effectLst/>
                          <a:latin typeface="+mn-lt"/>
                          <a:ea typeface="+mn-ea"/>
                        </a:rPr>
                        <a:t>Preparations</a:t>
                      </a:r>
                      <a:r>
                        <a:rPr lang="en-US" sz="1400" b="1" u="none" baseline="0" dirty="0" smtClean="0">
                          <a:effectLst/>
                          <a:latin typeface="+mn-lt"/>
                          <a:ea typeface="+mn-ea"/>
                        </a:rPr>
                        <a:t> not carried out correctly.</a:t>
                      </a:r>
                      <a:endParaRPr lang="en-US" sz="1400" b="1" u="none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marL="47625" marR="47625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375"/>
                        </a:spcBef>
                        <a:spcAft>
                          <a:spcPts val="375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u="none" dirty="0" smtClean="0">
                          <a:effectLst/>
                          <a:latin typeface="+mn-lt"/>
                          <a:ea typeface="+mn-ea"/>
                        </a:rPr>
                        <a:t>Preparations</a:t>
                      </a:r>
                      <a:r>
                        <a:rPr lang="en-US" sz="1400" b="1" u="none" baseline="0" dirty="0" smtClean="0">
                          <a:effectLst/>
                          <a:latin typeface="+mn-lt"/>
                          <a:ea typeface="+mn-ea"/>
                        </a:rPr>
                        <a:t> done mostly correctly.</a:t>
                      </a:r>
                      <a:endParaRPr lang="en-US" sz="1400" b="1" u="none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marL="47625" marR="47625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375"/>
                        </a:spcBef>
                        <a:spcAft>
                          <a:spcPts val="375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u="none" strike="noStrike" dirty="0" smtClean="0">
                          <a:effectLst/>
                        </a:rPr>
                        <a:t>Apples were cut and prepared correctly for even baking.</a:t>
                      </a:r>
                      <a:endParaRPr lang="en-US" sz="1400" b="1" u="sng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7625" marR="47625" marT="47625" marB="47625" anchor="ctr"/>
                </a:tc>
              </a:tr>
              <a:tr h="849558">
                <a:tc>
                  <a:txBody>
                    <a:bodyPr/>
                    <a:lstStyle/>
                    <a:p>
                      <a:pPr marL="47625" marR="47625">
                        <a:lnSpc>
                          <a:spcPct val="115000"/>
                        </a:lnSpc>
                        <a:spcBef>
                          <a:spcPts val="375"/>
                        </a:spcBef>
                        <a:spcAft>
                          <a:spcPts val="375"/>
                        </a:spcAft>
                      </a:pPr>
                      <a:r>
                        <a:rPr lang="en-US" sz="1600" u="sng" strike="noStrike" dirty="0" smtClean="0">
                          <a:effectLst/>
                        </a:rPr>
                        <a:t>Crust</a:t>
                      </a:r>
                      <a:endParaRPr lang="en-US" sz="1600" b="1" u="sng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marL="47625" marR="47625">
                        <a:lnSpc>
                          <a:spcPct val="115000"/>
                        </a:lnSpc>
                        <a:spcBef>
                          <a:spcPts val="375"/>
                        </a:spcBef>
                        <a:spcAft>
                          <a:spcPts val="375"/>
                        </a:spcAft>
                      </a:pPr>
                      <a:r>
                        <a:rPr lang="en-US" sz="1400" b="1" u="none" dirty="0" smtClean="0">
                          <a:effectLst/>
                          <a:latin typeface="+mn-lt"/>
                          <a:ea typeface="+mn-ea"/>
                        </a:rPr>
                        <a:t>Crusts</a:t>
                      </a:r>
                      <a:r>
                        <a:rPr lang="en-US" sz="1400" b="1" u="none" baseline="0" dirty="0" smtClean="0">
                          <a:effectLst/>
                          <a:latin typeface="+mn-lt"/>
                          <a:ea typeface="+mn-ea"/>
                        </a:rPr>
                        <a:t> are thick and/or soggy. </a:t>
                      </a:r>
                      <a:endParaRPr lang="en-US" sz="1400" b="1" u="none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marL="47625" marR="47625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375"/>
                        </a:spcBef>
                        <a:spcAft>
                          <a:spcPts val="375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u="none" dirty="0" smtClean="0">
                          <a:effectLst/>
                          <a:latin typeface="+mn-lt"/>
                          <a:ea typeface="+mn-ea"/>
                        </a:rPr>
                        <a:t>Crusts</a:t>
                      </a:r>
                      <a:r>
                        <a:rPr lang="en-US" sz="1400" b="1" u="none" baseline="0" dirty="0" smtClean="0">
                          <a:effectLst/>
                          <a:latin typeface="+mn-lt"/>
                          <a:ea typeface="+mn-ea"/>
                        </a:rPr>
                        <a:t> are not light or flaky enough.</a:t>
                      </a:r>
                      <a:endParaRPr lang="en-US" sz="1400" b="1" u="none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marL="47625" marR="47625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375"/>
                        </a:spcBef>
                        <a:spcAft>
                          <a:spcPts val="375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u="none" strike="noStrike" dirty="0" smtClean="0">
                          <a:effectLst/>
                        </a:rPr>
                        <a:t>Top and bottom crusts are light and flaky.</a:t>
                      </a:r>
                      <a:endParaRPr lang="en-US" sz="1400" b="1" u="sng" dirty="0" smtClean="0">
                        <a:effectLst/>
                        <a:latin typeface="Times New Roman"/>
                        <a:ea typeface="Calibri"/>
                      </a:endParaRPr>
                    </a:p>
                    <a:p>
                      <a:pPr marL="47625" marR="47625">
                        <a:lnSpc>
                          <a:spcPct val="115000"/>
                        </a:lnSpc>
                        <a:spcBef>
                          <a:spcPts val="375"/>
                        </a:spcBef>
                        <a:spcAft>
                          <a:spcPts val="375"/>
                        </a:spcAft>
                      </a:pPr>
                      <a:endParaRPr lang="en-US" sz="1200" b="1" u="sng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7625" marR="47625" marT="47625" marB="47625" anchor="ctr"/>
                </a:tc>
              </a:tr>
              <a:tr h="1585541">
                <a:tc>
                  <a:txBody>
                    <a:bodyPr/>
                    <a:lstStyle/>
                    <a:p>
                      <a:pPr marL="47625" marR="47625">
                        <a:lnSpc>
                          <a:spcPct val="115000"/>
                        </a:lnSpc>
                        <a:spcBef>
                          <a:spcPts val="375"/>
                        </a:spcBef>
                        <a:spcAft>
                          <a:spcPts val="375"/>
                        </a:spcAft>
                      </a:pPr>
                      <a:r>
                        <a:rPr lang="en-US" sz="1600" u="sng" strike="noStrike" dirty="0">
                          <a:effectLst/>
                        </a:rPr>
                        <a:t>Baked </a:t>
                      </a:r>
                      <a:r>
                        <a:rPr lang="en-US" sz="1600" u="sng" strike="noStrike" dirty="0" smtClean="0">
                          <a:effectLst/>
                        </a:rPr>
                        <a:t>Evenly</a:t>
                      </a:r>
                      <a:endParaRPr lang="en-US" sz="1600" b="1" u="sng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marL="47625" marR="47625">
                        <a:lnSpc>
                          <a:spcPct val="115000"/>
                        </a:lnSpc>
                        <a:spcBef>
                          <a:spcPts val="375"/>
                        </a:spcBef>
                        <a:spcAft>
                          <a:spcPts val="375"/>
                        </a:spcAft>
                      </a:pPr>
                      <a:r>
                        <a:rPr lang="en-US" sz="1400" b="1" u="none" dirty="0" smtClean="0">
                          <a:effectLst/>
                          <a:latin typeface="+mn-lt"/>
                          <a:ea typeface="+mn-ea"/>
                        </a:rPr>
                        <a:t>Baking</a:t>
                      </a:r>
                      <a:r>
                        <a:rPr lang="en-US" sz="1400" b="1" u="none" baseline="0" dirty="0" smtClean="0">
                          <a:effectLst/>
                          <a:latin typeface="+mn-lt"/>
                          <a:ea typeface="+mn-ea"/>
                        </a:rPr>
                        <a:t> time incorrect; pie under or over done; crust raw or burned. </a:t>
                      </a:r>
                      <a:endParaRPr lang="en-US" sz="1400" b="1" u="none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marL="47625" marR="47625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375"/>
                        </a:spcBef>
                        <a:spcAft>
                          <a:spcPts val="375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u="none" dirty="0" smtClean="0">
                          <a:effectLst/>
                          <a:latin typeface="+mn-lt"/>
                          <a:ea typeface="+mn-ea"/>
                        </a:rPr>
                        <a:t>Baking</a:t>
                      </a:r>
                      <a:r>
                        <a:rPr lang="en-US" sz="1400" b="1" u="none" baseline="0" dirty="0" smtClean="0">
                          <a:effectLst/>
                          <a:latin typeface="+mn-lt"/>
                          <a:ea typeface="+mn-ea"/>
                        </a:rPr>
                        <a:t> time is nearly right; pie is not completely baked; crust is not brown enough/too brown.</a:t>
                      </a:r>
                      <a:endParaRPr lang="en-US" sz="1400" b="1" u="none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marL="47625" marR="47625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375"/>
                        </a:spcBef>
                        <a:spcAft>
                          <a:spcPts val="375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u="none" strike="noStrike" dirty="0" smtClean="0">
                          <a:effectLst/>
                        </a:rPr>
                        <a:t>Pie is baked for the correct amount of time, pie is evenly baked throughout, and the crust is golden brown.</a:t>
                      </a:r>
                      <a:endParaRPr lang="en-US" sz="1400" b="1" u="sng" dirty="0" smtClean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7625" marR="47625" marT="47625" marB="47625" anchor="ctr"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5563278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66928" indent="-457200">
              <a:buFont typeface="+mj-lt"/>
              <a:buAutoNum type="arabicPeriod"/>
            </a:pPr>
            <a:r>
              <a:rPr lang="en-US" sz="2000" b="1" u="sng" dirty="0" smtClean="0"/>
              <a:t>The </a:t>
            </a:r>
            <a:r>
              <a:rPr lang="en-US" sz="2000" b="1" u="sng" dirty="0"/>
              <a:t>Glossary of Education </a:t>
            </a:r>
            <a:r>
              <a:rPr lang="en-US" sz="2000" b="1" u="sng" dirty="0" smtClean="0"/>
              <a:t>Reform</a:t>
            </a:r>
            <a:r>
              <a:rPr lang="en-US" sz="2000" dirty="0"/>
              <a:t> </a:t>
            </a:r>
            <a:r>
              <a:rPr lang="en-US" sz="2000" dirty="0" smtClean="0"/>
              <a:t> </a:t>
            </a:r>
            <a:r>
              <a:rPr lang="en-US" sz="2000" dirty="0" smtClean="0">
                <a:hlinkClick r:id="rId2"/>
              </a:rPr>
              <a:t> </a:t>
            </a:r>
            <a:r>
              <a:rPr lang="en-US" sz="2000" dirty="0" smtClean="0">
                <a:hlinkClick r:id="rId3"/>
              </a:rPr>
              <a:t>http</a:t>
            </a:r>
            <a:r>
              <a:rPr lang="en-US" sz="2000" dirty="0">
                <a:hlinkClick r:id="rId3"/>
              </a:rPr>
              <a:t>://edglossary.org/assessment</a:t>
            </a:r>
            <a:r>
              <a:rPr lang="en-US" sz="2000" dirty="0" smtClean="0">
                <a:hlinkClick r:id="rId3"/>
              </a:rPr>
              <a:t>/</a:t>
            </a:r>
            <a:endParaRPr lang="en-US" sz="2000" dirty="0" smtClean="0"/>
          </a:p>
          <a:p>
            <a:pPr marL="566928" indent="-457200">
              <a:buFont typeface="+mj-lt"/>
              <a:buAutoNum type="arabicPeriod"/>
            </a:pPr>
            <a:r>
              <a:rPr lang="en-US" sz="2000" b="1" u="sng" dirty="0" smtClean="0"/>
              <a:t>Creating a Rubric: Tutorial  </a:t>
            </a:r>
            <a:r>
              <a:rPr lang="en-US" sz="2000" dirty="0">
                <a:hlinkClick r:id="rId4"/>
              </a:rPr>
              <a:t>http://</a:t>
            </a:r>
            <a:r>
              <a:rPr lang="en-US" sz="2000" dirty="0" smtClean="0">
                <a:hlinkClick r:id="rId4"/>
              </a:rPr>
              <a:t>health.usf.edu/publichealth/eta/Rubric_Tutorial/default.htm</a:t>
            </a:r>
            <a:endParaRPr lang="en-US" sz="2000" dirty="0" smtClean="0"/>
          </a:p>
          <a:p>
            <a:pPr marL="566928" indent="-457200">
              <a:buFont typeface="+mj-lt"/>
              <a:buAutoNum type="arabicPeriod"/>
            </a:pPr>
            <a:r>
              <a:rPr lang="en-US" sz="2000" dirty="0">
                <a:hlinkClick r:id="rId5"/>
              </a:rPr>
              <a:t>http://www.ucdenver.edu/faculty_staff/faculty/center-for-faculty-development/Documents/Tutorials/Rubrics/3_creating/3_characteristics.htm</a:t>
            </a:r>
            <a:endParaRPr lang="en-US" sz="2000" dirty="0"/>
          </a:p>
          <a:p>
            <a:pPr marL="566928" indent="-457200">
              <a:buFont typeface="+mj-lt"/>
              <a:buAutoNum type="arabicPeriod"/>
            </a:pPr>
            <a:r>
              <a:rPr lang="en-US" sz="2000" b="1" u="sng" dirty="0" smtClean="0"/>
              <a:t>Assessment </a:t>
            </a:r>
            <a:r>
              <a:rPr lang="en-US" sz="2000" b="1" u="sng" dirty="0"/>
              <a:t>for Learning Strategy </a:t>
            </a:r>
            <a:r>
              <a:rPr lang="en-US" sz="2000" dirty="0">
                <a:hlinkClick r:id="rId6"/>
              </a:rPr>
              <a:t>http://webarchive.nationalarchives.gov.uk/20130401151715/http://www.education.gov.uk/publications/eOrderingDownload/DCSF-00341-2008.pdf</a:t>
            </a:r>
            <a:endParaRPr lang="en-US" sz="2000" dirty="0"/>
          </a:p>
          <a:p>
            <a:endParaRPr lang="en-US" sz="2000" b="1" u="sng" dirty="0"/>
          </a:p>
          <a:p>
            <a:endParaRPr lang="en-US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/>
              </a:rPr>
              <a:t>References </a:t>
            </a:r>
            <a:endParaRPr lang="en-US" dirty="0">
              <a:effectLst/>
            </a:endParaRPr>
          </a:p>
        </p:txBody>
      </p:sp>
    </p:spTree>
    <p:extLst>
      <p:ext uri="{BB962C8B-B14F-4D97-AF65-F5344CB8AC3E}">
        <p14:creationId xmlns="" xmlns:p14="http://schemas.microsoft.com/office/powerpoint/2010/main" val="531619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en-US" sz="3200" b="1" dirty="0" smtClean="0"/>
              <a:t>I welcome inquiries </a:t>
            </a:r>
          </a:p>
          <a:p>
            <a:pPr marL="109728" indent="0">
              <a:buNone/>
            </a:pPr>
            <a:endParaRPr lang="en-US" sz="3200" b="1" dirty="0"/>
          </a:p>
          <a:p>
            <a:pPr marL="109728" indent="0">
              <a:buNone/>
            </a:pPr>
            <a:endParaRPr lang="en-US" sz="3200" b="1" dirty="0" smtClean="0"/>
          </a:p>
          <a:p>
            <a:pPr marL="109728" indent="0" algn="ctr">
              <a:buNone/>
            </a:pPr>
            <a:r>
              <a:rPr lang="en-US" sz="32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Dr. Judy Henn</a:t>
            </a:r>
          </a:p>
          <a:p>
            <a:pPr marL="109728" indent="0" algn="ctr">
              <a:buNone/>
            </a:pPr>
            <a:endParaRPr lang="en-US" sz="3200" b="1" dirty="0" smtClean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09728" indent="0" algn="ctr">
              <a:buNone/>
            </a:pPr>
            <a:r>
              <a:rPr lang="en-US" sz="32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henn_judy@yahoo.com</a:t>
            </a:r>
            <a:endParaRPr lang="en-US" sz="32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337553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en-US" sz="2800" dirty="0" smtClean="0"/>
              <a:t>A </a:t>
            </a:r>
            <a:r>
              <a:rPr lang="en-US" sz="2800" dirty="0"/>
              <a:t>wide variety of methods </a:t>
            </a:r>
            <a:r>
              <a:rPr lang="en-US" sz="2800" dirty="0" smtClean="0"/>
              <a:t>used </a:t>
            </a:r>
            <a:r>
              <a:rPr lang="en-US" sz="2800" dirty="0"/>
              <a:t>to </a:t>
            </a:r>
            <a:endParaRPr lang="en-US" sz="2800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en-US" sz="2800" dirty="0" smtClean="0"/>
              <a:t>evaluate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800" dirty="0" smtClean="0"/>
              <a:t>measure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800" dirty="0" smtClean="0"/>
              <a:t>document</a:t>
            </a:r>
            <a:r>
              <a:rPr lang="en-US" dirty="0" smtClean="0"/>
              <a:t> </a:t>
            </a:r>
          </a:p>
          <a:p>
            <a:pPr marL="109728" indent="0">
              <a:buNone/>
            </a:pPr>
            <a:endParaRPr lang="en-US" dirty="0" smtClean="0"/>
          </a:p>
          <a:p>
            <a:pPr marL="109728" indent="0">
              <a:buNone/>
            </a:pPr>
            <a:r>
              <a:rPr lang="en-US" dirty="0" smtClean="0"/>
              <a:t>WHAT?</a:t>
            </a:r>
          </a:p>
          <a:p>
            <a:pPr marL="1401318" lvl="3" indent="-514350">
              <a:buFont typeface="+mj-lt"/>
              <a:buAutoNum type="arabicPeriod"/>
            </a:pPr>
            <a:r>
              <a:rPr lang="en-US" sz="2800" dirty="0" smtClean="0"/>
              <a:t>academic readiness </a:t>
            </a:r>
          </a:p>
          <a:p>
            <a:pPr marL="1401318" lvl="3" indent="-514350">
              <a:buFont typeface="+mj-lt"/>
              <a:buAutoNum type="arabicPeriod"/>
            </a:pPr>
            <a:r>
              <a:rPr lang="en-US" sz="2800" dirty="0" smtClean="0"/>
              <a:t>learning progress</a:t>
            </a:r>
          </a:p>
          <a:p>
            <a:pPr marL="1401318" lvl="3" indent="-514350">
              <a:buFont typeface="+mj-lt"/>
              <a:buAutoNum type="arabicPeriod"/>
            </a:pPr>
            <a:r>
              <a:rPr lang="en-US" sz="2800" dirty="0" smtClean="0"/>
              <a:t>skill acquisition</a:t>
            </a:r>
            <a:r>
              <a:rPr lang="en-US" sz="2800" baseline="30000" dirty="0" smtClean="0"/>
              <a:t>1</a:t>
            </a:r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effectLst/>
              </a:rPr>
              <a:t>What is Assessment?</a:t>
            </a:r>
            <a:endParaRPr lang="en-US" dirty="0">
              <a:effectLst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21023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en-US" sz="3200" b="1" u="sng" dirty="0" smtClean="0"/>
              <a:t>Formative Assessment</a:t>
            </a:r>
            <a:r>
              <a:rPr lang="en-US" sz="3200" b="1" dirty="0" smtClean="0"/>
              <a:t> </a:t>
            </a:r>
            <a:r>
              <a:rPr lang="en-US" dirty="0" smtClean="0"/>
              <a:t>is ongoing, providing information to adjust teaching and learning</a:t>
            </a:r>
          </a:p>
          <a:p>
            <a:pPr marL="109728" indent="0">
              <a:buNone/>
            </a:pPr>
            <a:endParaRPr lang="en-US" dirty="0" smtClean="0"/>
          </a:p>
          <a:p>
            <a:pPr marL="109728" indent="0">
              <a:buNone/>
            </a:pPr>
            <a:r>
              <a:rPr lang="en-US" i="1" dirty="0" smtClean="0"/>
              <a:t>EXAMPLES</a:t>
            </a:r>
            <a:r>
              <a:rPr lang="en-US" dirty="0" smtClean="0"/>
              <a:t>:</a:t>
            </a:r>
            <a:endParaRPr lang="en-US" dirty="0"/>
          </a:p>
          <a:p>
            <a:pPr lvl="4" fontAlgn="base"/>
            <a:r>
              <a:rPr lang="en-US" sz="2800" b="1" dirty="0"/>
              <a:t>Projects and performances</a:t>
            </a:r>
            <a:endParaRPr lang="en-US" sz="2800" b="1" u="sng" dirty="0"/>
          </a:p>
          <a:p>
            <a:pPr lvl="4" fontAlgn="base"/>
            <a:r>
              <a:rPr lang="en-US" sz="2800" b="1" dirty="0"/>
              <a:t>Writing assignments</a:t>
            </a:r>
            <a:endParaRPr lang="en-US" sz="2800" b="1" u="sng" dirty="0"/>
          </a:p>
          <a:p>
            <a:pPr lvl="4" fontAlgn="base"/>
            <a:r>
              <a:rPr lang="en-US" sz="2800" b="1" dirty="0"/>
              <a:t>Tests and quizzes</a:t>
            </a:r>
            <a:endParaRPr lang="en-US" sz="2800" b="1" u="sng" dirty="0"/>
          </a:p>
          <a:p>
            <a:pPr lvl="4" fontAlgn="base"/>
            <a:r>
              <a:rPr lang="en-US" sz="2800" b="1" dirty="0"/>
              <a:t>Asking questions</a:t>
            </a:r>
            <a:endParaRPr lang="en-US" sz="2800" b="1" u="sng" dirty="0"/>
          </a:p>
          <a:p>
            <a:endParaRPr lang="en-US" dirty="0" smtClean="0"/>
          </a:p>
          <a:p>
            <a:pPr marL="109728" indent="0"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effectLst/>
              </a:rPr>
              <a:t>Types of Assessment</a:t>
            </a:r>
            <a:endParaRPr lang="en-US" dirty="0">
              <a:effectLst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62651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en-US" sz="3200" b="1" u="sng" dirty="0"/>
              <a:t>Summative Assessment</a:t>
            </a:r>
            <a:r>
              <a:rPr lang="en-US" sz="3200" b="1" dirty="0"/>
              <a:t> </a:t>
            </a:r>
            <a:r>
              <a:rPr lang="en-US" dirty="0"/>
              <a:t>focuses on a point in time, such as a </a:t>
            </a:r>
            <a:r>
              <a:rPr lang="en-US" dirty="0" smtClean="0"/>
              <a:t>test</a:t>
            </a:r>
          </a:p>
          <a:p>
            <a:pPr marL="109728" indent="0">
              <a:buNone/>
            </a:pPr>
            <a:endParaRPr lang="en-US" dirty="0"/>
          </a:p>
          <a:p>
            <a:pPr marL="109728" indent="0">
              <a:buNone/>
            </a:pPr>
            <a:r>
              <a:rPr lang="en-US" i="1" dirty="0" smtClean="0"/>
              <a:t>EXAMPLES</a:t>
            </a:r>
            <a:r>
              <a:rPr lang="en-US" dirty="0" smtClean="0"/>
              <a:t>:</a:t>
            </a:r>
            <a:endParaRPr lang="en-US" dirty="0"/>
          </a:p>
          <a:p>
            <a:pPr lvl="4" fontAlgn="base"/>
            <a:r>
              <a:rPr lang="en-US" sz="2800" b="1" dirty="0"/>
              <a:t>A senior recital</a:t>
            </a:r>
            <a:endParaRPr lang="en-US" sz="2800" b="1" u="sng" dirty="0"/>
          </a:p>
          <a:p>
            <a:pPr lvl="4" fontAlgn="base"/>
            <a:r>
              <a:rPr lang="en-US" sz="2800" b="1" dirty="0"/>
              <a:t>A final project</a:t>
            </a:r>
            <a:endParaRPr lang="en-US" sz="2800" b="1" u="sng" dirty="0"/>
          </a:p>
          <a:p>
            <a:pPr lvl="4" fontAlgn="base"/>
            <a:r>
              <a:rPr lang="en-US" sz="2800" b="1" dirty="0"/>
              <a:t>A midterm </a:t>
            </a:r>
            <a:r>
              <a:rPr lang="en-US" sz="2800" b="1" dirty="0" smtClean="0"/>
              <a:t>paper or exam</a:t>
            </a:r>
            <a:endParaRPr lang="en-US" sz="2800" b="1" u="sng" dirty="0"/>
          </a:p>
          <a:p>
            <a:pPr marL="109728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10752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en-US" sz="2800" dirty="0" smtClean="0"/>
              <a:t>Every institution, agency and organization should measure to determine:</a:t>
            </a:r>
          </a:p>
          <a:p>
            <a:pPr marL="109728" indent="0">
              <a:buNone/>
            </a:pPr>
            <a:endParaRPr lang="en-US" sz="2800" dirty="0"/>
          </a:p>
          <a:p>
            <a:pPr marL="109728" indent="0" algn="ctr">
              <a:buNone/>
            </a:pPr>
            <a:r>
              <a:rPr lang="en-US" sz="3600" b="1" dirty="0" smtClean="0"/>
              <a:t>PROGRESS</a:t>
            </a:r>
          </a:p>
          <a:p>
            <a:pPr marL="109728" indent="0" algn="ctr">
              <a:buNone/>
            </a:pPr>
            <a:endParaRPr lang="en-US" sz="3600" b="1" dirty="0" smtClean="0"/>
          </a:p>
          <a:p>
            <a:pPr marL="109728" indent="0" algn="ctr">
              <a:buNone/>
            </a:pPr>
            <a:r>
              <a:rPr lang="en-US" sz="2800" b="1" dirty="0" smtClean="0"/>
              <a:t>and to insure</a:t>
            </a:r>
          </a:p>
          <a:p>
            <a:pPr marL="109728" indent="0" algn="ctr">
              <a:buNone/>
            </a:pPr>
            <a:endParaRPr lang="en-US" sz="3600" b="1" dirty="0" smtClean="0"/>
          </a:p>
          <a:p>
            <a:pPr marL="109728" indent="0" algn="ctr">
              <a:buNone/>
            </a:pPr>
            <a:r>
              <a:rPr lang="en-US" sz="3600" b="1" dirty="0" smtClean="0"/>
              <a:t>ACCOUNTABILITY</a:t>
            </a:r>
            <a:r>
              <a:rPr lang="en-US" sz="3600" b="1" baseline="30000" dirty="0" smtClean="0"/>
              <a:t>1</a:t>
            </a:r>
            <a:endParaRPr lang="en-US" sz="3600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6200" y="274638"/>
            <a:ext cx="8839200" cy="11430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effectLst/>
              </a:rPr>
              <a:t>Who Needs Assessment and Why?</a:t>
            </a:r>
            <a:endParaRPr lang="en-US" dirty="0">
              <a:effectLst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08590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24078" indent="-514350">
              <a:lnSpc>
                <a:spcPct val="150000"/>
              </a:lnSpc>
              <a:buFont typeface="Wingdings 3"/>
              <a:buAutoNum type="arabicPeriod"/>
            </a:pPr>
            <a:r>
              <a:rPr lang="en-US" sz="2800" dirty="0" smtClean="0"/>
              <a:t>Identifying </a:t>
            </a:r>
            <a:r>
              <a:rPr lang="en-US" sz="2800" dirty="0"/>
              <a:t>the task (</a:t>
            </a:r>
            <a:r>
              <a:rPr lang="en-US" sz="2800" u="sng" dirty="0"/>
              <a:t>product</a:t>
            </a:r>
            <a:r>
              <a:rPr lang="en-US" sz="2800" dirty="0"/>
              <a:t>, </a:t>
            </a:r>
            <a:r>
              <a:rPr lang="en-US" sz="2800" u="sng" dirty="0"/>
              <a:t>performance</a:t>
            </a:r>
            <a:r>
              <a:rPr lang="en-US" sz="2800" dirty="0"/>
              <a:t>, or </a:t>
            </a:r>
            <a:r>
              <a:rPr lang="en-US" sz="2800" u="sng" dirty="0"/>
              <a:t>assignment</a:t>
            </a:r>
            <a:r>
              <a:rPr lang="en-US" sz="2800" dirty="0" smtClean="0"/>
              <a:t>)</a:t>
            </a:r>
          </a:p>
          <a:p>
            <a:pPr marL="624078" indent="-514350">
              <a:lnSpc>
                <a:spcPct val="150000"/>
              </a:lnSpc>
              <a:buFont typeface="Wingdings 3"/>
              <a:buAutoNum type="arabicPeriod"/>
            </a:pPr>
            <a:r>
              <a:rPr lang="en-US" sz="2800" dirty="0" smtClean="0"/>
              <a:t>Breaking down the task into measurable elements</a:t>
            </a:r>
          </a:p>
          <a:p>
            <a:pPr marL="624078" indent="-514350">
              <a:lnSpc>
                <a:spcPct val="150000"/>
              </a:lnSpc>
              <a:buFont typeface="Wingdings 3"/>
              <a:buAutoNum type="arabicPeriod"/>
            </a:pPr>
            <a:r>
              <a:rPr lang="en-US" sz="2800" dirty="0" smtClean="0"/>
              <a:t>Executing the task correctly</a:t>
            </a:r>
          </a:p>
          <a:p>
            <a:pPr marL="109728" indent="0">
              <a:buNone/>
            </a:pPr>
            <a:endParaRPr lang="en-US" sz="2800" dirty="0"/>
          </a:p>
          <a:p>
            <a:pPr marL="109728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effectLst/>
              </a:rPr>
              <a:t>What Should Be Assessed?</a:t>
            </a:r>
            <a:endParaRPr lang="en-US" dirty="0">
              <a:effectLst/>
            </a:endParaRPr>
          </a:p>
        </p:txBody>
      </p:sp>
    </p:spTree>
    <p:extLst>
      <p:ext uri="{BB962C8B-B14F-4D97-AF65-F5344CB8AC3E}">
        <p14:creationId xmlns="" xmlns:p14="http://schemas.microsoft.com/office/powerpoint/2010/main" val="559990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24078" indent="-514350">
              <a:buAutoNum type="arabicPeriod"/>
            </a:pPr>
            <a:r>
              <a:rPr lang="en-US" sz="2800" b="1" u="sng" dirty="0" smtClean="0"/>
              <a:t>Product</a:t>
            </a:r>
            <a:r>
              <a:rPr lang="en-US" sz="2800" dirty="0" smtClean="0"/>
              <a:t>: Decorate a flowerpot as a gift for Family Day</a:t>
            </a:r>
          </a:p>
          <a:p>
            <a:pPr marL="624078" indent="-514350">
              <a:buAutoNum type="arabicPeriod"/>
            </a:pPr>
            <a:endParaRPr lang="en-US" sz="2800" dirty="0" smtClean="0"/>
          </a:p>
          <a:p>
            <a:pPr marL="624078" indent="-514350">
              <a:buAutoNum type="arabicPeriod"/>
            </a:pPr>
            <a:r>
              <a:rPr lang="en-US" sz="2800" dirty="0"/>
              <a:t> </a:t>
            </a:r>
            <a:r>
              <a:rPr lang="en-US" sz="2800" b="1" u="sng" dirty="0" smtClean="0"/>
              <a:t>Performance</a:t>
            </a:r>
            <a:r>
              <a:rPr lang="en-US" sz="2800" dirty="0" smtClean="0"/>
              <a:t>: Choose a poem from the text, learn it by heart, and recite it</a:t>
            </a:r>
          </a:p>
          <a:p>
            <a:pPr marL="624078" indent="-514350">
              <a:buAutoNum type="arabicPeriod"/>
            </a:pPr>
            <a:endParaRPr lang="en-US" sz="2800" dirty="0" smtClean="0"/>
          </a:p>
          <a:p>
            <a:pPr marL="624078" indent="-514350">
              <a:buAutoNum type="arabicPeriod"/>
            </a:pPr>
            <a:r>
              <a:rPr lang="en-US" sz="2800" dirty="0"/>
              <a:t> </a:t>
            </a:r>
            <a:r>
              <a:rPr lang="en-US" sz="2800" b="1" u="sng" dirty="0" smtClean="0"/>
              <a:t>Assignment</a:t>
            </a:r>
            <a:r>
              <a:rPr lang="en-US" sz="2800" dirty="0" smtClean="0"/>
              <a:t>: Write </a:t>
            </a:r>
            <a:r>
              <a:rPr lang="en-US" sz="2800" dirty="0"/>
              <a:t>a book report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effectLst/>
              </a:rPr>
              <a:t>Examples of Tasks</a:t>
            </a:r>
            <a:endParaRPr lang="en-US" dirty="0">
              <a:effectLst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13875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24078" indent="-514350">
              <a:buAutoNum type="alphaLcPeriod"/>
            </a:pPr>
            <a:r>
              <a:rPr lang="en-US" sz="2800" b="1" u="sng" dirty="0" smtClean="0"/>
              <a:t>Flowerpot</a:t>
            </a:r>
            <a:r>
              <a:rPr lang="en-US" sz="2800" b="1" dirty="0" smtClean="0"/>
              <a:t>     (</a:t>
            </a:r>
            <a:r>
              <a:rPr lang="en-US" sz="2800" b="1" i="1" dirty="0" smtClean="0"/>
              <a:t>hint</a:t>
            </a:r>
            <a:r>
              <a:rPr lang="en-US" sz="2800" b="1" dirty="0" smtClean="0"/>
              <a:t> - use of color)</a:t>
            </a:r>
          </a:p>
          <a:p>
            <a:pPr marL="624078" indent="-514350">
              <a:buAutoNum type="alphaLcPeriod"/>
            </a:pPr>
            <a:endParaRPr lang="en-US" sz="2800" b="1" dirty="0" smtClean="0"/>
          </a:p>
          <a:p>
            <a:pPr marL="624078" indent="-514350">
              <a:buAutoNum type="alphaLcPeriod"/>
            </a:pPr>
            <a:r>
              <a:rPr lang="en-US" sz="2800" b="1" u="sng" dirty="0" smtClean="0"/>
              <a:t>Poem</a:t>
            </a:r>
            <a:r>
              <a:rPr lang="en-US" sz="2800" b="1" dirty="0" smtClean="0"/>
              <a:t>     (</a:t>
            </a:r>
            <a:r>
              <a:rPr lang="en-US" sz="2800" b="1" i="1" dirty="0" smtClean="0"/>
              <a:t>hint</a:t>
            </a:r>
            <a:r>
              <a:rPr lang="en-US" sz="2800" b="1" dirty="0" smtClean="0"/>
              <a:t> -  use of oral expression)</a:t>
            </a:r>
          </a:p>
          <a:p>
            <a:pPr marL="109728" indent="0">
              <a:buNone/>
            </a:pPr>
            <a:endParaRPr lang="en-US" sz="2800" b="1" dirty="0" smtClean="0"/>
          </a:p>
          <a:p>
            <a:pPr marL="624078" indent="-514350">
              <a:buAutoNum type="alphaLcPeriod"/>
            </a:pPr>
            <a:r>
              <a:rPr lang="en-US" sz="2800" b="1" u="sng" dirty="0" smtClean="0"/>
              <a:t>Book Report</a:t>
            </a:r>
            <a:r>
              <a:rPr lang="en-US" sz="2800" b="1" dirty="0" smtClean="0"/>
              <a:t>     (</a:t>
            </a:r>
            <a:r>
              <a:rPr lang="en-US" sz="2800" b="1" i="1" dirty="0" smtClean="0"/>
              <a:t>hint</a:t>
            </a:r>
            <a:r>
              <a:rPr lang="en-US" sz="2800" b="1" dirty="0" smtClean="0"/>
              <a:t> -  brief summary of the conflict)</a:t>
            </a:r>
            <a:endParaRPr lang="en-US" sz="2800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effectLst/>
              </a:rPr>
              <a:t>What Task Aspects Can Be Measured?</a:t>
            </a:r>
            <a:endParaRPr lang="en-US" dirty="0">
              <a:effectLst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71336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016691"/>
          </a:xfrm>
        </p:spPr>
        <p:txBody>
          <a:bodyPr>
            <a:noAutofit/>
          </a:bodyPr>
          <a:lstStyle/>
          <a:p>
            <a:pPr marL="109728" indent="0">
              <a:buNone/>
            </a:pPr>
            <a:r>
              <a:rPr lang="en-US" sz="2800" dirty="0" smtClean="0"/>
              <a:t>An </a:t>
            </a:r>
            <a:r>
              <a:rPr lang="en-US" sz="2800" dirty="0"/>
              <a:t>assessment tool </a:t>
            </a:r>
            <a:r>
              <a:rPr lang="en-US" sz="2800" dirty="0" smtClean="0"/>
              <a:t>that:</a:t>
            </a:r>
          </a:p>
          <a:p>
            <a:pPr marL="624078" indent="-514350">
              <a:lnSpc>
                <a:spcPct val="150000"/>
              </a:lnSpc>
              <a:buAutoNum type="arabicPeriod"/>
            </a:pPr>
            <a:r>
              <a:rPr lang="en-US" sz="2800" dirty="0" smtClean="0"/>
              <a:t>lists </a:t>
            </a:r>
            <a:r>
              <a:rPr lang="en-US" sz="2800" dirty="0"/>
              <a:t>the </a:t>
            </a:r>
            <a:r>
              <a:rPr lang="en-US" sz="2800" dirty="0" smtClean="0"/>
              <a:t>aspects of </a:t>
            </a:r>
            <a:r>
              <a:rPr lang="en-US" sz="2800" dirty="0"/>
              <a:t>the </a:t>
            </a:r>
            <a:r>
              <a:rPr lang="en-US" sz="2800" dirty="0" smtClean="0"/>
              <a:t>task to </a:t>
            </a:r>
            <a:r>
              <a:rPr lang="en-US" sz="2800" dirty="0"/>
              <a:t>be </a:t>
            </a:r>
            <a:r>
              <a:rPr lang="en-US" sz="2800" dirty="0" smtClean="0"/>
              <a:t>evaluated </a:t>
            </a:r>
          </a:p>
          <a:p>
            <a:pPr marL="624078" indent="-514350">
              <a:lnSpc>
                <a:spcPct val="150000"/>
              </a:lnSpc>
              <a:buAutoNum type="arabicPeriod"/>
            </a:pPr>
            <a:r>
              <a:rPr lang="en-US" sz="2800" dirty="0" smtClean="0"/>
              <a:t>notes the </a:t>
            </a:r>
            <a:r>
              <a:rPr lang="en-US" sz="2800" dirty="0"/>
              <a:t>specific criteria used to evaluate each </a:t>
            </a:r>
            <a:r>
              <a:rPr lang="en-US" sz="2800" dirty="0" smtClean="0"/>
              <a:t>aspect</a:t>
            </a:r>
          </a:p>
          <a:p>
            <a:pPr marL="624078" indent="-514350">
              <a:lnSpc>
                <a:spcPct val="150000"/>
              </a:lnSpc>
              <a:buAutoNum type="arabicPeriod"/>
            </a:pPr>
            <a:r>
              <a:rPr lang="en-US" sz="2800" dirty="0" smtClean="0"/>
              <a:t>describes </a:t>
            </a:r>
            <a:r>
              <a:rPr lang="en-US" sz="2800" dirty="0"/>
              <a:t>the </a:t>
            </a:r>
            <a:r>
              <a:rPr lang="en-US" sz="2800" dirty="0" smtClean="0"/>
              <a:t>levels </a:t>
            </a:r>
            <a:r>
              <a:rPr lang="en-US" sz="2800" dirty="0"/>
              <a:t>of </a:t>
            </a:r>
            <a:r>
              <a:rPr lang="en-US" sz="2800" dirty="0" smtClean="0"/>
              <a:t>quality</a:t>
            </a:r>
          </a:p>
          <a:p>
            <a:pPr marL="624078" indent="-514350">
              <a:lnSpc>
                <a:spcPct val="150000"/>
              </a:lnSpc>
              <a:buAutoNum type="arabicPeriod"/>
            </a:pPr>
            <a:r>
              <a:rPr lang="en-US" sz="2800" dirty="0" smtClean="0"/>
              <a:t>assigns </a:t>
            </a:r>
            <a:r>
              <a:rPr lang="en-US" sz="2800" dirty="0"/>
              <a:t>a point value to each </a:t>
            </a:r>
            <a:r>
              <a:rPr lang="en-US" sz="2800" dirty="0" smtClean="0"/>
              <a:t>level</a:t>
            </a:r>
            <a:r>
              <a:rPr lang="en-US" sz="2800" baseline="30000" dirty="0" smtClean="0"/>
              <a:t>2</a:t>
            </a:r>
            <a:r>
              <a:rPr lang="en-US" sz="2800" dirty="0"/>
              <a:t> </a:t>
            </a:r>
            <a:br>
              <a:rPr lang="en-US" sz="2800" dirty="0"/>
            </a:br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90600"/>
          </a:xfrm>
        </p:spPr>
        <p:txBody>
          <a:bodyPr/>
          <a:lstStyle/>
          <a:p>
            <a:pPr algn="ctr"/>
            <a:r>
              <a:rPr lang="en-US" dirty="0" smtClean="0">
                <a:effectLst/>
              </a:rPr>
              <a:t>What are Rubrics?</a:t>
            </a:r>
            <a:endParaRPr lang="en-US" dirty="0">
              <a:effectLst/>
            </a:endParaRPr>
          </a:p>
        </p:txBody>
      </p:sp>
    </p:spTree>
    <p:extLst>
      <p:ext uri="{BB962C8B-B14F-4D97-AF65-F5344CB8AC3E}">
        <p14:creationId xmlns="" xmlns:p14="http://schemas.microsoft.com/office/powerpoint/2010/main" val="759767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15697</TotalTime>
  <Words>531</Words>
  <Application>Microsoft Office PowerPoint</Application>
  <PresentationFormat>On-screen Show (4:3)</PresentationFormat>
  <Paragraphs>112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Concourse</vt:lpstr>
      <vt:lpstr>Assessment?  As Easy as 1-2-3!</vt:lpstr>
      <vt:lpstr>What is Assessment?</vt:lpstr>
      <vt:lpstr>Types of Assessment</vt:lpstr>
      <vt:lpstr>Slide 4</vt:lpstr>
      <vt:lpstr>Who Needs Assessment and Why?</vt:lpstr>
      <vt:lpstr>What Should Be Assessed?</vt:lpstr>
      <vt:lpstr>Examples of Tasks</vt:lpstr>
      <vt:lpstr>What Task Aspects Can Be Measured?</vt:lpstr>
      <vt:lpstr>What are Rubrics?</vt:lpstr>
      <vt:lpstr>Why Use Rubrics for Assessment?</vt:lpstr>
      <vt:lpstr>What Are the Criteria?</vt:lpstr>
      <vt:lpstr>Slide 12</vt:lpstr>
      <vt:lpstr>The Rating Scale</vt:lpstr>
      <vt:lpstr>How to Create a Rubric</vt:lpstr>
      <vt:lpstr>Slide 15</vt:lpstr>
      <vt:lpstr>References </vt:lpstr>
      <vt:lpstr>Slide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Judy</dc:creator>
  <cp:lastModifiedBy>Jon Piloni</cp:lastModifiedBy>
  <cp:revision>42</cp:revision>
  <dcterms:created xsi:type="dcterms:W3CDTF">2015-03-16T10:31:00Z</dcterms:created>
  <dcterms:modified xsi:type="dcterms:W3CDTF">2015-04-21T13:49:12Z</dcterms:modified>
</cp:coreProperties>
</file>