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52"/>
  </p:notesMasterIdLst>
  <p:sldIdLst>
    <p:sldId id="256" r:id="rId2"/>
    <p:sldId id="272" r:id="rId3"/>
    <p:sldId id="274" r:id="rId4"/>
    <p:sldId id="315" r:id="rId5"/>
    <p:sldId id="273" r:id="rId6"/>
    <p:sldId id="288" r:id="rId7"/>
    <p:sldId id="308" r:id="rId8"/>
    <p:sldId id="258" r:id="rId9"/>
    <p:sldId id="257" r:id="rId10"/>
    <p:sldId id="289" r:id="rId11"/>
    <p:sldId id="259" r:id="rId12"/>
    <p:sldId id="260" r:id="rId13"/>
    <p:sldId id="261" r:id="rId14"/>
    <p:sldId id="265" r:id="rId15"/>
    <p:sldId id="266" r:id="rId16"/>
    <p:sldId id="295" r:id="rId17"/>
    <p:sldId id="296" r:id="rId18"/>
    <p:sldId id="297" r:id="rId19"/>
    <p:sldId id="298" r:id="rId20"/>
    <p:sldId id="299" r:id="rId21"/>
    <p:sldId id="300" r:id="rId22"/>
    <p:sldId id="302" r:id="rId23"/>
    <p:sldId id="322" r:id="rId24"/>
    <p:sldId id="324" r:id="rId25"/>
    <p:sldId id="325" r:id="rId26"/>
    <p:sldId id="326" r:id="rId27"/>
    <p:sldId id="307" r:id="rId28"/>
    <p:sldId id="267" r:id="rId29"/>
    <p:sldId id="290" r:id="rId30"/>
    <p:sldId id="283" r:id="rId31"/>
    <p:sldId id="314" r:id="rId32"/>
    <p:sldId id="292" r:id="rId33"/>
    <p:sldId id="286" r:id="rId34"/>
    <p:sldId id="316" r:id="rId35"/>
    <p:sldId id="268" r:id="rId36"/>
    <p:sldId id="291" r:id="rId37"/>
    <p:sldId id="281" r:id="rId38"/>
    <p:sldId id="278" r:id="rId39"/>
    <p:sldId id="277" r:id="rId40"/>
    <p:sldId id="280" r:id="rId41"/>
    <p:sldId id="318" r:id="rId42"/>
    <p:sldId id="317" r:id="rId43"/>
    <p:sldId id="282" r:id="rId44"/>
    <p:sldId id="270" r:id="rId45"/>
    <p:sldId id="293" r:id="rId46"/>
    <p:sldId id="285" r:id="rId47"/>
    <p:sldId id="287" r:id="rId48"/>
    <p:sldId id="275" r:id="rId49"/>
    <p:sldId id="271" r:id="rId50"/>
    <p:sldId id="294"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339" autoAdjust="0"/>
  </p:normalViewPr>
  <p:slideViewPr>
    <p:cSldViewPr>
      <p:cViewPr varScale="1">
        <p:scale>
          <a:sx n="56" d="100"/>
          <a:sy n="56" d="100"/>
        </p:scale>
        <p:origin x="-174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F7641A65-AF1E-479C-8EDC-9E74905E1BD2}" type="datetimeFigureOut">
              <a:rPr lang="en-US"/>
              <a:pPr>
                <a:defRPr/>
              </a:pPr>
              <a:t>1/9/2017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8D8862D3-5EAA-4ADA-90E1-259FB5186B55}" type="slidenum">
              <a:rPr lang="en-US"/>
              <a:pPr>
                <a:defRPr/>
              </a:pPr>
              <a:t>‹#›</a:t>
            </a:fld>
            <a:endParaRPr lang="en-US" dirty="0"/>
          </a:p>
        </p:txBody>
      </p:sp>
    </p:spTree>
    <p:extLst>
      <p:ext uri="{BB962C8B-B14F-4D97-AF65-F5344CB8AC3E}">
        <p14:creationId xmlns:p14="http://schemas.microsoft.com/office/powerpoint/2010/main" val="3145288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morning. I can still remember</a:t>
            </a:r>
            <a:r>
              <a:rPr lang="en-US" baseline="0" dirty="0" smtClean="0"/>
              <a:t>  the first time I attempted to teach a novel to high school students. I was teaching in an alternative school at-risk teens and had students who could barely get through short stories. The thought of teaching a novel sent chills up and down my spine. It took the teaching a  couple of novels to develop successful methodology. My name is Donna Feldman,  and today, I’m going to share some of that methodology with you in this presentation – “Teaching Novels in a Novel Way: Arts Integration in the Secondary Classroom”.</a:t>
            </a:r>
          </a:p>
          <a:p>
            <a:endParaRPr lang="en-US" dirty="0" smtClean="0"/>
          </a:p>
          <a:p>
            <a:r>
              <a:rPr lang="en-US" dirty="0" smtClean="0"/>
              <a:t>School districts audience</a:t>
            </a:r>
            <a:r>
              <a:rPr lang="en-US" baseline="0" dirty="0" smtClean="0"/>
              <a:t> is from – and grade level.</a:t>
            </a:r>
          </a:p>
          <a:p>
            <a:r>
              <a:rPr lang="en-US" baseline="0" dirty="0" smtClean="0"/>
              <a:t>Urban?</a:t>
            </a:r>
          </a:p>
          <a:p>
            <a:r>
              <a:rPr lang="en-US" baseline="0" dirty="0" smtClean="0"/>
              <a:t>Suburban?</a:t>
            </a:r>
          </a:p>
          <a:p>
            <a:r>
              <a:rPr lang="en-US" baseline="0" dirty="0" smtClean="0"/>
              <a:t>Rural?</a:t>
            </a:r>
          </a:p>
          <a:p>
            <a:r>
              <a:rPr lang="en-US" baseline="0" dirty="0" smtClean="0"/>
              <a:t>Middle school?</a:t>
            </a:r>
          </a:p>
          <a:p>
            <a:r>
              <a:rPr lang="en-US" baseline="0" dirty="0" smtClean="0"/>
              <a:t>High School?</a:t>
            </a:r>
          </a:p>
          <a:p>
            <a:r>
              <a:rPr lang="en-US" baseline="0" dirty="0" smtClean="0"/>
              <a:t>Any one else?</a:t>
            </a:r>
            <a:endParaRPr lang="en-US" dirty="0"/>
          </a:p>
        </p:txBody>
      </p:sp>
      <p:sp>
        <p:nvSpPr>
          <p:cNvPr id="4" name="Slide Number Placeholder 3"/>
          <p:cNvSpPr>
            <a:spLocks noGrp="1"/>
          </p:cNvSpPr>
          <p:nvPr>
            <p:ph type="sldNum" sz="quarter" idx="10"/>
          </p:nvPr>
        </p:nvSpPr>
        <p:spPr/>
        <p:txBody>
          <a:bodyPr/>
          <a:lstStyle/>
          <a:p>
            <a:pPr>
              <a:defRPr/>
            </a:pPr>
            <a:fld id="{8D8862D3-5EAA-4ADA-90E1-259FB5186B55}" type="slidenum">
              <a:rPr lang="en-US" smtClean="0"/>
              <a:pPr>
                <a:defRPr/>
              </a:pPr>
              <a:t>1</a:t>
            </a:fld>
            <a:endParaRPr lang="en-US" dirty="0"/>
          </a:p>
        </p:txBody>
      </p:sp>
    </p:spTree>
    <p:extLst>
      <p:ext uri="{BB962C8B-B14F-4D97-AF65-F5344CB8AC3E}">
        <p14:creationId xmlns:p14="http://schemas.microsoft.com/office/powerpoint/2010/main" val="3693773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Besides more</a:t>
            </a:r>
            <a:r>
              <a:rPr lang="en-US" baseline="0" dirty="0" smtClean="0"/>
              <a:t> streamlined cars, what other aspects of life do we expect in the future? </a:t>
            </a:r>
          </a:p>
          <a:p>
            <a:r>
              <a:rPr lang="en-US" baseline="0" dirty="0" smtClean="0"/>
              <a:t>In the future, will we have more </a:t>
            </a:r>
            <a:r>
              <a:rPr lang="en-US" baseline="0" dirty="0" smtClean="0"/>
              <a:t>or less technology in our lives? </a:t>
            </a:r>
          </a:p>
          <a:p>
            <a:r>
              <a:rPr lang="en-US" baseline="0" dirty="0" smtClean="0"/>
              <a:t>Do we think life will be more equitable in the future</a:t>
            </a:r>
            <a:r>
              <a:rPr lang="en-US" baseline="0" dirty="0" smtClean="0"/>
              <a:t>?</a:t>
            </a:r>
          </a:p>
          <a:p>
            <a:endParaRPr lang="en-US" baseline="0" dirty="0" smtClean="0"/>
          </a:p>
          <a:p>
            <a:r>
              <a:rPr lang="en-US" baseline="0" dirty="0" smtClean="0"/>
              <a:t>These questions provide discussion that helps introduce the themes in </a:t>
            </a:r>
            <a:r>
              <a:rPr lang="en-US" i="1" baseline="0" dirty="0" smtClean="0"/>
              <a:t>Anthem.</a:t>
            </a:r>
            <a:endParaRPr lang="en-US" dirty="0"/>
          </a:p>
        </p:txBody>
      </p:sp>
      <p:sp>
        <p:nvSpPr>
          <p:cNvPr id="4" name="Slide Number Placeholder 3"/>
          <p:cNvSpPr>
            <a:spLocks noGrp="1"/>
          </p:cNvSpPr>
          <p:nvPr>
            <p:ph type="sldNum" sz="quarter" idx="10"/>
          </p:nvPr>
        </p:nvSpPr>
        <p:spPr/>
        <p:txBody>
          <a:bodyPr/>
          <a:lstStyle/>
          <a:p>
            <a:pPr>
              <a:defRPr/>
            </a:pPr>
            <a:fld id="{8D8862D3-5EAA-4ADA-90E1-259FB5186B55}" type="slidenum">
              <a:rPr lang="en-US" smtClean="0"/>
              <a:pPr>
                <a:defRPr/>
              </a:pPr>
              <a:t>13</a:t>
            </a:fld>
            <a:endParaRPr lang="en-US" dirty="0"/>
          </a:p>
        </p:txBody>
      </p:sp>
    </p:spTree>
    <p:extLst>
      <p:ext uri="{BB962C8B-B14F-4D97-AF65-F5344CB8AC3E}">
        <p14:creationId xmlns:p14="http://schemas.microsoft.com/office/powerpoint/2010/main" val="2670147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Compare/contrast the house</a:t>
            </a:r>
            <a:r>
              <a:rPr lang="en-US" baseline="0" dirty="0" smtClean="0"/>
              <a:t> and the huts. </a:t>
            </a:r>
            <a:r>
              <a:rPr lang="en-US" baseline="0" dirty="0" smtClean="0"/>
              <a:t>You could </a:t>
            </a:r>
            <a:r>
              <a:rPr lang="en-US" baseline="0" dirty="0" smtClean="0"/>
              <a:t>make a writing assignment about these pictures as well.</a:t>
            </a:r>
          </a:p>
          <a:p>
            <a:endParaRPr lang="en-US" baseline="0" dirty="0" smtClean="0"/>
          </a:p>
          <a:p>
            <a:r>
              <a:rPr lang="en-US" baseline="0" dirty="0" smtClean="0"/>
              <a:t>Shape of huts is important when reading Harriet Jacob’s  autobiography – she hid in </a:t>
            </a:r>
            <a:r>
              <a:rPr lang="en-US" baseline="0" dirty="0" smtClean="0"/>
              <a:t>the roof of a </a:t>
            </a:r>
            <a:r>
              <a:rPr lang="en-US" baseline="0" dirty="0" smtClean="0"/>
              <a:t>hut for a couple of years.</a:t>
            </a:r>
            <a:endParaRPr lang="en-US" dirty="0"/>
          </a:p>
        </p:txBody>
      </p:sp>
      <p:sp>
        <p:nvSpPr>
          <p:cNvPr id="4" name="Slide Number Placeholder 3"/>
          <p:cNvSpPr>
            <a:spLocks noGrp="1"/>
          </p:cNvSpPr>
          <p:nvPr>
            <p:ph type="sldNum" sz="quarter" idx="10"/>
          </p:nvPr>
        </p:nvSpPr>
        <p:spPr/>
        <p:txBody>
          <a:bodyPr/>
          <a:lstStyle/>
          <a:p>
            <a:pPr>
              <a:defRPr/>
            </a:pPr>
            <a:fld id="{8D8862D3-5EAA-4ADA-90E1-259FB5186B55}" type="slidenum">
              <a:rPr lang="en-US" smtClean="0"/>
              <a:pPr>
                <a:defRPr/>
              </a:pPr>
              <a:t>14</a:t>
            </a:fld>
            <a:endParaRPr lang="en-US" dirty="0"/>
          </a:p>
        </p:txBody>
      </p:sp>
    </p:spTree>
    <p:extLst>
      <p:ext uri="{BB962C8B-B14F-4D97-AF65-F5344CB8AC3E}">
        <p14:creationId xmlns:p14="http://schemas.microsoft.com/office/powerpoint/2010/main" val="2097609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What do you see on the sketch?</a:t>
            </a:r>
          </a:p>
          <a:p>
            <a:endParaRPr lang="en-US" baseline="0" dirty="0" smtClean="0"/>
          </a:p>
          <a:p>
            <a:r>
              <a:rPr lang="en-US" baseline="0" dirty="0" smtClean="0"/>
              <a:t>In summary, pictures and photos help provide the context of the novel and engage  students.</a:t>
            </a:r>
            <a:endParaRPr lang="en-US" dirty="0"/>
          </a:p>
        </p:txBody>
      </p:sp>
      <p:sp>
        <p:nvSpPr>
          <p:cNvPr id="4" name="Slide Number Placeholder 3"/>
          <p:cNvSpPr>
            <a:spLocks noGrp="1"/>
          </p:cNvSpPr>
          <p:nvPr>
            <p:ph type="sldNum" sz="quarter" idx="10"/>
          </p:nvPr>
        </p:nvSpPr>
        <p:spPr/>
        <p:txBody>
          <a:bodyPr/>
          <a:lstStyle/>
          <a:p>
            <a:pPr>
              <a:defRPr/>
            </a:pPr>
            <a:fld id="{8D8862D3-5EAA-4ADA-90E1-259FB5186B55}" type="slidenum">
              <a:rPr lang="en-US" smtClean="0"/>
              <a:pPr>
                <a:defRPr/>
              </a:pPr>
              <a:t>15</a:t>
            </a:fld>
            <a:endParaRPr lang="en-US" dirty="0"/>
          </a:p>
        </p:txBody>
      </p:sp>
    </p:spTree>
    <p:extLst>
      <p:ext uri="{BB962C8B-B14F-4D97-AF65-F5344CB8AC3E}">
        <p14:creationId xmlns:p14="http://schemas.microsoft.com/office/powerpoint/2010/main" val="2665560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Art provides at least one exposure when introducing the </a:t>
            </a:r>
            <a:r>
              <a:rPr lang="en-US" dirty="0" smtClean="0"/>
              <a:t>words.</a:t>
            </a:r>
            <a:endParaRPr lang="en-US" dirty="0"/>
          </a:p>
        </p:txBody>
      </p:sp>
      <p:sp>
        <p:nvSpPr>
          <p:cNvPr id="4" name="Slide Number Placeholder 3"/>
          <p:cNvSpPr>
            <a:spLocks noGrp="1"/>
          </p:cNvSpPr>
          <p:nvPr>
            <p:ph type="sldNum" sz="quarter" idx="10"/>
          </p:nvPr>
        </p:nvSpPr>
        <p:spPr/>
        <p:txBody>
          <a:bodyPr/>
          <a:lstStyle/>
          <a:p>
            <a:pPr>
              <a:defRPr/>
            </a:pPr>
            <a:fld id="{8D8862D3-5EAA-4ADA-90E1-259FB5186B55}" type="slidenum">
              <a:rPr lang="en-US" smtClean="0"/>
              <a:pPr>
                <a:defRPr/>
              </a:pPr>
              <a:t>16</a:t>
            </a:fld>
            <a:endParaRPr lang="en-US" dirty="0"/>
          </a:p>
        </p:txBody>
      </p:sp>
    </p:spTree>
    <p:extLst>
      <p:ext uri="{BB962C8B-B14F-4D97-AF65-F5344CB8AC3E}">
        <p14:creationId xmlns:p14="http://schemas.microsoft.com/office/powerpoint/2010/main" val="2704257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Definition of </a:t>
            </a:r>
            <a:r>
              <a:rPr lang="en-US" dirty="0" err="1" smtClean="0"/>
              <a:t>para</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8D8862D3-5EAA-4ADA-90E1-259FB5186B55}" type="slidenum">
              <a:rPr lang="en-US" smtClean="0"/>
              <a:pPr>
                <a:defRPr/>
              </a:pPr>
              <a:t>22</a:t>
            </a:fld>
            <a:endParaRPr lang="en-US" dirty="0"/>
          </a:p>
        </p:txBody>
      </p:sp>
    </p:spTree>
    <p:extLst>
      <p:ext uri="{BB962C8B-B14F-4D97-AF65-F5344CB8AC3E}">
        <p14:creationId xmlns:p14="http://schemas.microsoft.com/office/powerpoint/2010/main" val="1726642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D8862D3-5EAA-4ADA-90E1-259FB5186B55}" type="slidenum">
              <a:rPr lang="en-US" smtClean="0"/>
              <a:pPr>
                <a:defRPr/>
              </a:pPr>
              <a:t>24</a:t>
            </a:fld>
            <a:endParaRPr lang="en-US" dirty="0"/>
          </a:p>
        </p:txBody>
      </p:sp>
    </p:spTree>
    <p:extLst>
      <p:ext uri="{BB962C8B-B14F-4D97-AF65-F5344CB8AC3E}">
        <p14:creationId xmlns:p14="http://schemas.microsoft.com/office/powerpoint/2010/main" val="3038997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D8862D3-5EAA-4ADA-90E1-259FB5186B55}" type="slidenum">
              <a:rPr lang="en-US" smtClean="0"/>
              <a:pPr>
                <a:defRPr/>
              </a:pPr>
              <a:t>25</a:t>
            </a:fld>
            <a:endParaRPr lang="en-US" dirty="0"/>
          </a:p>
        </p:txBody>
      </p:sp>
    </p:spTree>
    <p:extLst>
      <p:ext uri="{BB962C8B-B14F-4D97-AF65-F5344CB8AC3E}">
        <p14:creationId xmlns:p14="http://schemas.microsoft.com/office/powerpoint/2010/main" val="4174943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D8862D3-5EAA-4ADA-90E1-259FB5186B55}" type="slidenum">
              <a:rPr lang="en-US" smtClean="0"/>
              <a:pPr>
                <a:defRPr/>
              </a:pPr>
              <a:t>26</a:t>
            </a:fld>
            <a:endParaRPr lang="en-US" dirty="0"/>
          </a:p>
        </p:txBody>
      </p:sp>
    </p:spTree>
    <p:extLst>
      <p:ext uri="{BB962C8B-B14F-4D97-AF65-F5344CB8AC3E}">
        <p14:creationId xmlns:p14="http://schemas.microsoft.com/office/powerpoint/2010/main" val="3541456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Silhouette - silhouette</a:t>
            </a:r>
          </a:p>
          <a:p>
            <a:r>
              <a:rPr lang="en-US" dirty="0" smtClean="0"/>
              <a:t>Irony – </a:t>
            </a:r>
            <a:r>
              <a:rPr lang="en-US" dirty="0" smtClean="0"/>
              <a:t>photo (fitness center)</a:t>
            </a:r>
            <a:endParaRPr lang="en-US" dirty="0" smtClean="0"/>
          </a:p>
          <a:p>
            <a:r>
              <a:rPr lang="en-US" dirty="0" smtClean="0"/>
              <a:t>Demoniac</a:t>
            </a:r>
            <a:r>
              <a:rPr lang="en-US" baseline="0" dirty="0" smtClean="0"/>
              <a:t> – sketch</a:t>
            </a:r>
          </a:p>
          <a:p>
            <a:r>
              <a:rPr lang="en-US" baseline="0" dirty="0" smtClean="0"/>
              <a:t>Photo of sculpture – </a:t>
            </a:r>
            <a:r>
              <a:rPr lang="en-US" baseline="0" dirty="0" smtClean="0"/>
              <a:t>Baal</a:t>
            </a:r>
          </a:p>
          <a:p>
            <a:endParaRPr lang="en-US" b="1" baseline="0" dirty="0" smtClean="0"/>
          </a:p>
          <a:p>
            <a:r>
              <a:rPr lang="en-US" baseline="0" dirty="0" smtClean="0"/>
              <a:t>Art extension – have students make visuals of vocabulary words and “teach” words to class</a:t>
            </a:r>
            <a:endParaRPr lang="en-US" dirty="0"/>
          </a:p>
        </p:txBody>
      </p:sp>
      <p:sp>
        <p:nvSpPr>
          <p:cNvPr id="4" name="Slide Number Placeholder 3"/>
          <p:cNvSpPr>
            <a:spLocks noGrp="1"/>
          </p:cNvSpPr>
          <p:nvPr>
            <p:ph type="sldNum" sz="quarter" idx="10"/>
          </p:nvPr>
        </p:nvSpPr>
        <p:spPr/>
        <p:txBody>
          <a:bodyPr/>
          <a:lstStyle/>
          <a:p>
            <a:pPr>
              <a:defRPr/>
            </a:pPr>
            <a:fld id="{8D8862D3-5EAA-4ADA-90E1-259FB5186B55}" type="slidenum">
              <a:rPr lang="en-US" smtClean="0"/>
              <a:pPr>
                <a:defRPr/>
              </a:pPr>
              <a:t>27</a:t>
            </a:fld>
            <a:endParaRPr lang="en-US" dirty="0"/>
          </a:p>
        </p:txBody>
      </p:sp>
    </p:spTree>
    <p:extLst>
      <p:ext uri="{BB962C8B-B14F-4D97-AF65-F5344CB8AC3E}">
        <p14:creationId xmlns:p14="http://schemas.microsoft.com/office/powerpoint/2010/main" val="3474391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Sketches</a:t>
            </a:r>
            <a:r>
              <a:rPr lang="en-US" baseline="0" dirty="0" smtClean="0"/>
              <a:t> </a:t>
            </a:r>
            <a:r>
              <a:rPr lang="en-US" baseline="0" dirty="0" smtClean="0"/>
              <a:t>require a close reading of the text to draw out details and progress to a more involved project – creation of a comic strip about the novel. Both activities may help draw students back into the text.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8D8862D3-5EAA-4ADA-90E1-259FB5186B55}" type="slidenum">
              <a:rPr lang="en-US" smtClean="0"/>
              <a:pPr>
                <a:defRPr/>
              </a:pPr>
              <a:t>28</a:t>
            </a:fld>
            <a:endParaRPr lang="en-US" dirty="0"/>
          </a:p>
        </p:txBody>
      </p:sp>
    </p:spTree>
    <p:extLst>
      <p:ext uri="{BB962C8B-B14F-4D97-AF65-F5344CB8AC3E}">
        <p14:creationId xmlns:p14="http://schemas.microsoft.com/office/powerpoint/2010/main" val="3161706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other academic discipline</a:t>
            </a:r>
            <a:r>
              <a:rPr lang="en-US" baseline="0" dirty="0" smtClean="0"/>
              <a:t> teaches a novel except for the occasional social studies teacher.</a:t>
            </a:r>
          </a:p>
          <a:p>
            <a:endParaRPr lang="en-US" baseline="0" dirty="0" smtClean="0"/>
          </a:p>
          <a:p>
            <a:r>
              <a:rPr lang="en-US" dirty="0" smtClean="0"/>
              <a:t>In this session, I will present numerous arts integration strategies that successfully provided</a:t>
            </a:r>
          </a:p>
          <a:p>
            <a:r>
              <a:rPr lang="en-US" dirty="0" smtClean="0"/>
              <a:t>secondary students with mastery of three complete novels; these strategies are applicable to</a:t>
            </a:r>
          </a:p>
          <a:p>
            <a:r>
              <a:rPr lang="en-US" dirty="0" smtClean="0"/>
              <a:t>other literary works and integrate various art forms throughout each novel to improve</a:t>
            </a:r>
          </a:p>
          <a:p>
            <a:r>
              <a:rPr lang="en-US" dirty="0" smtClean="0"/>
              <a:t>vocabulary, comprehension, reading strategies, connection to text, and text-based writings.</a:t>
            </a:r>
            <a:endParaRPr lang="en-US" dirty="0"/>
          </a:p>
        </p:txBody>
      </p:sp>
      <p:sp>
        <p:nvSpPr>
          <p:cNvPr id="4" name="Slide Number Placeholder 3"/>
          <p:cNvSpPr>
            <a:spLocks noGrp="1"/>
          </p:cNvSpPr>
          <p:nvPr>
            <p:ph type="sldNum" sz="quarter" idx="10"/>
          </p:nvPr>
        </p:nvSpPr>
        <p:spPr/>
        <p:txBody>
          <a:bodyPr/>
          <a:lstStyle/>
          <a:p>
            <a:pPr>
              <a:defRPr/>
            </a:pPr>
            <a:fld id="{8D8862D3-5EAA-4ADA-90E1-259FB5186B55}" type="slidenum">
              <a:rPr lang="en-US" smtClean="0"/>
              <a:pPr>
                <a:defRPr/>
              </a:pPr>
              <a:t>2</a:t>
            </a:fld>
            <a:endParaRPr lang="en-US" dirty="0"/>
          </a:p>
        </p:txBody>
      </p:sp>
    </p:spTree>
    <p:extLst>
      <p:ext uri="{BB962C8B-B14F-4D97-AF65-F5344CB8AC3E}">
        <p14:creationId xmlns:p14="http://schemas.microsoft.com/office/powerpoint/2010/main" val="38682976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Sketches</a:t>
            </a:r>
            <a:r>
              <a:rPr lang="en-US" baseline="0" dirty="0" smtClean="0"/>
              <a:t> </a:t>
            </a:r>
            <a:r>
              <a:rPr lang="en-US" baseline="0" dirty="0" smtClean="0"/>
              <a:t>require a close reading of the text to draw out details and progress to a more involved project – creation of a comic strip about the novel. Both activities may help draw students back into the text.</a:t>
            </a:r>
          </a:p>
          <a:p>
            <a:endParaRPr lang="en-US" baseline="0" dirty="0" smtClean="0"/>
          </a:p>
          <a:p>
            <a:r>
              <a:rPr lang="en-US" baseline="0" dirty="0" smtClean="0"/>
              <a:t>Note – sketching a setting is something my creative writing students found helpful in producing works of </a:t>
            </a:r>
            <a:r>
              <a:rPr lang="en-US" baseline="0" dirty="0" smtClean="0"/>
              <a:t>fiction.</a:t>
            </a: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8D8862D3-5EAA-4ADA-90E1-259FB5186B55}" type="slidenum">
              <a:rPr lang="en-US" smtClean="0"/>
              <a:pPr>
                <a:defRPr/>
              </a:pPr>
              <a:t>29</a:t>
            </a:fld>
            <a:endParaRPr lang="en-US" dirty="0"/>
          </a:p>
        </p:txBody>
      </p:sp>
    </p:spTree>
    <p:extLst>
      <p:ext uri="{BB962C8B-B14F-4D97-AF65-F5344CB8AC3E}">
        <p14:creationId xmlns:p14="http://schemas.microsoft.com/office/powerpoint/2010/main" val="1798114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possible, students could highlight the text</a:t>
            </a:r>
            <a:r>
              <a:rPr lang="en-US" baseline="0" dirty="0" smtClean="0"/>
              <a:t> that describes the characters.</a:t>
            </a:r>
            <a:endParaRPr lang="en-US" dirty="0"/>
          </a:p>
        </p:txBody>
      </p:sp>
      <p:sp>
        <p:nvSpPr>
          <p:cNvPr id="4" name="Slide Number Placeholder 3"/>
          <p:cNvSpPr>
            <a:spLocks noGrp="1"/>
          </p:cNvSpPr>
          <p:nvPr>
            <p:ph type="sldNum" sz="quarter" idx="10"/>
          </p:nvPr>
        </p:nvSpPr>
        <p:spPr/>
        <p:txBody>
          <a:bodyPr/>
          <a:lstStyle/>
          <a:p>
            <a:pPr>
              <a:defRPr/>
            </a:pPr>
            <a:fld id="{8D8862D3-5EAA-4ADA-90E1-259FB5186B55}" type="slidenum">
              <a:rPr lang="en-US" smtClean="0"/>
              <a:pPr>
                <a:defRPr/>
              </a:pPr>
              <a:t>31</a:t>
            </a:fld>
            <a:endParaRPr lang="en-US" dirty="0"/>
          </a:p>
        </p:txBody>
      </p:sp>
    </p:spTree>
    <p:extLst>
      <p:ext uri="{BB962C8B-B14F-4D97-AF65-F5344CB8AC3E}">
        <p14:creationId xmlns:p14="http://schemas.microsoft.com/office/powerpoint/2010/main" val="22491051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Shows</a:t>
            </a:r>
            <a:r>
              <a:rPr lang="en-US" baseline="0" dirty="0" smtClean="0"/>
              <a:t> traits rather than physical details.</a:t>
            </a:r>
            <a:endParaRPr lang="en-US" dirty="0"/>
          </a:p>
        </p:txBody>
      </p:sp>
      <p:sp>
        <p:nvSpPr>
          <p:cNvPr id="4" name="Slide Number Placeholder 3"/>
          <p:cNvSpPr>
            <a:spLocks noGrp="1"/>
          </p:cNvSpPr>
          <p:nvPr>
            <p:ph type="sldNum" sz="quarter" idx="10"/>
          </p:nvPr>
        </p:nvSpPr>
        <p:spPr/>
        <p:txBody>
          <a:bodyPr/>
          <a:lstStyle/>
          <a:p>
            <a:pPr>
              <a:defRPr/>
            </a:pPr>
            <a:fld id="{8D8862D3-5EAA-4ADA-90E1-259FB5186B55}" type="slidenum">
              <a:rPr lang="en-US" smtClean="0"/>
              <a:pPr>
                <a:defRPr/>
              </a:pPr>
              <a:t>32</a:t>
            </a:fld>
            <a:endParaRPr lang="en-US" dirty="0"/>
          </a:p>
        </p:txBody>
      </p:sp>
    </p:spTree>
    <p:extLst>
      <p:ext uri="{BB962C8B-B14F-4D97-AF65-F5344CB8AC3E}">
        <p14:creationId xmlns:p14="http://schemas.microsoft.com/office/powerpoint/2010/main" val="15885582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would be put for his brain?</a:t>
            </a:r>
          </a:p>
          <a:p>
            <a:r>
              <a:rPr lang="en-US" dirty="0" smtClean="0"/>
              <a:t>Hands?</a:t>
            </a:r>
          </a:p>
          <a:p>
            <a:r>
              <a:rPr lang="en-US" dirty="0" smtClean="0"/>
              <a:t>Heart?</a:t>
            </a:r>
            <a:endParaRPr lang="en-US" dirty="0"/>
          </a:p>
        </p:txBody>
      </p:sp>
      <p:sp>
        <p:nvSpPr>
          <p:cNvPr id="4" name="Slide Number Placeholder 3"/>
          <p:cNvSpPr>
            <a:spLocks noGrp="1"/>
          </p:cNvSpPr>
          <p:nvPr>
            <p:ph type="sldNum" sz="quarter" idx="10"/>
          </p:nvPr>
        </p:nvSpPr>
        <p:spPr/>
        <p:txBody>
          <a:bodyPr/>
          <a:lstStyle/>
          <a:p>
            <a:pPr>
              <a:defRPr/>
            </a:pPr>
            <a:fld id="{8D8862D3-5EAA-4ADA-90E1-259FB5186B55}" type="slidenum">
              <a:rPr lang="en-US" smtClean="0"/>
              <a:pPr>
                <a:defRPr/>
              </a:pPr>
              <a:t>34</a:t>
            </a:fld>
            <a:endParaRPr lang="en-US" dirty="0"/>
          </a:p>
        </p:txBody>
      </p:sp>
    </p:spTree>
    <p:extLst>
      <p:ext uri="{BB962C8B-B14F-4D97-AF65-F5344CB8AC3E}">
        <p14:creationId xmlns:p14="http://schemas.microsoft.com/office/powerpoint/2010/main" val="23367124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Show collage.</a:t>
            </a:r>
            <a:endParaRPr lang="en-US" dirty="0"/>
          </a:p>
        </p:txBody>
      </p:sp>
      <p:sp>
        <p:nvSpPr>
          <p:cNvPr id="4" name="Slide Number Placeholder 3"/>
          <p:cNvSpPr>
            <a:spLocks noGrp="1"/>
          </p:cNvSpPr>
          <p:nvPr>
            <p:ph type="sldNum" sz="quarter" idx="10"/>
          </p:nvPr>
        </p:nvSpPr>
        <p:spPr/>
        <p:txBody>
          <a:bodyPr/>
          <a:lstStyle/>
          <a:p>
            <a:pPr>
              <a:defRPr/>
            </a:pPr>
            <a:fld id="{8D8862D3-5EAA-4ADA-90E1-259FB5186B55}" type="slidenum">
              <a:rPr lang="en-US" smtClean="0"/>
              <a:pPr>
                <a:defRPr/>
              </a:pPr>
              <a:t>35</a:t>
            </a:fld>
            <a:endParaRPr lang="en-US" dirty="0"/>
          </a:p>
        </p:txBody>
      </p:sp>
    </p:spTree>
    <p:extLst>
      <p:ext uri="{BB962C8B-B14F-4D97-AF65-F5344CB8AC3E}">
        <p14:creationId xmlns:p14="http://schemas.microsoft.com/office/powerpoint/2010/main" val="5091142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Any of these activities could be done at any point during or after reading. When done after reading, they serve as reinforcement of content.</a:t>
            </a:r>
          </a:p>
          <a:p>
            <a:r>
              <a:rPr lang="en-US" baseline="0" dirty="0" smtClean="0"/>
              <a:t>Cartoons – political cartoon of the Russian Revolution, Holocaust, slavery, or equality</a:t>
            </a:r>
          </a:p>
          <a:p>
            <a:r>
              <a:rPr lang="en-US" baseline="0" dirty="0" smtClean="0"/>
              <a:t>Comics – retelling the plot or the plot of a chapter</a:t>
            </a:r>
          </a:p>
          <a:p>
            <a:r>
              <a:rPr lang="en-US" baseline="0" dirty="0" smtClean="0"/>
              <a:t>Masks – depictions of personalities of characters in novels</a:t>
            </a:r>
          </a:p>
          <a:p>
            <a:r>
              <a:rPr lang="en-US" baseline="0" dirty="0" smtClean="0"/>
              <a:t>Character trading cards – details about key characters</a:t>
            </a:r>
          </a:p>
          <a:p>
            <a:r>
              <a:rPr lang="en-US" baseline="0" dirty="0" smtClean="0"/>
              <a:t>Movie poster – what picture and key words would best capture the novel?</a:t>
            </a:r>
          </a:p>
          <a:p>
            <a:endParaRPr lang="en-US" baseline="0" dirty="0" smtClean="0"/>
          </a:p>
          <a:p>
            <a:r>
              <a:rPr lang="en-US" baseline="0" dirty="0" smtClean="0"/>
              <a:t>Directions for cartoons, comics, masks, trading cards and posters can be found online. None require special material.</a:t>
            </a:r>
            <a:endParaRPr lang="en-US" dirty="0" smtClean="0"/>
          </a:p>
          <a:p>
            <a:endParaRPr lang="en-US" dirty="0" smtClean="0"/>
          </a:p>
          <a:p>
            <a:r>
              <a:rPr lang="en-US" dirty="0" smtClean="0"/>
              <a:t>Show collage.</a:t>
            </a:r>
            <a:endParaRPr lang="en-US" dirty="0"/>
          </a:p>
        </p:txBody>
      </p:sp>
      <p:sp>
        <p:nvSpPr>
          <p:cNvPr id="4" name="Slide Number Placeholder 3"/>
          <p:cNvSpPr>
            <a:spLocks noGrp="1"/>
          </p:cNvSpPr>
          <p:nvPr>
            <p:ph type="sldNum" sz="quarter" idx="10"/>
          </p:nvPr>
        </p:nvSpPr>
        <p:spPr/>
        <p:txBody>
          <a:bodyPr/>
          <a:lstStyle/>
          <a:p>
            <a:pPr>
              <a:defRPr/>
            </a:pPr>
            <a:fld id="{8D8862D3-5EAA-4ADA-90E1-259FB5186B55}" type="slidenum">
              <a:rPr lang="en-US" smtClean="0"/>
              <a:pPr>
                <a:defRPr/>
              </a:pPr>
              <a:t>36</a:t>
            </a:fld>
            <a:endParaRPr lang="en-US" dirty="0"/>
          </a:p>
        </p:txBody>
      </p:sp>
    </p:spTree>
    <p:extLst>
      <p:ext uri="{BB962C8B-B14F-4D97-AF65-F5344CB8AC3E}">
        <p14:creationId xmlns:p14="http://schemas.microsoft.com/office/powerpoint/2010/main" val="42090021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Show </a:t>
            </a:r>
            <a:r>
              <a:rPr lang="en-US" dirty="0" err="1" smtClean="0"/>
              <a:t>Anitra’s</a:t>
            </a:r>
            <a:r>
              <a:rPr lang="en-US" dirty="0" smtClean="0"/>
              <a:t> video</a:t>
            </a:r>
          </a:p>
          <a:p>
            <a:r>
              <a:rPr lang="en-US" dirty="0" smtClean="0"/>
              <a:t>The assignment</a:t>
            </a:r>
            <a:r>
              <a:rPr lang="en-US" baseline="0" dirty="0" smtClean="0"/>
              <a:t> for the collage was to depict the theme of social justice in </a:t>
            </a:r>
            <a:r>
              <a:rPr lang="en-US" i="1" baseline="0" dirty="0" smtClean="0"/>
              <a:t>Anthem.</a:t>
            </a:r>
            <a:endParaRPr lang="en-US" dirty="0"/>
          </a:p>
        </p:txBody>
      </p:sp>
      <p:sp>
        <p:nvSpPr>
          <p:cNvPr id="4" name="Slide Number Placeholder 3"/>
          <p:cNvSpPr>
            <a:spLocks noGrp="1"/>
          </p:cNvSpPr>
          <p:nvPr>
            <p:ph type="sldNum" sz="quarter" idx="10"/>
          </p:nvPr>
        </p:nvSpPr>
        <p:spPr/>
        <p:txBody>
          <a:bodyPr/>
          <a:lstStyle/>
          <a:p>
            <a:pPr>
              <a:defRPr/>
            </a:pPr>
            <a:fld id="{8D8862D3-5EAA-4ADA-90E1-259FB5186B55}" type="slidenum">
              <a:rPr lang="en-US" smtClean="0"/>
              <a:pPr>
                <a:defRPr/>
              </a:pPr>
              <a:t>37</a:t>
            </a:fld>
            <a:endParaRPr lang="en-US" dirty="0"/>
          </a:p>
        </p:txBody>
      </p:sp>
    </p:spTree>
    <p:extLst>
      <p:ext uri="{BB962C8B-B14F-4D97-AF65-F5344CB8AC3E}">
        <p14:creationId xmlns:p14="http://schemas.microsoft.com/office/powerpoint/2010/main" val="13518014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photo s</a:t>
            </a:r>
            <a:r>
              <a:rPr lang="en-US" dirty="0" smtClean="0"/>
              <a:t>hows </a:t>
            </a:r>
            <a:r>
              <a:rPr lang="en-US" dirty="0" smtClean="0"/>
              <a:t>ownership of project and materials  Students helped the artist’s husband</a:t>
            </a:r>
            <a:r>
              <a:rPr lang="en-US" baseline="0" dirty="0" smtClean="0"/>
              <a:t> pick up paper that had fallen to the floor.</a:t>
            </a:r>
            <a:endParaRPr lang="en-US" dirty="0"/>
          </a:p>
        </p:txBody>
      </p:sp>
      <p:sp>
        <p:nvSpPr>
          <p:cNvPr id="4" name="Slide Number Placeholder 3"/>
          <p:cNvSpPr>
            <a:spLocks noGrp="1"/>
          </p:cNvSpPr>
          <p:nvPr>
            <p:ph type="sldNum" sz="quarter" idx="10"/>
          </p:nvPr>
        </p:nvSpPr>
        <p:spPr/>
        <p:txBody>
          <a:bodyPr/>
          <a:lstStyle/>
          <a:p>
            <a:pPr>
              <a:defRPr/>
            </a:pPr>
            <a:fld id="{8D8862D3-5EAA-4ADA-90E1-259FB5186B55}" type="slidenum">
              <a:rPr lang="en-US" smtClean="0"/>
              <a:pPr>
                <a:defRPr/>
              </a:pPr>
              <a:t>39</a:t>
            </a:fld>
            <a:endParaRPr lang="en-US" dirty="0"/>
          </a:p>
        </p:txBody>
      </p:sp>
    </p:spTree>
    <p:extLst>
      <p:ext uri="{BB962C8B-B14F-4D97-AF65-F5344CB8AC3E}">
        <p14:creationId xmlns:p14="http://schemas.microsoft.com/office/powerpoint/2010/main" val="36598295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 were thrilled to have a break from essays and tests!</a:t>
            </a:r>
            <a:endParaRPr lang="en-US" dirty="0"/>
          </a:p>
        </p:txBody>
      </p:sp>
      <p:sp>
        <p:nvSpPr>
          <p:cNvPr id="4" name="Slide Number Placeholder 3"/>
          <p:cNvSpPr>
            <a:spLocks noGrp="1"/>
          </p:cNvSpPr>
          <p:nvPr>
            <p:ph type="sldNum" sz="quarter" idx="10"/>
          </p:nvPr>
        </p:nvSpPr>
        <p:spPr/>
        <p:txBody>
          <a:bodyPr/>
          <a:lstStyle/>
          <a:p>
            <a:pPr>
              <a:defRPr/>
            </a:pPr>
            <a:fld id="{8D8862D3-5EAA-4ADA-90E1-259FB5186B55}" type="slidenum">
              <a:rPr lang="en-US" smtClean="0"/>
              <a:pPr>
                <a:defRPr/>
              </a:pPr>
              <a:t>40</a:t>
            </a:fld>
            <a:endParaRPr lang="en-US" dirty="0"/>
          </a:p>
        </p:txBody>
      </p:sp>
    </p:spTree>
    <p:extLst>
      <p:ext uri="{BB962C8B-B14F-4D97-AF65-F5344CB8AC3E}">
        <p14:creationId xmlns:p14="http://schemas.microsoft.com/office/powerpoint/2010/main" val="744866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collage shows</a:t>
            </a:r>
            <a:r>
              <a:rPr lang="en-US" baseline="0" dirty="0" smtClean="0"/>
              <a:t> the student’s impression of </a:t>
            </a:r>
            <a:r>
              <a:rPr lang="en-US" i="1" baseline="0" dirty="0" smtClean="0"/>
              <a:t>Night.</a:t>
            </a:r>
            <a:endParaRPr lang="en-US" dirty="0"/>
          </a:p>
        </p:txBody>
      </p:sp>
      <p:sp>
        <p:nvSpPr>
          <p:cNvPr id="4" name="Slide Number Placeholder 3"/>
          <p:cNvSpPr>
            <a:spLocks noGrp="1"/>
          </p:cNvSpPr>
          <p:nvPr>
            <p:ph type="sldNum" sz="quarter" idx="10"/>
          </p:nvPr>
        </p:nvSpPr>
        <p:spPr/>
        <p:txBody>
          <a:bodyPr/>
          <a:lstStyle/>
          <a:p>
            <a:pPr>
              <a:defRPr/>
            </a:pPr>
            <a:fld id="{8D8862D3-5EAA-4ADA-90E1-259FB5186B55}" type="slidenum">
              <a:rPr lang="en-US" smtClean="0"/>
              <a:pPr>
                <a:defRPr/>
              </a:pPr>
              <a:t>41</a:t>
            </a:fld>
            <a:endParaRPr lang="en-US" dirty="0"/>
          </a:p>
        </p:txBody>
      </p:sp>
    </p:spTree>
    <p:extLst>
      <p:ext uri="{BB962C8B-B14F-4D97-AF65-F5344CB8AC3E}">
        <p14:creationId xmlns:p14="http://schemas.microsoft.com/office/powerpoint/2010/main" val="2656796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are some of the problems you’ve experienced with teaching a novel?</a:t>
            </a:r>
            <a:endParaRPr lang="en-US" dirty="0"/>
          </a:p>
        </p:txBody>
      </p:sp>
      <p:sp>
        <p:nvSpPr>
          <p:cNvPr id="4" name="Slide Number Placeholder 3"/>
          <p:cNvSpPr>
            <a:spLocks noGrp="1"/>
          </p:cNvSpPr>
          <p:nvPr>
            <p:ph type="sldNum" sz="quarter" idx="10"/>
          </p:nvPr>
        </p:nvSpPr>
        <p:spPr/>
        <p:txBody>
          <a:bodyPr/>
          <a:lstStyle/>
          <a:p>
            <a:pPr>
              <a:defRPr/>
            </a:pPr>
            <a:fld id="{8D8862D3-5EAA-4ADA-90E1-259FB5186B55}" type="slidenum">
              <a:rPr lang="en-US" smtClean="0"/>
              <a:pPr>
                <a:defRPr/>
              </a:pPr>
              <a:t>3</a:t>
            </a:fld>
            <a:endParaRPr lang="en-US" dirty="0"/>
          </a:p>
        </p:txBody>
      </p:sp>
    </p:spTree>
    <p:extLst>
      <p:ext uri="{BB962C8B-B14F-4D97-AF65-F5344CB8AC3E}">
        <p14:creationId xmlns:p14="http://schemas.microsoft.com/office/powerpoint/2010/main" val="20943042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collage</a:t>
            </a:r>
            <a:r>
              <a:rPr lang="en-US" baseline="0" dirty="0" smtClean="0"/>
              <a:t> shows the student’s impression from </a:t>
            </a:r>
            <a:r>
              <a:rPr lang="en-US" i="1" baseline="0" dirty="0" smtClean="0"/>
              <a:t>Night.</a:t>
            </a:r>
            <a:endParaRPr lang="en-US" dirty="0"/>
          </a:p>
        </p:txBody>
      </p:sp>
      <p:sp>
        <p:nvSpPr>
          <p:cNvPr id="4" name="Slide Number Placeholder 3"/>
          <p:cNvSpPr>
            <a:spLocks noGrp="1"/>
          </p:cNvSpPr>
          <p:nvPr>
            <p:ph type="sldNum" sz="quarter" idx="10"/>
          </p:nvPr>
        </p:nvSpPr>
        <p:spPr/>
        <p:txBody>
          <a:bodyPr/>
          <a:lstStyle/>
          <a:p>
            <a:pPr>
              <a:defRPr/>
            </a:pPr>
            <a:fld id="{8D8862D3-5EAA-4ADA-90E1-259FB5186B55}" type="slidenum">
              <a:rPr lang="en-US" smtClean="0"/>
              <a:pPr>
                <a:defRPr/>
              </a:pPr>
              <a:t>42</a:t>
            </a:fld>
            <a:endParaRPr lang="en-US" dirty="0"/>
          </a:p>
        </p:txBody>
      </p:sp>
    </p:spTree>
    <p:extLst>
      <p:ext uri="{BB962C8B-B14F-4D97-AF65-F5344CB8AC3E}">
        <p14:creationId xmlns:p14="http://schemas.microsoft.com/office/powerpoint/2010/main" val="6032109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collage, artist had students write a reflection and a short poem. This poem written by a freshman</a:t>
            </a:r>
            <a:r>
              <a:rPr lang="en-US" baseline="0" dirty="0" smtClean="0"/>
              <a:t> after reading </a:t>
            </a:r>
            <a:r>
              <a:rPr lang="en-US" i="1" baseline="0" dirty="0" smtClean="0"/>
              <a:t>All Quiet on the Western Front.</a:t>
            </a:r>
            <a:endParaRPr lang="en-US" dirty="0" smtClean="0"/>
          </a:p>
          <a:p>
            <a:endParaRPr lang="en-US" dirty="0" smtClean="0"/>
          </a:p>
          <a:p>
            <a:r>
              <a:rPr lang="en-US" dirty="0" smtClean="0"/>
              <a:t>Observe the role </a:t>
            </a:r>
            <a:r>
              <a:rPr lang="en-US" dirty="0" smtClean="0"/>
              <a:t>of imagery in the </a:t>
            </a:r>
            <a:r>
              <a:rPr lang="en-US" dirty="0" smtClean="0"/>
              <a:t>poem</a:t>
            </a:r>
            <a:r>
              <a:rPr lang="en-US" baseline="0" dirty="0" smtClean="0"/>
              <a:t> and the d</a:t>
            </a:r>
            <a:r>
              <a:rPr lang="en-US" dirty="0" smtClean="0"/>
              <a:t>escriptive words. </a:t>
            </a:r>
            <a:r>
              <a:rPr lang="en-US" dirty="0" smtClean="0"/>
              <a:t>I</a:t>
            </a:r>
            <a:r>
              <a:rPr lang="en-US" baseline="0" dirty="0" smtClean="0"/>
              <a:t> feel the art helped the student visualize  her poem more and helped her produce the rich descriptions.</a:t>
            </a:r>
            <a:endParaRPr lang="en-US" dirty="0"/>
          </a:p>
        </p:txBody>
      </p:sp>
      <p:sp>
        <p:nvSpPr>
          <p:cNvPr id="4" name="Slide Number Placeholder 3"/>
          <p:cNvSpPr>
            <a:spLocks noGrp="1"/>
          </p:cNvSpPr>
          <p:nvPr>
            <p:ph type="sldNum" sz="quarter" idx="10"/>
          </p:nvPr>
        </p:nvSpPr>
        <p:spPr/>
        <p:txBody>
          <a:bodyPr/>
          <a:lstStyle/>
          <a:p>
            <a:pPr>
              <a:defRPr/>
            </a:pPr>
            <a:fld id="{8D8862D3-5EAA-4ADA-90E1-259FB5186B55}" type="slidenum">
              <a:rPr lang="en-US" smtClean="0"/>
              <a:pPr>
                <a:defRPr/>
              </a:pPr>
              <a:t>43</a:t>
            </a:fld>
            <a:endParaRPr lang="en-US" dirty="0"/>
          </a:p>
        </p:txBody>
      </p:sp>
    </p:spTree>
    <p:extLst>
      <p:ext uri="{BB962C8B-B14F-4D97-AF65-F5344CB8AC3E}">
        <p14:creationId xmlns:p14="http://schemas.microsoft.com/office/powerpoint/2010/main" val="18731263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100% student</a:t>
            </a:r>
            <a:r>
              <a:rPr lang="en-US" baseline="0" dirty="0" smtClean="0"/>
              <a:t> participation!</a:t>
            </a:r>
          </a:p>
          <a:p>
            <a:endParaRPr lang="en-US" baseline="0" dirty="0" smtClean="0"/>
          </a:p>
          <a:p>
            <a:r>
              <a:rPr lang="en-US" baseline="0" dirty="0" smtClean="0"/>
              <a:t>My high school is about  </a:t>
            </a:r>
            <a:r>
              <a:rPr lang="en-US" baseline="0" dirty="0" smtClean="0"/>
              <a:t>80+% free or reduced </a:t>
            </a:r>
            <a:r>
              <a:rPr lang="en-US" baseline="0" dirty="0" smtClean="0"/>
              <a:t>lunch with 85</a:t>
            </a:r>
            <a:r>
              <a:rPr lang="en-US" baseline="0" dirty="0" smtClean="0"/>
              <a:t>% </a:t>
            </a:r>
            <a:r>
              <a:rPr lang="en-US" baseline="0" dirty="0" smtClean="0"/>
              <a:t>minority.</a:t>
            </a:r>
            <a:endParaRPr lang="en-US" baseline="0" dirty="0" smtClean="0"/>
          </a:p>
          <a:p>
            <a:endParaRPr lang="en-US" baseline="0" dirty="0" smtClean="0"/>
          </a:p>
          <a:p>
            <a:r>
              <a:rPr lang="en-US" baseline="0" dirty="0" smtClean="0"/>
              <a:t>Teachers voted on all collages. Winner was awarded gift certificate and work framed  and hanged in principal’s office.</a:t>
            </a:r>
            <a:endParaRPr lang="en-US" dirty="0"/>
          </a:p>
        </p:txBody>
      </p:sp>
      <p:sp>
        <p:nvSpPr>
          <p:cNvPr id="4" name="Slide Number Placeholder 3"/>
          <p:cNvSpPr>
            <a:spLocks noGrp="1"/>
          </p:cNvSpPr>
          <p:nvPr>
            <p:ph type="sldNum" sz="quarter" idx="10"/>
          </p:nvPr>
        </p:nvSpPr>
        <p:spPr/>
        <p:txBody>
          <a:bodyPr/>
          <a:lstStyle/>
          <a:p>
            <a:pPr>
              <a:defRPr/>
            </a:pPr>
            <a:fld id="{8D8862D3-5EAA-4ADA-90E1-259FB5186B55}" type="slidenum">
              <a:rPr lang="en-US" smtClean="0"/>
              <a:pPr>
                <a:defRPr/>
              </a:pPr>
              <a:t>44</a:t>
            </a:fld>
            <a:endParaRPr lang="en-US" dirty="0"/>
          </a:p>
        </p:txBody>
      </p:sp>
    </p:spTree>
    <p:extLst>
      <p:ext uri="{BB962C8B-B14F-4D97-AF65-F5344CB8AC3E}">
        <p14:creationId xmlns:p14="http://schemas.microsoft.com/office/powerpoint/2010/main" val="9315877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Sculpture – Memorial to people killed in Russian Revolution, Jewish victims of the Germans, or those enslaved  in the United States.</a:t>
            </a:r>
          </a:p>
          <a:p>
            <a:endParaRPr lang="en-US" dirty="0"/>
          </a:p>
        </p:txBody>
      </p:sp>
      <p:sp>
        <p:nvSpPr>
          <p:cNvPr id="4" name="Slide Number Placeholder 3"/>
          <p:cNvSpPr>
            <a:spLocks noGrp="1"/>
          </p:cNvSpPr>
          <p:nvPr>
            <p:ph type="sldNum" sz="quarter" idx="10"/>
          </p:nvPr>
        </p:nvSpPr>
        <p:spPr/>
        <p:txBody>
          <a:bodyPr/>
          <a:lstStyle/>
          <a:p>
            <a:pPr>
              <a:defRPr/>
            </a:pPr>
            <a:fld id="{8D8862D3-5EAA-4ADA-90E1-259FB5186B55}" type="slidenum">
              <a:rPr lang="en-US" smtClean="0"/>
              <a:pPr>
                <a:defRPr/>
              </a:pPr>
              <a:t>45</a:t>
            </a:fld>
            <a:endParaRPr lang="en-US" dirty="0"/>
          </a:p>
        </p:txBody>
      </p:sp>
    </p:spTree>
    <p:extLst>
      <p:ext uri="{BB962C8B-B14F-4D97-AF65-F5344CB8AC3E}">
        <p14:creationId xmlns:p14="http://schemas.microsoft.com/office/powerpoint/2010/main" val="29244920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4D46C4A-97EC-4FDD-86A8-545F4CCC2863}" type="slidenum">
              <a:rPr lang="en-US"/>
              <a:pPr fontAlgn="base">
                <a:spcBef>
                  <a:spcPct val="0"/>
                </a:spcBef>
                <a:spcAft>
                  <a:spcPct val="0"/>
                </a:spcAft>
              </a:pPr>
              <a:t>49</a:t>
            </a:fld>
            <a:endParaRPr lang="en-US" dirty="0"/>
          </a:p>
        </p:txBody>
      </p:sp>
    </p:spTree>
    <p:extLst>
      <p:ext uri="{BB962C8B-B14F-4D97-AF65-F5344CB8AC3E}">
        <p14:creationId xmlns:p14="http://schemas.microsoft.com/office/powerpoint/2010/main" val="4278992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it comes to reading we know we have:</a:t>
            </a:r>
            <a:endParaRPr lang="en-US" dirty="0"/>
          </a:p>
        </p:txBody>
      </p:sp>
      <p:sp>
        <p:nvSpPr>
          <p:cNvPr id="4" name="Slide Number Placeholder 3"/>
          <p:cNvSpPr>
            <a:spLocks noGrp="1"/>
          </p:cNvSpPr>
          <p:nvPr>
            <p:ph type="sldNum" sz="quarter" idx="10"/>
          </p:nvPr>
        </p:nvSpPr>
        <p:spPr/>
        <p:txBody>
          <a:bodyPr/>
          <a:lstStyle/>
          <a:p>
            <a:pPr>
              <a:defRPr/>
            </a:pPr>
            <a:fld id="{8D8862D3-5EAA-4ADA-90E1-259FB5186B55}" type="slidenum">
              <a:rPr lang="en-US" smtClean="0"/>
              <a:pPr>
                <a:defRPr/>
              </a:pPr>
              <a:t>4</a:t>
            </a:fld>
            <a:endParaRPr lang="en-US" dirty="0"/>
          </a:p>
        </p:txBody>
      </p:sp>
    </p:spTree>
    <p:extLst>
      <p:ext uri="{BB962C8B-B14F-4D97-AF65-F5344CB8AC3E}">
        <p14:creationId xmlns:p14="http://schemas.microsoft.com/office/powerpoint/2010/main" val="930472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Richards</a:t>
            </a:r>
            <a:r>
              <a:rPr lang="en-US" baseline="0" dirty="0" smtClean="0"/>
              <a:t> cites several studies about how the cognitive processes involved in art transfer to reading – shapes, lines, colors,  and space in young </a:t>
            </a:r>
            <a:r>
              <a:rPr lang="en-US" baseline="0" dirty="0" smtClean="0"/>
              <a:t>children.</a:t>
            </a:r>
            <a:endParaRPr lang="en-US" baseline="0" dirty="0" smtClean="0"/>
          </a:p>
          <a:p>
            <a:endParaRPr lang="en-US" baseline="0" dirty="0" smtClean="0"/>
          </a:p>
          <a:p>
            <a:r>
              <a:rPr lang="en-US" baseline="0" dirty="0" smtClean="0"/>
              <a:t>Lynch – (1) when students interact with content, they pay greater attention to details and gain additional </a:t>
            </a:r>
            <a:r>
              <a:rPr lang="en-US" baseline="0" dirty="0" smtClean="0"/>
              <a:t>perspectives; </a:t>
            </a:r>
            <a:r>
              <a:rPr lang="en-US" baseline="0" dirty="0" smtClean="0"/>
              <a:t>(2) </a:t>
            </a:r>
            <a:r>
              <a:rPr lang="en-US" baseline="0" dirty="0" smtClean="0"/>
              <a:t>sketching </a:t>
            </a:r>
            <a:r>
              <a:rPr lang="en-US" baseline="0" dirty="0" smtClean="0"/>
              <a:t>requires students to express </a:t>
            </a:r>
            <a:r>
              <a:rPr lang="en-US" baseline="0" dirty="0" smtClean="0"/>
              <a:t>understanding; and  </a:t>
            </a:r>
            <a:r>
              <a:rPr lang="en-US" baseline="0" dirty="0" smtClean="0"/>
              <a:t>(3) art is </a:t>
            </a:r>
            <a:r>
              <a:rPr lang="en-US" baseline="0" dirty="0" smtClean="0"/>
              <a:t>fun.</a:t>
            </a:r>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8D8862D3-5EAA-4ADA-90E1-259FB5186B55}" type="slidenum">
              <a:rPr lang="en-US" smtClean="0"/>
              <a:pPr>
                <a:defRPr/>
              </a:pPr>
              <a:t>5</a:t>
            </a:fld>
            <a:endParaRPr lang="en-US" dirty="0"/>
          </a:p>
        </p:txBody>
      </p:sp>
    </p:spTree>
    <p:extLst>
      <p:ext uri="{BB962C8B-B14F-4D97-AF65-F5344CB8AC3E}">
        <p14:creationId xmlns:p14="http://schemas.microsoft.com/office/powerpoint/2010/main" val="3153774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distinctive places for art</a:t>
            </a:r>
            <a:r>
              <a:rPr lang="en-US" baseline="0" dirty="0" smtClean="0"/>
              <a:t> integration when teaching a novel.</a:t>
            </a:r>
          </a:p>
          <a:p>
            <a:r>
              <a:rPr lang="en-US" baseline="0" dirty="0" smtClean="0"/>
              <a:t> These places align with the reading </a:t>
            </a:r>
            <a:r>
              <a:rPr lang="en-US" baseline="0" dirty="0" smtClean="0"/>
              <a:t>process.</a:t>
            </a:r>
            <a:endParaRPr lang="en-US" dirty="0"/>
          </a:p>
        </p:txBody>
      </p:sp>
      <p:sp>
        <p:nvSpPr>
          <p:cNvPr id="4" name="Slide Number Placeholder 3"/>
          <p:cNvSpPr>
            <a:spLocks noGrp="1"/>
          </p:cNvSpPr>
          <p:nvPr>
            <p:ph type="sldNum" sz="quarter" idx="10"/>
          </p:nvPr>
        </p:nvSpPr>
        <p:spPr/>
        <p:txBody>
          <a:bodyPr/>
          <a:lstStyle/>
          <a:p>
            <a:pPr>
              <a:defRPr/>
            </a:pPr>
            <a:fld id="{8D8862D3-5EAA-4ADA-90E1-259FB5186B55}" type="slidenum">
              <a:rPr lang="en-US" smtClean="0"/>
              <a:pPr>
                <a:defRPr/>
              </a:pPr>
              <a:t>8</a:t>
            </a:fld>
            <a:endParaRPr lang="en-US" dirty="0"/>
          </a:p>
        </p:txBody>
      </p:sp>
    </p:spTree>
    <p:extLst>
      <p:ext uri="{BB962C8B-B14F-4D97-AF65-F5344CB8AC3E}">
        <p14:creationId xmlns:p14="http://schemas.microsoft.com/office/powerpoint/2010/main" val="2673403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Please  note – This is not a presentation</a:t>
            </a:r>
            <a:r>
              <a:rPr lang="en-US" baseline="0" dirty="0" smtClean="0"/>
              <a:t> about a research-based project but rather the observations I made when integrating arts into my secondary English classes.</a:t>
            </a:r>
            <a:endParaRPr lang="en-US" dirty="0"/>
          </a:p>
        </p:txBody>
      </p:sp>
      <p:sp>
        <p:nvSpPr>
          <p:cNvPr id="4" name="Slide Number Placeholder 3"/>
          <p:cNvSpPr>
            <a:spLocks noGrp="1"/>
          </p:cNvSpPr>
          <p:nvPr>
            <p:ph type="sldNum" sz="quarter" idx="10"/>
          </p:nvPr>
        </p:nvSpPr>
        <p:spPr/>
        <p:txBody>
          <a:bodyPr/>
          <a:lstStyle/>
          <a:p>
            <a:pPr>
              <a:defRPr/>
            </a:pPr>
            <a:fld id="{8D8862D3-5EAA-4ADA-90E1-259FB5186B55}" type="slidenum">
              <a:rPr lang="en-US" smtClean="0"/>
              <a:pPr>
                <a:defRPr/>
              </a:pPr>
              <a:t>9</a:t>
            </a:fld>
            <a:endParaRPr lang="en-US" dirty="0"/>
          </a:p>
        </p:txBody>
      </p:sp>
    </p:spTree>
    <p:extLst>
      <p:ext uri="{BB962C8B-B14F-4D97-AF65-F5344CB8AC3E}">
        <p14:creationId xmlns:p14="http://schemas.microsoft.com/office/powerpoint/2010/main" val="4146481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use of illustrations  introduces</a:t>
            </a:r>
            <a:r>
              <a:rPr lang="en-US" baseline="0" dirty="0" smtClean="0"/>
              <a:t> students to the concepts in the book   (Lantz, 2005) and to different art genres. Can you identify any of the </a:t>
            </a:r>
            <a:r>
              <a:rPr lang="en-US" baseline="0" dirty="0" smtClean="0"/>
              <a:t>mediums </a:t>
            </a:r>
            <a:r>
              <a:rPr lang="en-US" baseline="0" dirty="0" smtClean="0"/>
              <a:t>on this </a:t>
            </a:r>
            <a:r>
              <a:rPr lang="en-US" baseline="0" dirty="0" smtClean="0"/>
              <a:t>slide?</a:t>
            </a:r>
            <a:endParaRPr lang="en-US" dirty="0" smtClean="0"/>
          </a:p>
          <a:p>
            <a:pPr>
              <a:spcBef>
                <a:spcPct val="0"/>
              </a:spcBef>
            </a:pPr>
            <a:endParaRPr lang="en-US" dirty="0" smtClean="0"/>
          </a:p>
          <a:p>
            <a:pPr>
              <a:spcBef>
                <a:spcPct val="0"/>
              </a:spcBef>
            </a:pPr>
            <a:r>
              <a:rPr lang="en-US" baseline="0" dirty="0" smtClean="0"/>
              <a:t>Art </a:t>
            </a:r>
            <a:r>
              <a:rPr lang="en-US" baseline="0" dirty="0" smtClean="0"/>
              <a:t>mediums</a:t>
            </a:r>
            <a:r>
              <a:rPr lang="en-US" baseline="0" dirty="0" smtClean="0"/>
              <a:t>:</a:t>
            </a:r>
          </a:p>
          <a:p>
            <a:pPr>
              <a:spcBef>
                <a:spcPct val="0"/>
              </a:spcBef>
            </a:pPr>
            <a:r>
              <a:rPr lang="en-US" dirty="0" smtClean="0"/>
              <a:t>Dog</a:t>
            </a:r>
            <a:r>
              <a:rPr lang="en-US" baseline="0" dirty="0" smtClean="0"/>
              <a:t> is an oil painting;</a:t>
            </a:r>
          </a:p>
          <a:p>
            <a:pPr>
              <a:spcBef>
                <a:spcPct val="0"/>
              </a:spcBef>
            </a:pPr>
            <a:r>
              <a:rPr lang="en-US" baseline="0" dirty="0" smtClean="0"/>
              <a:t>Horse is a sculpted tile;</a:t>
            </a:r>
          </a:p>
          <a:p>
            <a:pPr>
              <a:spcBef>
                <a:spcPct val="0"/>
              </a:spcBef>
            </a:pPr>
            <a:r>
              <a:rPr lang="en-US" baseline="0" dirty="0" smtClean="0"/>
              <a:t>Pig  is a cartoon;</a:t>
            </a:r>
          </a:p>
          <a:p>
            <a:pPr>
              <a:spcBef>
                <a:spcPct val="0"/>
              </a:spcBef>
            </a:pPr>
            <a:r>
              <a:rPr lang="en-US" baseline="0" dirty="0" smtClean="0"/>
              <a:t>Cow is a cartoon;</a:t>
            </a:r>
          </a:p>
          <a:p>
            <a:pPr>
              <a:spcBef>
                <a:spcPct val="0"/>
              </a:spcBef>
            </a:pPr>
            <a:r>
              <a:rPr lang="en-US" baseline="0" dirty="0" smtClean="0"/>
              <a:t>Goat is an abstract; and </a:t>
            </a:r>
          </a:p>
          <a:p>
            <a:pPr>
              <a:spcBef>
                <a:spcPct val="0"/>
              </a:spcBef>
            </a:pPr>
            <a:r>
              <a:rPr lang="en-US" baseline="0" dirty="0" smtClean="0"/>
              <a:t>Workhorse is a sketch.</a:t>
            </a:r>
            <a:r>
              <a:rPr lang="en-US" dirty="0" smtClean="0"/>
              <a:t> </a:t>
            </a:r>
          </a:p>
          <a:p>
            <a:pPr>
              <a:spcBef>
                <a:spcPct val="0"/>
              </a:spcBef>
            </a:pPr>
            <a:endParaRPr lang="en-US" dirty="0" smtClean="0"/>
          </a:p>
          <a:p>
            <a:pPr>
              <a:spcBef>
                <a:spcPct val="0"/>
              </a:spcBef>
            </a:pPr>
            <a:r>
              <a:rPr lang="en-US" dirty="0" smtClean="0"/>
              <a:t>Which animal is the smartest?</a:t>
            </a:r>
            <a:r>
              <a:rPr lang="en-US" baseline="0" dirty="0" smtClean="0"/>
              <a:t> Which would you want to lead you and why?</a:t>
            </a:r>
          </a:p>
          <a:p>
            <a:pPr marL="0" marR="0" indent="0" algn="l" defTabSz="914400" rtl="0" eaLnBrk="1" fontAlgn="base" latinLnBrk="0" hangingPunct="1">
              <a:lnSpc>
                <a:spcPct val="100000"/>
              </a:lnSpc>
              <a:spcBef>
                <a:spcPct val="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t>Correct answer for </a:t>
            </a:r>
            <a:r>
              <a:rPr lang="en-US" i="1" baseline="0" dirty="0" smtClean="0"/>
              <a:t>Animal Farm</a:t>
            </a:r>
            <a:r>
              <a:rPr lang="en-US" i="0" baseline="0" dirty="0" smtClean="0"/>
              <a:t> is the pig.</a:t>
            </a: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0"/>
              </a:spcBef>
              <a:spcAft>
                <a:spcPct val="0"/>
              </a:spcAft>
              <a:buClrTx/>
              <a:buSzTx/>
              <a:buFontTx/>
              <a:buNone/>
              <a:tabLst/>
              <a:defRPr/>
            </a:pPr>
            <a:endParaRPr lang="en-US" baseline="0" dirty="0" smtClean="0"/>
          </a:p>
          <a:p>
            <a:pPr>
              <a:spcBef>
                <a:spcPct val="0"/>
              </a:spcBef>
            </a:pPr>
            <a:endParaRPr lang="en-US" baseline="0" dirty="0" smtClean="0"/>
          </a:p>
          <a:p>
            <a:pPr>
              <a:spcBef>
                <a:spcPct val="0"/>
              </a:spcBef>
            </a:pPr>
            <a:endParaRPr lang="en-US" baseline="0" dirty="0" smtClean="0"/>
          </a:p>
          <a:p>
            <a:pPr>
              <a:spcBef>
                <a:spcPct val="0"/>
              </a:spcBef>
            </a:pPr>
            <a:endParaRPr lang="en-US" baseline="0" dirty="0"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DCB25FF-05B4-4A71-ABA7-EEB823806973}" type="slidenum">
              <a:rPr lang="en-US"/>
              <a:pPr fontAlgn="base">
                <a:spcBef>
                  <a:spcPct val="0"/>
                </a:spcBef>
                <a:spcAft>
                  <a:spcPct val="0"/>
                </a:spcAft>
              </a:pPr>
              <a:t>11</a:t>
            </a:fld>
            <a:endParaRPr lang="en-US" dirty="0"/>
          </a:p>
        </p:txBody>
      </p:sp>
    </p:spTree>
    <p:extLst>
      <p:ext uri="{BB962C8B-B14F-4D97-AF65-F5344CB8AC3E}">
        <p14:creationId xmlns:p14="http://schemas.microsoft.com/office/powerpoint/2010/main" val="367320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What genre of art is this? </a:t>
            </a:r>
            <a:r>
              <a:rPr lang="en-US" dirty="0" smtClean="0"/>
              <a:t>,</a:t>
            </a:r>
            <a:r>
              <a:rPr lang="en-US" baseline="0" dirty="0" smtClean="0"/>
              <a:t> (A</a:t>
            </a:r>
            <a:r>
              <a:rPr lang="en-US" dirty="0" smtClean="0"/>
              <a:t>crylic </a:t>
            </a:r>
            <a:r>
              <a:rPr lang="en-US" dirty="0" smtClean="0"/>
              <a:t>on </a:t>
            </a:r>
            <a:r>
              <a:rPr lang="en-US" dirty="0" smtClean="0"/>
              <a:t>canvas.)</a:t>
            </a:r>
            <a:endParaRPr lang="en-US" dirty="0" smtClean="0"/>
          </a:p>
          <a:p>
            <a:pPr>
              <a:spcBef>
                <a:spcPct val="0"/>
              </a:spcBef>
            </a:pPr>
            <a:r>
              <a:rPr lang="en-US" dirty="0" smtClean="0"/>
              <a:t>What</a:t>
            </a:r>
            <a:r>
              <a:rPr lang="en-US" baseline="0" dirty="0" smtClean="0"/>
              <a:t> do we see in this picture? </a:t>
            </a:r>
          </a:p>
          <a:p>
            <a:pPr>
              <a:spcBef>
                <a:spcPct val="0"/>
              </a:spcBef>
            </a:pPr>
            <a:r>
              <a:rPr lang="en-US" baseline="0" dirty="0" smtClean="0"/>
              <a:t>What clues are there about the culture it captures? </a:t>
            </a:r>
          </a:p>
          <a:p>
            <a:pPr>
              <a:spcBef>
                <a:spcPct val="0"/>
              </a:spcBef>
            </a:pPr>
            <a:r>
              <a:rPr lang="en-US" baseline="0" dirty="0" smtClean="0"/>
              <a:t>Emotions in the picture? </a:t>
            </a:r>
            <a:endParaRPr lang="en-US" dirty="0" smtClean="0"/>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F198880-A789-457F-BC73-8CC48F262894}" type="slidenum">
              <a:rPr lang="en-US"/>
              <a:pPr fontAlgn="base">
                <a:spcBef>
                  <a:spcPct val="0"/>
                </a:spcBef>
                <a:spcAft>
                  <a:spcPct val="0"/>
                </a:spcAft>
              </a:pPr>
              <a:t>12</a:t>
            </a:fld>
            <a:endParaRPr lang="en-US" dirty="0"/>
          </a:p>
        </p:txBody>
      </p:sp>
    </p:spTree>
    <p:extLst>
      <p:ext uri="{BB962C8B-B14F-4D97-AF65-F5344CB8AC3E}">
        <p14:creationId xmlns:p14="http://schemas.microsoft.com/office/powerpoint/2010/main" val="11005973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fld id="{9232998B-365D-4B92-8498-B2A178E1BB3D}" type="datetimeFigureOut">
              <a:rPr lang="en-US" smtClean="0"/>
              <a:pPr>
                <a:defRPr/>
              </a:pPr>
              <a:t>1/9/2017</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4B2C5DF9-8DC3-4817-84EC-79618FA4CC7E}"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81CBF58E-BF22-464E-98E7-E73199268551}" type="datetimeFigureOut">
              <a:rPr lang="en-US" smtClean="0"/>
              <a:pPr>
                <a:defRPr/>
              </a:pPr>
              <a:t>1/9/2017</a:t>
            </a:fld>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397ED3F7-8F3D-413A-94C2-E7CBF5B7FBED}"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48BBD878-0C84-450D-A375-28ACFB72573A}" type="datetimeFigureOut">
              <a:rPr lang="en-US" smtClean="0"/>
              <a:pPr>
                <a:defRPr/>
              </a:pPr>
              <a:t>1/9/2017</a:t>
            </a:fld>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90C3E8D7-FD79-4397-AD7D-2D74FFEDCB76}"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6DDA45F6-F635-4330-884F-9C24A0B2E120}" type="datetimeFigureOut">
              <a:rPr lang="en-US" smtClean="0"/>
              <a:pPr>
                <a:defRPr/>
              </a:pPr>
              <a:t>1/9/2017</a:t>
            </a:fld>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1990D161-48F3-438F-97D6-F2D5CEE590ED}" type="slidenum">
              <a:rPr lang="en-US" smtClean="0"/>
              <a:pPr>
                <a:defRPr/>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fld id="{684712D6-8722-405A-A508-6C6E5862F742}" type="datetimeFigureOut">
              <a:rPr lang="en-US" smtClean="0"/>
              <a:pPr>
                <a:defRPr/>
              </a:pPr>
              <a:t>1/9/2017</a:t>
            </a:fld>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91BEA7FC-1B5B-46C1-A56A-0FACD8CB2ABC}" type="slidenum">
              <a:rPr lang="en-US" smtClean="0"/>
              <a:pPr>
                <a:defRPr/>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9B0BB1F6-BD27-43A0-A6B8-121A5696FF54}" type="datetimeFigureOut">
              <a:rPr lang="en-US" smtClean="0"/>
              <a:pPr>
                <a:defRPr/>
              </a:pPr>
              <a:t>1/9/2017</a:t>
            </a:fld>
            <a:endParaRPr lang="en-US" dirty="0"/>
          </a:p>
        </p:txBody>
      </p:sp>
      <p:sp>
        <p:nvSpPr>
          <p:cNvPr id="6" name="Footer Placeholder 5"/>
          <p:cNvSpPr>
            <a:spLocks noGrp="1"/>
          </p:cNvSpPr>
          <p:nvPr>
            <p:ph type="ftr" sz="quarter" idx="11"/>
          </p:nvPr>
        </p:nvSpPr>
        <p:spPr/>
        <p:txBody>
          <a:bodyPr/>
          <a:lstStyle>
            <a:extLst/>
          </a:lstStyle>
          <a:p>
            <a:pPr>
              <a:defRPr/>
            </a:pPr>
            <a:endParaRPr lang="en-US" dirty="0"/>
          </a:p>
        </p:txBody>
      </p:sp>
      <p:sp>
        <p:nvSpPr>
          <p:cNvPr id="7" name="Slide Number Placeholder 6"/>
          <p:cNvSpPr>
            <a:spLocks noGrp="1"/>
          </p:cNvSpPr>
          <p:nvPr>
            <p:ph type="sldNum" sz="quarter" idx="12"/>
          </p:nvPr>
        </p:nvSpPr>
        <p:spPr/>
        <p:txBody>
          <a:bodyPr/>
          <a:lstStyle>
            <a:extLst/>
          </a:lstStyle>
          <a:p>
            <a:pPr>
              <a:defRPr/>
            </a:pPr>
            <a:fld id="{2966DF48-4428-42EF-B815-C578F256E3CA}" type="slidenum">
              <a:rPr lang="en-US" smtClean="0"/>
              <a:pPr>
                <a:defRPr/>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fld id="{C64DFEEB-4540-42B9-AFC7-DDC7D6DA938D}" type="datetimeFigureOut">
              <a:rPr lang="en-US" smtClean="0"/>
              <a:pPr>
                <a:defRPr/>
              </a:pPr>
              <a:t>1/9/2017</a:t>
            </a:fld>
            <a:endParaRPr lang="en-US" dirty="0"/>
          </a:p>
        </p:txBody>
      </p:sp>
      <p:sp>
        <p:nvSpPr>
          <p:cNvPr id="8" name="Footer Placeholder 7"/>
          <p:cNvSpPr>
            <a:spLocks noGrp="1"/>
          </p:cNvSpPr>
          <p:nvPr>
            <p:ph type="ftr" sz="quarter" idx="11"/>
          </p:nvPr>
        </p:nvSpPr>
        <p:spPr/>
        <p:txBody>
          <a:bodyPr/>
          <a:lstStyle>
            <a:extLst/>
          </a:lstStyle>
          <a:p>
            <a:pPr>
              <a:defRPr/>
            </a:pPr>
            <a:endParaRPr lang="en-US" dirty="0"/>
          </a:p>
        </p:txBody>
      </p:sp>
      <p:sp>
        <p:nvSpPr>
          <p:cNvPr id="9" name="Slide Number Placeholder 8"/>
          <p:cNvSpPr>
            <a:spLocks noGrp="1"/>
          </p:cNvSpPr>
          <p:nvPr>
            <p:ph type="sldNum" sz="quarter" idx="12"/>
          </p:nvPr>
        </p:nvSpPr>
        <p:spPr/>
        <p:txBody>
          <a:bodyPr/>
          <a:lstStyle>
            <a:extLst/>
          </a:lstStyle>
          <a:p>
            <a:pPr>
              <a:defRPr/>
            </a:pPr>
            <a:fld id="{5B31BA98-3807-4C65-8509-868191790D54}"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fld id="{46597098-60E6-4935-BD75-2B7FE6512D5D}" type="datetimeFigureOut">
              <a:rPr lang="en-US" smtClean="0"/>
              <a:pPr>
                <a:defRPr/>
              </a:pPr>
              <a:t>1/9/2017</a:t>
            </a:fld>
            <a:endParaRPr lang="en-US" dirty="0"/>
          </a:p>
        </p:txBody>
      </p:sp>
      <p:sp>
        <p:nvSpPr>
          <p:cNvPr id="4" name="Footer Placeholder 3"/>
          <p:cNvSpPr>
            <a:spLocks noGrp="1"/>
          </p:cNvSpPr>
          <p:nvPr>
            <p:ph type="ftr" sz="quarter" idx="11"/>
          </p:nvPr>
        </p:nvSpPr>
        <p:spPr/>
        <p:txBody>
          <a:bodyPr/>
          <a:lstStyle>
            <a:extLst/>
          </a:lstStyle>
          <a:p>
            <a:pPr>
              <a:defRPr/>
            </a:pPr>
            <a:endParaRPr lang="en-US" dirty="0"/>
          </a:p>
        </p:txBody>
      </p:sp>
      <p:sp>
        <p:nvSpPr>
          <p:cNvPr id="5" name="Slide Number Placeholder 4"/>
          <p:cNvSpPr>
            <a:spLocks noGrp="1"/>
          </p:cNvSpPr>
          <p:nvPr>
            <p:ph type="sldNum" sz="quarter" idx="12"/>
          </p:nvPr>
        </p:nvSpPr>
        <p:spPr/>
        <p:txBody>
          <a:bodyPr/>
          <a:lstStyle>
            <a:extLst/>
          </a:lstStyle>
          <a:p>
            <a:pPr>
              <a:defRPr/>
            </a:pPr>
            <a:fld id="{85BDFB69-8D43-46E7-B9FA-18FE34D25B13}" type="slidenum">
              <a:rPr lang="en-US" smtClean="0"/>
              <a:pPr>
                <a:defRPr/>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fld id="{D8ECC47B-C852-410B-92E9-E2F6BD72E570}" type="datetimeFigureOut">
              <a:rPr lang="en-US" smtClean="0"/>
              <a:pPr>
                <a:defRPr/>
              </a:pPr>
              <a:t>1/9/2017</a:t>
            </a:fld>
            <a:endParaRPr lang="en-US" dirty="0"/>
          </a:p>
        </p:txBody>
      </p:sp>
      <p:sp>
        <p:nvSpPr>
          <p:cNvPr id="3" name="Footer Placeholder 2"/>
          <p:cNvSpPr>
            <a:spLocks noGrp="1"/>
          </p:cNvSpPr>
          <p:nvPr>
            <p:ph type="ftr" sz="quarter" idx="11"/>
          </p:nvPr>
        </p:nvSpPr>
        <p:spPr/>
        <p:txBody>
          <a:bodyPr/>
          <a:lstStyle>
            <a:extLst/>
          </a:lstStyle>
          <a:p>
            <a:pPr>
              <a:defRPr/>
            </a:pPr>
            <a:endParaRPr lang="en-US" dirty="0"/>
          </a:p>
        </p:txBody>
      </p:sp>
      <p:sp>
        <p:nvSpPr>
          <p:cNvPr id="4" name="Slide Number Placeholder 3"/>
          <p:cNvSpPr>
            <a:spLocks noGrp="1"/>
          </p:cNvSpPr>
          <p:nvPr>
            <p:ph type="sldNum" sz="quarter" idx="12"/>
          </p:nvPr>
        </p:nvSpPr>
        <p:spPr/>
        <p:txBody>
          <a:bodyPr/>
          <a:lstStyle>
            <a:extLst/>
          </a:lstStyle>
          <a:p>
            <a:pPr>
              <a:defRPr/>
            </a:pPr>
            <a:fld id="{C767DEB6-26AD-4BB2-AB80-107D2055CA08}"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fld id="{707697FB-6BFD-4B93-B313-803194A623A5}" type="datetimeFigureOut">
              <a:rPr lang="en-US" smtClean="0"/>
              <a:pPr>
                <a:defRPr/>
              </a:pPr>
              <a:t>1/9/2017</a:t>
            </a:fld>
            <a:endParaRPr lang="en-US" dirty="0"/>
          </a:p>
        </p:txBody>
      </p:sp>
      <p:sp>
        <p:nvSpPr>
          <p:cNvPr id="6" name="Footer Placeholder 5"/>
          <p:cNvSpPr>
            <a:spLocks noGrp="1"/>
          </p:cNvSpPr>
          <p:nvPr>
            <p:ph type="ftr" sz="quarter" idx="11"/>
          </p:nvPr>
        </p:nvSpPr>
        <p:spPr/>
        <p:txBody>
          <a:bodyPr/>
          <a:lstStyle>
            <a:extLst/>
          </a:lstStyle>
          <a:p>
            <a:pPr>
              <a:defRPr/>
            </a:pPr>
            <a:endParaRPr lang="en-US" dirty="0"/>
          </a:p>
        </p:txBody>
      </p:sp>
      <p:sp>
        <p:nvSpPr>
          <p:cNvPr id="7" name="Slide Number Placeholder 6"/>
          <p:cNvSpPr>
            <a:spLocks noGrp="1"/>
          </p:cNvSpPr>
          <p:nvPr>
            <p:ph type="sldNum" sz="quarter" idx="12"/>
          </p:nvPr>
        </p:nvSpPr>
        <p:spPr/>
        <p:txBody>
          <a:bodyPr/>
          <a:lstStyle>
            <a:extLst/>
          </a:lstStyle>
          <a:p>
            <a:pPr>
              <a:defRPr/>
            </a:pPr>
            <a:fld id="{9C9488AC-9D38-478F-BB87-39BBDCAFFBC7}"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fld id="{FBDA3A59-6154-421C-9EB4-C02BAD086AF2}" type="datetimeFigureOut">
              <a:rPr lang="en-US" smtClean="0"/>
              <a:pPr>
                <a:defRPr/>
              </a:pPr>
              <a:t>1/9/2017</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EB389CD3-4F82-415E-BD44-09E4B05971B5}" type="slidenum">
              <a:rPr lang="en-US" smtClean="0"/>
              <a:pPr>
                <a:defRPr/>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5C52FA19-6191-4880-8F5D-D6B24297BCBD}" type="datetimeFigureOut">
              <a:rPr lang="en-US" smtClean="0"/>
              <a:pPr>
                <a:defRPr/>
              </a:pPr>
              <a:t>1/9/2017</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F28C8A00-1C10-4FC0-8B3F-E7FF0180AF4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BGFeldman@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Anitra%20Redlefsen.avi"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arts.gov/publications"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www.aep-arts.org/additional-resources/" TargetMode="External"/><Relationship Id="rId5" Type="http://schemas.openxmlformats.org/officeDocument/2006/relationships/hyperlink" Target="http://www.eric.ed.gov/ERICWebPortal/custom/portlets/recordDetails/detailmini.jsp?_nfpb=true&amp;_&amp;ERICExtSearch_SearchValue_0=ED488767&amp;ERICExtSearch_SearchType_0=no&amp;accno=ED488767" TargetMode="External"/><Relationship Id="rId4" Type="http://schemas.openxmlformats.org/officeDocument/2006/relationships/hyperlink" Target="http://www.wallacefoundation.org/knowledge-center/Documents/Understanding-Excellence-in-Arts-Education.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2743200"/>
          </a:xfrm>
        </p:spPr>
        <p:txBody>
          <a:bodyPr>
            <a:normAutofit fontScale="90000"/>
          </a:bodyPr>
          <a:lstStyle/>
          <a:p>
            <a:pPr fontAlgn="auto">
              <a:spcAft>
                <a:spcPts val="0"/>
              </a:spcAft>
              <a:defRPr/>
            </a:pPr>
            <a:r>
              <a:rPr lang="en-US" dirty="0"/>
              <a:t>Teaching Novels in a Novel Way: Arts Integration in </a:t>
            </a:r>
            <a:r>
              <a:rPr lang="en-US" dirty="0" smtClean="0"/>
              <a:t>the</a:t>
            </a:r>
            <a:br>
              <a:rPr lang="en-US" dirty="0" smtClean="0"/>
            </a:br>
            <a:r>
              <a:rPr lang="en-US" dirty="0" smtClean="0"/>
              <a:t>Secondary Classroom</a:t>
            </a:r>
            <a:endParaRPr lang="en-US" dirty="0"/>
          </a:p>
        </p:txBody>
      </p:sp>
      <p:sp>
        <p:nvSpPr>
          <p:cNvPr id="3075" name="Subtitle 2"/>
          <p:cNvSpPr>
            <a:spLocks noGrp="1"/>
          </p:cNvSpPr>
          <p:nvPr>
            <p:ph type="subTitle" idx="1"/>
          </p:nvPr>
        </p:nvSpPr>
        <p:spPr>
          <a:xfrm>
            <a:off x="2057400" y="3733800"/>
            <a:ext cx="6400800" cy="1981200"/>
          </a:xfrm>
        </p:spPr>
        <p:txBody>
          <a:bodyPr/>
          <a:lstStyle/>
          <a:p>
            <a:r>
              <a:rPr lang="en-US" b="1" dirty="0" smtClean="0"/>
              <a:t>Donna Feldman, Ph.D.</a:t>
            </a:r>
          </a:p>
          <a:p>
            <a:r>
              <a:rPr lang="en-US" b="1" dirty="0" smtClean="0">
                <a:hlinkClick r:id="rId3"/>
              </a:rPr>
              <a:t>DBGFeldman@gmail.com</a:t>
            </a:r>
            <a:endParaRPr lang="en-US" b="1" dirty="0" smtClean="0"/>
          </a:p>
          <a:p>
            <a:endParaRPr lang="en-US" b="1" dirty="0" smtClean="0">
              <a:effectLst>
                <a:outerShdw blurRad="38100" dist="38100" dir="2700000" algn="tl">
                  <a:srgbClr val="000000">
                    <a:alpha val="43137"/>
                  </a:srgbClr>
                </a:outerShdw>
              </a:effectLst>
            </a:endParaRPr>
          </a:p>
          <a:p>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solidFill>
                  <a:schemeClr val="tx2"/>
                </a:solidFill>
              </a:rPr>
              <a:t>Art as a hook to reading.</a:t>
            </a:r>
          </a:p>
          <a:p>
            <a:r>
              <a:rPr lang="en-US" b="1" dirty="0" smtClean="0">
                <a:solidFill>
                  <a:schemeClr val="tx2"/>
                </a:solidFill>
              </a:rPr>
              <a:t>Presents historical and/or cultural context of novel.</a:t>
            </a:r>
            <a:endParaRPr lang="en-US" b="1" dirty="0">
              <a:solidFill>
                <a:schemeClr val="tx2"/>
              </a:solidFill>
            </a:endParaRPr>
          </a:p>
        </p:txBody>
      </p:sp>
      <p:sp>
        <p:nvSpPr>
          <p:cNvPr id="3" name="Title 2"/>
          <p:cNvSpPr>
            <a:spLocks noGrp="1"/>
          </p:cNvSpPr>
          <p:nvPr>
            <p:ph type="title"/>
          </p:nvPr>
        </p:nvSpPr>
        <p:spPr/>
        <p:txBody>
          <a:bodyPr/>
          <a:lstStyle/>
          <a:p>
            <a:r>
              <a:rPr lang="en-US" dirty="0" smtClean="0"/>
              <a:t>Before Reading</a:t>
            </a:r>
            <a:endParaRPr lang="en-US" dirty="0"/>
          </a:p>
        </p:txBody>
      </p:sp>
    </p:spTree>
    <p:extLst>
      <p:ext uri="{BB962C8B-B14F-4D97-AF65-F5344CB8AC3E}">
        <p14:creationId xmlns:p14="http://schemas.microsoft.com/office/powerpoint/2010/main" val="17736119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Example Before Reading</a:t>
            </a:r>
            <a:br>
              <a:rPr lang="en-US" dirty="0" smtClean="0"/>
            </a:br>
            <a:r>
              <a:rPr lang="en-US" dirty="0" smtClean="0"/>
              <a:t>– </a:t>
            </a:r>
            <a:r>
              <a:rPr lang="en-US" i="1" dirty="0" smtClean="0"/>
              <a:t>Animal Farm</a:t>
            </a:r>
            <a:endParaRPr lang="en-US" i="1" dirty="0"/>
          </a:p>
        </p:txBody>
      </p:sp>
      <p:pic>
        <p:nvPicPr>
          <p:cNvPr id="6148" name="Picture 4"/>
          <p:cNvPicPr>
            <a:picLocks noGrp="1" noChangeAspect="1" noChangeArrowheads="1"/>
          </p:cNvPicPr>
          <p:nvPr>
            <p:ph idx="1"/>
          </p:nvPr>
        </p:nvPicPr>
        <p:blipFill>
          <a:blip r:embed="rId3" cstate="print"/>
          <a:srcRect/>
          <a:stretch>
            <a:fillRect/>
          </a:stretch>
        </p:blipFill>
        <p:spPr bwMode="auto">
          <a:xfrm>
            <a:off x="762000" y="1371600"/>
            <a:ext cx="1186966" cy="1800605"/>
          </a:xfrm>
          <a:prstGeom prst="rect">
            <a:avLst/>
          </a:prstGeom>
          <a:noFill/>
          <a:ln w="9525">
            <a:noFill/>
            <a:miter lim="800000"/>
            <a:headEnd/>
            <a:tailEnd/>
          </a:ln>
        </p:spPr>
      </p:pic>
      <p:sp>
        <p:nvSpPr>
          <p:cNvPr id="8" name="TextBox 7"/>
          <p:cNvSpPr txBox="1"/>
          <p:nvPr/>
        </p:nvSpPr>
        <p:spPr>
          <a:xfrm rot="10800000" flipV="1">
            <a:off x="533400" y="3200400"/>
            <a:ext cx="2057400" cy="369332"/>
          </a:xfrm>
          <a:prstGeom prst="rect">
            <a:avLst/>
          </a:prstGeom>
          <a:noFill/>
        </p:spPr>
        <p:txBody>
          <a:bodyPr wrap="square" rtlCol="0">
            <a:spAutoFit/>
          </a:bodyPr>
          <a:lstStyle/>
          <a:p>
            <a:r>
              <a:rPr lang="en-US" dirty="0" smtClean="0"/>
              <a:t>WelshBlogs.com</a:t>
            </a:r>
            <a:endParaRPr lang="en-US" dirty="0"/>
          </a:p>
        </p:txBody>
      </p:sp>
      <p:pic>
        <p:nvPicPr>
          <p:cNvPr id="6152" name="Picture 8"/>
          <p:cNvPicPr>
            <a:picLocks noChangeAspect="1" noChangeArrowheads="1"/>
          </p:cNvPicPr>
          <p:nvPr/>
        </p:nvPicPr>
        <p:blipFill>
          <a:blip r:embed="rId4" cstate="print"/>
          <a:srcRect/>
          <a:stretch>
            <a:fillRect/>
          </a:stretch>
        </p:blipFill>
        <p:spPr bwMode="auto">
          <a:xfrm>
            <a:off x="5943600" y="1371600"/>
            <a:ext cx="2334638" cy="1828800"/>
          </a:xfrm>
          <a:prstGeom prst="rect">
            <a:avLst/>
          </a:prstGeom>
          <a:noFill/>
          <a:ln w="9525">
            <a:noFill/>
            <a:miter lim="800000"/>
            <a:headEnd/>
            <a:tailEnd/>
          </a:ln>
        </p:spPr>
      </p:pic>
      <p:sp>
        <p:nvSpPr>
          <p:cNvPr id="11" name="TextBox 10"/>
          <p:cNvSpPr txBox="1"/>
          <p:nvPr/>
        </p:nvSpPr>
        <p:spPr>
          <a:xfrm>
            <a:off x="6096000" y="3200400"/>
            <a:ext cx="2286000" cy="369332"/>
          </a:xfrm>
          <a:prstGeom prst="rect">
            <a:avLst/>
          </a:prstGeom>
          <a:noFill/>
        </p:spPr>
        <p:txBody>
          <a:bodyPr wrap="square" rtlCol="0">
            <a:spAutoFit/>
          </a:bodyPr>
          <a:lstStyle/>
          <a:p>
            <a:r>
              <a:rPr lang="en-US" dirty="0" smtClean="0"/>
              <a:t>English.china.com</a:t>
            </a:r>
            <a:endParaRPr lang="en-US" dirty="0"/>
          </a:p>
        </p:txBody>
      </p:sp>
      <p:pic>
        <p:nvPicPr>
          <p:cNvPr id="6153" name="Picture 9"/>
          <p:cNvPicPr>
            <a:picLocks noChangeAspect="1" noChangeArrowheads="1"/>
          </p:cNvPicPr>
          <p:nvPr/>
        </p:nvPicPr>
        <p:blipFill>
          <a:blip r:embed="rId5" cstate="print"/>
          <a:srcRect/>
          <a:stretch>
            <a:fillRect/>
          </a:stretch>
        </p:blipFill>
        <p:spPr bwMode="auto">
          <a:xfrm>
            <a:off x="3352800" y="1447800"/>
            <a:ext cx="1662015" cy="1628775"/>
          </a:xfrm>
          <a:prstGeom prst="rect">
            <a:avLst/>
          </a:prstGeom>
          <a:noFill/>
          <a:ln w="9525">
            <a:noFill/>
            <a:miter lim="800000"/>
            <a:headEnd/>
            <a:tailEnd/>
          </a:ln>
        </p:spPr>
      </p:pic>
      <p:sp>
        <p:nvSpPr>
          <p:cNvPr id="13" name="TextBox 12"/>
          <p:cNvSpPr txBox="1"/>
          <p:nvPr/>
        </p:nvSpPr>
        <p:spPr>
          <a:xfrm>
            <a:off x="3124200" y="3200400"/>
            <a:ext cx="2286000" cy="369332"/>
          </a:xfrm>
          <a:prstGeom prst="rect">
            <a:avLst/>
          </a:prstGeom>
          <a:noFill/>
        </p:spPr>
        <p:txBody>
          <a:bodyPr wrap="square" rtlCol="0">
            <a:spAutoFit/>
          </a:bodyPr>
          <a:lstStyle/>
          <a:p>
            <a:r>
              <a:rPr lang="en-US" dirty="0" smtClean="0"/>
              <a:t>Harmonyfineart.com</a:t>
            </a:r>
            <a:endParaRPr lang="en-US" dirty="0"/>
          </a:p>
        </p:txBody>
      </p:sp>
      <p:pic>
        <p:nvPicPr>
          <p:cNvPr id="6154" name="Picture 10"/>
          <p:cNvPicPr>
            <a:picLocks noChangeAspect="1" noChangeArrowheads="1"/>
          </p:cNvPicPr>
          <p:nvPr/>
        </p:nvPicPr>
        <p:blipFill>
          <a:blip r:embed="rId6" cstate="print"/>
          <a:srcRect/>
          <a:stretch>
            <a:fillRect/>
          </a:stretch>
        </p:blipFill>
        <p:spPr bwMode="auto">
          <a:xfrm>
            <a:off x="6400800" y="3810000"/>
            <a:ext cx="1667398" cy="2247900"/>
          </a:xfrm>
          <a:prstGeom prst="rect">
            <a:avLst/>
          </a:prstGeom>
          <a:noFill/>
          <a:ln w="9525">
            <a:noFill/>
            <a:miter lim="800000"/>
            <a:headEnd/>
            <a:tailEnd/>
          </a:ln>
        </p:spPr>
      </p:pic>
      <p:sp>
        <p:nvSpPr>
          <p:cNvPr id="15" name="TextBox 14"/>
          <p:cNvSpPr txBox="1"/>
          <p:nvPr/>
        </p:nvSpPr>
        <p:spPr>
          <a:xfrm>
            <a:off x="6324600" y="6096000"/>
            <a:ext cx="2057400" cy="381000"/>
          </a:xfrm>
          <a:prstGeom prst="rect">
            <a:avLst/>
          </a:prstGeom>
          <a:noFill/>
        </p:spPr>
        <p:txBody>
          <a:bodyPr wrap="square" rtlCol="0">
            <a:spAutoFit/>
          </a:bodyPr>
          <a:lstStyle/>
          <a:p>
            <a:r>
              <a:rPr lang="en-US" dirty="0" smtClean="0"/>
              <a:t>Uniquefarm.com</a:t>
            </a:r>
            <a:endParaRPr lang="en-US" dirty="0"/>
          </a:p>
        </p:txBody>
      </p:sp>
      <p:pic>
        <p:nvPicPr>
          <p:cNvPr id="6155" name="Picture 11"/>
          <p:cNvPicPr>
            <a:picLocks noChangeAspect="1" noChangeArrowheads="1"/>
          </p:cNvPicPr>
          <p:nvPr/>
        </p:nvPicPr>
        <p:blipFill>
          <a:blip r:embed="rId7" cstate="print"/>
          <a:srcRect/>
          <a:stretch>
            <a:fillRect/>
          </a:stretch>
        </p:blipFill>
        <p:spPr bwMode="auto">
          <a:xfrm>
            <a:off x="457200" y="3733800"/>
            <a:ext cx="1905000" cy="1959299"/>
          </a:xfrm>
          <a:prstGeom prst="rect">
            <a:avLst/>
          </a:prstGeom>
          <a:noFill/>
          <a:ln w="9525">
            <a:noFill/>
            <a:miter lim="800000"/>
            <a:headEnd/>
            <a:tailEnd/>
          </a:ln>
        </p:spPr>
      </p:pic>
      <p:sp>
        <p:nvSpPr>
          <p:cNvPr id="17" name="TextBox 16"/>
          <p:cNvSpPr txBox="1"/>
          <p:nvPr/>
        </p:nvSpPr>
        <p:spPr>
          <a:xfrm>
            <a:off x="457200" y="5715000"/>
            <a:ext cx="2209800" cy="369332"/>
          </a:xfrm>
          <a:prstGeom prst="rect">
            <a:avLst/>
          </a:prstGeom>
          <a:noFill/>
        </p:spPr>
        <p:txBody>
          <a:bodyPr wrap="square" rtlCol="0">
            <a:spAutoFit/>
          </a:bodyPr>
          <a:lstStyle/>
          <a:p>
            <a:r>
              <a:rPr lang="en-US" dirty="0" smtClean="0"/>
              <a:t>Hippyshopper.com</a:t>
            </a:r>
            <a:endParaRPr lang="en-US" dirty="0"/>
          </a:p>
        </p:txBody>
      </p:sp>
      <p:pic>
        <p:nvPicPr>
          <p:cNvPr id="6156" name="Picture 12"/>
          <p:cNvPicPr>
            <a:picLocks noChangeAspect="1" noChangeArrowheads="1"/>
          </p:cNvPicPr>
          <p:nvPr/>
        </p:nvPicPr>
        <p:blipFill>
          <a:blip r:embed="rId8" cstate="print"/>
          <a:srcRect/>
          <a:stretch>
            <a:fillRect/>
          </a:stretch>
        </p:blipFill>
        <p:spPr bwMode="auto">
          <a:xfrm>
            <a:off x="3352800" y="4114800"/>
            <a:ext cx="2006600" cy="1447800"/>
          </a:xfrm>
          <a:prstGeom prst="rect">
            <a:avLst/>
          </a:prstGeom>
          <a:noFill/>
          <a:ln w="9525">
            <a:noFill/>
            <a:miter lim="800000"/>
            <a:headEnd/>
            <a:tailEnd/>
          </a:ln>
        </p:spPr>
      </p:pic>
      <p:sp>
        <p:nvSpPr>
          <p:cNvPr id="19" name="TextBox 18"/>
          <p:cNvSpPr txBox="1"/>
          <p:nvPr/>
        </p:nvSpPr>
        <p:spPr>
          <a:xfrm>
            <a:off x="3352800" y="5638800"/>
            <a:ext cx="1905000" cy="369332"/>
          </a:xfrm>
          <a:prstGeom prst="rect">
            <a:avLst/>
          </a:prstGeom>
          <a:noFill/>
        </p:spPr>
        <p:txBody>
          <a:bodyPr wrap="square" rtlCol="0">
            <a:spAutoFit/>
          </a:bodyPr>
          <a:lstStyle/>
          <a:p>
            <a:r>
              <a:rPr lang="en-US" dirty="0" smtClean="0"/>
              <a:t>Clipartpal.com</a:t>
            </a:r>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2"/>
          <p:cNvPicPr>
            <a:picLocks noGrp="1" noChangeAspect="1" noChangeArrowheads="1"/>
          </p:cNvPicPr>
          <p:nvPr>
            <p:ph idx="1"/>
          </p:nvPr>
        </p:nvPicPr>
        <p:blipFill>
          <a:blip r:embed="rId3" cstate="print"/>
          <a:srcRect/>
          <a:stretch>
            <a:fillRect/>
          </a:stretch>
        </p:blipFill>
        <p:spPr>
          <a:xfrm>
            <a:off x="2475674" y="1470025"/>
            <a:ext cx="6363526" cy="4550661"/>
          </a:xfrm>
        </p:spPr>
      </p:pic>
      <p:sp>
        <p:nvSpPr>
          <p:cNvPr id="2" name="Title 1"/>
          <p:cNvSpPr>
            <a:spLocks noGrp="1"/>
          </p:cNvSpPr>
          <p:nvPr>
            <p:ph type="title"/>
          </p:nvPr>
        </p:nvSpPr>
        <p:spPr/>
        <p:txBody>
          <a:bodyPr>
            <a:normAutofit fontScale="90000"/>
          </a:bodyPr>
          <a:lstStyle/>
          <a:p>
            <a:pPr fontAlgn="auto">
              <a:spcAft>
                <a:spcPts val="0"/>
              </a:spcAft>
              <a:defRPr/>
            </a:pPr>
            <a:r>
              <a:rPr lang="en-US" dirty="0" smtClean="0"/>
              <a:t>Example Before Reading </a:t>
            </a:r>
            <a:br>
              <a:rPr lang="en-US" dirty="0" smtClean="0"/>
            </a:br>
            <a:r>
              <a:rPr lang="en-US" dirty="0" smtClean="0"/>
              <a:t>- </a:t>
            </a:r>
            <a:r>
              <a:rPr lang="en-US" i="1" dirty="0" smtClean="0"/>
              <a:t>Night</a:t>
            </a:r>
            <a:endParaRPr lang="en-US" dirty="0"/>
          </a:p>
        </p:txBody>
      </p:sp>
      <p:sp>
        <p:nvSpPr>
          <p:cNvPr id="7172" name="TextBox 4"/>
          <p:cNvSpPr txBox="1">
            <a:spLocks noChangeArrowheads="1"/>
          </p:cNvSpPr>
          <p:nvPr/>
        </p:nvSpPr>
        <p:spPr bwMode="auto">
          <a:xfrm>
            <a:off x="3352800" y="6211887"/>
            <a:ext cx="5791200" cy="646113"/>
          </a:xfrm>
          <a:prstGeom prst="rect">
            <a:avLst/>
          </a:prstGeom>
          <a:noFill/>
          <a:ln w="9525">
            <a:noFill/>
            <a:miter lim="800000"/>
            <a:headEnd/>
            <a:tailEnd/>
          </a:ln>
        </p:spPr>
        <p:txBody>
          <a:bodyPr wrap="square">
            <a:spAutoFit/>
          </a:bodyPr>
          <a:lstStyle/>
          <a:p>
            <a:r>
              <a:rPr lang="en-US" dirty="0">
                <a:latin typeface="Book Antiqua" pitchFamily="18" charset="0"/>
              </a:rPr>
              <a:t>http://</a:t>
            </a:r>
            <a:r>
              <a:rPr lang="en-US" dirty="0" smtClean="0">
                <a:latin typeface="Book Antiqua" pitchFamily="18" charset="0"/>
              </a:rPr>
              <a:t>www.berkeleydailyplanet.com/photos/10-30-07/Purim%20Play</a:t>
            </a:r>
            <a:r>
              <a:rPr lang="en-US" dirty="0">
                <a:latin typeface="Book Antiqua" pitchFamily="18" charset="0"/>
              </a:rPr>
              <a:t>,%20high%20res.jpg</a:t>
            </a:r>
          </a:p>
        </p:txBody>
      </p:sp>
      <p:sp>
        <p:nvSpPr>
          <p:cNvPr id="3" name="TextBox 2"/>
          <p:cNvSpPr txBox="1"/>
          <p:nvPr/>
        </p:nvSpPr>
        <p:spPr>
          <a:xfrm>
            <a:off x="152400" y="1828800"/>
            <a:ext cx="2286000" cy="1477328"/>
          </a:xfrm>
          <a:prstGeom prst="rect">
            <a:avLst/>
          </a:prstGeom>
          <a:noFill/>
        </p:spPr>
        <p:txBody>
          <a:bodyPr wrap="square" rtlCol="0">
            <a:spAutoFit/>
          </a:bodyPr>
          <a:lstStyle/>
          <a:p>
            <a:r>
              <a:rPr lang="en-US" dirty="0"/>
              <a:t>Mayer </a:t>
            </a:r>
            <a:r>
              <a:rPr lang="en-US" dirty="0" err="1"/>
              <a:t>Kirschenblatt</a:t>
            </a:r>
            <a:r>
              <a:rPr lang="en-US" dirty="0"/>
              <a:t> </a:t>
            </a:r>
            <a:r>
              <a:rPr lang="en-US" dirty="0" smtClean="0"/>
              <a:t>’s</a:t>
            </a:r>
          </a:p>
          <a:p>
            <a:r>
              <a:rPr lang="en-US" dirty="0"/>
              <a:t>Purim Play: The </a:t>
            </a:r>
            <a:r>
              <a:rPr lang="en-US" dirty="0" err="1"/>
              <a:t>Kraków</a:t>
            </a:r>
            <a:r>
              <a:rPr lang="en-US" dirty="0"/>
              <a:t> Wedding (circa </a:t>
            </a:r>
            <a:r>
              <a:rPr lang="en-US" dirty="0" smtClean="0"/>
              <a:t>1994)</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Example Before Reading </a:t>
            </a:r>
            <a:br>
              <a:rPr lang="en-US" dirty="0" smtClean="0"/>
            </a:br>
            <a:r>
              <a:rPr lang="en-US" dirty="0" smtClean="0"/>
              <a:t>- </a:t>
            </a:r>
            <a:r>
              <a:rPr lang="en-US" i="1" dirty="0" smtClean="0"/>
              <a:t>Anthem</a:t>
            </a:r>
            <a:endParaRPr lang="en-US" dirty="0"/>
          </a:p>
        </p:txBody>
      </p:sp>
      <p:sp>
        <p:nvSpPr>
          <p:cNvPr id="8196" name="TextBox 4"/>
          <p:cNvSpPr txBox="1">
            <a:spLocks noChangeArrowheads="1"/>
          </p:cNvSpPr>
          <p:nvPr/>
        </p:nvSpPr>
        <p:spPr bwMode="auto">
          <a:xfrm>
            <a:off x="1295400" y="6172200"/>
            <a:ext cx="7010400" cy="646331"/>
          </a:xfrm>
          <a:prstGeom prst="rect">
            <a:avLst/>
          </a:prstGeom>
          <a:noFill/>
          <a:ln w="9525">
            <a:noFill/>
            <a:miter lim="800000"/>
            <a:headEnd/>
            <a:tailEnd/>
          </a:ln>
        </p:spPr>
        <p:txBody>
          <a:bodyPr>
            <a:spAutoFit/>
          </a:bodyPr>
          <a:lstStyle/>
          <a:p>
            <a:r>
              <a:rPr lang="en-US" dirty="0">
                <a:latin typeface="Book Antiqua" pitchFamily="18" charset="0"/>
              </a:rPr>
              <a:t>http://www.cruzine.com/2011/01/27/concept-cars-photography/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711819"/>
            <a:ext cx="6705600" cy="3514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95400" y="5410200"/>
            <a:ext cx="7010400" cy="646331"/>
          </a:xfrm>
          <a:prstGeom prst="rect">
            <a:avLst/>
          </a:prstGeom>
          <a:noFill/>
        </p:spPr>
        <p:txBody>
          <a:bodyPr wrap="square" rtlCol="0">
            <a:spAutoFit/>
          </a:bodyPr>
          <a:lstStyle/>
          <a:p>
            <a:r>
              <a:rPr lang="en-US" b="1" i="1" dirty="0"/>
              <a:t>Tesla Eye Concept</a:t>
            </a:r>
            <a:r>
              <a:rPr lang="en-US" i="1" dirty="0"/>
              <a:t> by </a:t>
            </a:r>
            <a:r>
              <a:rPr lang="en-US" i="1" dirty="0" smtClean="0"/>
              <a:t>Jorge Andres </a:t>
            </a:r>
            <a:r>
              <a:rPr lang="en-US" i="1" dirty="0" err="1" smtClean="0"/>
              <a:t>PIinilla</a:t>
            </a:r>
            <a:r>
              <a:rPr lang="en-US" i="1" dirty="0" smtClean="0"/>
              <a:t> Fonseca</a:t>
            </a:r>
            <a:endParaRPr lang="en-US" i="1" dirty="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2"/>
          <p:cNvPicPr>
            <a:picLocks noGrp="1" noChangeAspect="1" noChangeArrowheads="1"/>
          </p:cNvPicPr>
          <p:nvPr>
            <p:ph idx="1"/>
          </p:nvPr>
        </p:nvPicPr>
        <p:blipFill>
          <a:blip r:embed="rId3" cstate="print"/>
          <a:srcRect/>
          <a:stretch>
            <a:fillRect/>
          </a:stretch>
        </p:blipFill>
        <p:spPr>
          <a:xfrm>
            <a:off x="457200" y="2057400"/>
            <a:ext cx="3811588" cy="2590800"/>
          </a:xfrm>
        </p:spPr>
      </p:pic>
      <p:sp>
        <p:nvSpPr>
          <p:cNvPr id="2" name="Title 1"/>
          <p:cNvSpPr>
            <a:spLocks noGrp="1"/>
          </p:cNvSpPr>
          <p:nvPr>
            <p:ph type="title"/>
          </p:nvPr>
        </p:nvSpPr>
        <p:spPr/>
        <p:txBody>
          <a:bodyPr>
            <a:normAutofit fontScale="90000"/>
          </a:bodyPr>
          <a:lstStyle/>
          <a:p>
            <a:pPr fontAlgn="auto">
              <a:spcAft>
                <a:spcPts val="0"/>
              </a:spcAft>
              <a:defRPr/>
            </a:pPr>
            <a:r>
              <a:rPr lang="en-US" dirty="0" smtClean="0"/>
              <a:t>Examples Before Reading– Slave Narrative/ Abolition Literature</a:t>
            </a:r>
            <a:endParaRPr lang="en-US" dirty="0"/>
          </a:p>
        </p:txBody>
      </p:sp>
      <p:sp>
        <p:nvSpPr>
          <p:cNvPr id="9220" name="TextBox 4"/>
          <p:cNvSpPr txBox="1">
            <a:spLocks noChangeArrowheads="1"/>
          </p:cNvSpPr>
          <p:nvPr/>
        </p:nvSpPr>
        <p:spPr bwMode="auto">
          <a:xfrm>
            <a:off x="533400" y="4876800"/>
            <a:ext cx="3810000" cy="646113"/>
          </a:xfrm>
          <a:prstGeom prst="rect">
            <a:avLst/>
          </a:prstGeom>
          <a:noFill/>
          <a:ln w="9525">
            <a:noFill/>
            <a:miter lim="800000"/>
            <a:headEnd/>
            <a:tailEnd/>
          </a:ln>
        </p:spPr>
        <p:txBody>
          <a:bodyPr>
            <a:spAutoFit/>
          </a:bodyPr>
          <a:lstStyle/>
          <a:p>
            <a:r>
              <a:rPr lang="en-US" dirty="0">
                <a:latin typeface="Book Antiqua" pitchFamily="18" charset="0"/>
              </a:rPr>
              <a:t>http://xroads.virginia.edu/~hyper/jacobs/hj-flint.htm</a:t>
            </a:r>
          </a:p>
        </p:txBody>
      </p:sp>
      <p:pic>
        <p:nvPicPr>
          <p:cNvPr id="9221" name="Picture 3"/>
          <p:cNvPicPr>
            <a:picLocks noChangeAspect="1" noChangeArrowheads="1"/>
          </p:cNvPicPr>
          <p:nvPr/>
        </p:nvPicPr>
        <p:blipFill>
          <a:blip r:embed="rId4" cstate="print"/>
          <a:srcRect/>
          <a:stretch>
            <a:fillRect/>
          </a:stretch>
        </p:blipFill>
        <p:spPr bwMode="auto">
          <a:xfrm>
            <a:off x="4800600" y="2057400"/>
            <a:ext cx="3733800" cy="2622550"/>
          </a:xfrm>
          <a:prstGeom prst="rect">
            <a:avLst/>
          </a:prstGeom>
          <a:noFill/>
          <a:ln w="9525">
            <a:noFill/>
            <a:miter lim="800000"/>
            <a:headEnd/>
            <a:tailEnd/>
          </a:ln>
        </p:spPr>
      </p:pic>
      <p:sp>
        <p:nvSpPr>
          <p:cNvPr id="9222" name="TextBox 6"/>
          <p:cNvSpPr txBox="1">
            <a:spLocks noChangeArrowheads="1"/>
          </p:cNvSpPr>
          <p:nvPr/>
        </p:nvSpPr>
        <p:spPr bwMode="auto">
          <a:xfrm>
            <a:off x="4876800" y="4876800"/>
            <a:ext cx="3810000" cy="646113"/>
          </a:xfrm>
          <a:prstGeom prst="rect">
            <a:avLst/>
          </a:prstGeom>
          <a:noFill/>
          <a:ln w="9525">
            <a:noFill/>
            <a:miter lim="800000"/>
            <a:headEnd/>
            <a:tailEnd/>
          </a:ln>
        </p:spPr>
        <p:txBody>
          <a:bodyPr>
            <a:spAutoFit/>
          </a:bodyPr>
          <a:lstStyle/>
          <a:p>
            <a:r>
              <a:rPr lang="en-US" dirty="0">
                <a:latin typeface="Book Antiqua" pitchFamily="18" charset="0"/>
              </a:rPr>
              <a:t>http://xroads.virginia.edu/~hyper/jacobs/hj-live1.htm</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2"/>
          <p:cNvPicPr>
            <a:picLocks noGrp="1" noChangeAspect="1" noChangeArrowheads="1"/>
          </p:cNvPicPr>
          <p:nvPr>
            <p:ph idx="1"/>
          </p:nvPr>
        </p:nvPicPr>
        <p:blipFill>
          <a:blip r:embed="rId3" cstate="print"/>
          <a:stretch>
            <a:fillRect/>
          </a:stretch>
        </p:blipFill>
        <p:spPr>
          <a:xfrm>
            <a:off x="1105680" y="1760003"/>
            <a:ext cx="7019146" cy="4183597"/>
          </a:xfrm>
        </p:spPr>
      </p:pic>
      <p:sp>
        <p:nvSpPr>
          <p:cNvPr id="2" name="Title 1"/>
          <p:cNvSpPr>
            <a:spLocks noGrp="1"/>
          </p:cNvSpPr>
          <p:nvPr>
            <p:ph type="title"/>
          </p:nvPr>
        </p:nvSpPr>
        <p:spPr/>
        <p:txBody>
          <a:bodyPr>
            <a:normAutofit fontScale="90000"/>
          </a:bodyPr>
          <a:lstStyle/>
          <a:p>
            <a:pPr fontAlgn="auto">
              <a:spcAft>
                <a:spcPts val="0"/>
              </a:spcAft>
              <a:defRPr/>
            </a:pPr>
            <a:r>
              <a:rPr lang="en-US" dirty="0" smtClean="0"/>
              <a:t>Examples Before Reading</a:t>
            </a:r>
            <a:br>
              <a:rPr lang="en-US" dirty="0" smtClean="0"/>
            </a:br>
            <a:r>
              <a:rPr lang="en-US" dirty="0" smtClean="0"/>
              <a:t>– Slave Narratives</a:t>
            </a:r>
            <a:endParaRPr lang="en-US" dirty="0"/>
          </a:p>
        </p:txBody>
      </p:sp>
      <p:sp>
        <p:nvSpPr>
          <p:cNvPr id="10246" name="TextBox 6"/>
          <p:cNvSpPr txBox="1">
            <a:spLocks noChangeArrowheads="1"/>
          </p:cNvSpPr>
          <p:nvPr/>
        </p:nvSpPr>
        <p:spPr bwMode="auto">
          <a:xfrm>
            <a:off x="4419600" y="6095905"/>
            <a:ext cx="4267200" cy="646113"/>
          </a:xfrm>
          <a:prstGeom prst="rect">
            <a:avLst/>
          </a:prstGeom>
          <a:noFill/>
          <a:ln w="9525">
            <a:noFill/>
            <a:miter lim="800000"/>
            <a:headEnd/>
            <a:tailEnd/>
          </a:ln>
        </p:spPr>
        <p:txBody>
          <a:bodyPr>
            <a:spAutoFit/>
          </a:bodyPr>
          <a:lstStyle/>
          <a:p>
            <a:r>
              <a:rPr lang="en-US" dirty="0">
                <a:latin typeface="Book Antiqua" pitchFamily="18" charset="0"/>
              </a:rPr>
              <a:t>http://xroads.virginia.edu/~hyper/jacobs/hj-auction.htm</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solidFill>
                  <a:schemeClr val="tx2">
                    <a:lumMod val="75000"/>
                  </a:schemeClr>
                </a:solidFill>
                <a:effectLst>
                  <a:outerShdw blurRad="38100" dist="38100" dir="2700000" algn="tl">
                    <a:srgbClr val="000000">
                      <a:alpha val="43137"/>
                    </a:srgbClr>
                  </a:outerShdw>
                </a:effectLst>
              </a:rPr>
              <a:t>Different medium of art presented to provide a visual cue to word meaning</a:t>
            </a:r>
          </a:p>
          <a:p>
            <a:r>
              <a:rPr lang="en-US" b="1" dirty="0" smtClean="0">
                <a:solidFill>
                  <a:schemeClr val="tx2">
                    <a:lumMod val="75000"/>
                  </a:schemeClr>
                </a:solidFill>
                <a:effectLst>
                  <a:outerShdw blurRad="38100" dist="38100" dir="2700000" algn="tl">
                    <a:srgbClr val="000000">
                      <a:alpha val="43137"/>
                    </a:srgbClr>
                  </a:outerShdw>
                </a:effectLst>
              </a:rPr>
              <a:t>Provides an exposure to a word (12 needed; Hirsch, 2003)</a:t>
            </a:r>
            <a:endParaRPr lang="en-US" b="1" dirty="0">
              <a:solidFill>
                <a:schemeClr val="tx2">
                  <a:lumMod val="75000"/>
                </a:schemeClr>
              </a:solidFill>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lstStyle/>
          <a:p>
            <a:r>
              <a:rPr lang="en-US" dirty="0" smtClean="0"/>
              <a:t>Vocabulary – All Genres</a:t>
            </a:r>
            <a:endParaRPr lang="en-US" dirty="0"/>
          </a:p>
        </p:txBody>
      </p:sp>
    </p:spTree>
    <p:extLst>
      <p:ext uri="{BB962C8B-B14F-4D97-AF65-F5344CB8AC3E}">
        <p14:creationId xmlns:p14="http://schemas.microsoft.com/office/powerpoint/2010/main" val="14327512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Word</a:t>
            </a:r>
            <a:endParaRPr lang="en-US" dirty="0"/>
          </a:p>
        </p:txBody>
      </p:sp>
    </p:spTree>
    <p:extLst>
      <p:ext uri="{BB962C8B-B14F-4D97-AF65-F5344CB8AC3E}">
        <p14:creationId xmlns:p14="http://schemas.microsoft.com/office/powerpoint/2010/main" val="26272271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solidFill>
                  <a:schemeClr val="tx2">
                    <a:lumMod val="75000"/>
                  </a:schemeClr>
                </a:solidFill>
                <a:effectLst>
                  <a:outerShdw blurRad="38100" dist="38100" dir="2700000" algn="tl">
                    <a:srgbClr val="000000">
                      <a:alpha val="43137"/>
                    </a:srgbClr>
                  </a:outerShdw>
                </a:effectLst>
              </a:rPr>
              <a:t>Picture – discussion about what the visual suggests about the word meaning</a:t>
            </a:r>
            <a:endParaRPr lang="en-US" b="1" dirty="0">
              <a:solidFill>
                <a:schemeClr val="tx2">
                  <a:lumMod val="75000"/>
                </a:schemeClr>
              </a:solidFill>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lstStyle/>
          <a:p>
            <a:r>
              <a:rPr lang="en-US" dirty="0" smtClean="0"/>
              <a:t>Word</a:t>
            </a:r>
            <a:endParaRPr lang="en-US" dirty="0"/>
          </a:p>
        </p:txBody>
      </p:sp>
    </p:spTree>
    <p:extLst>
      <p:ext uri="{BB962C8B-B14F-4D97-AF65-F5344CB8AC3E}">
        <p14:creationId xmlns:p14="http://schemas.microsoft.com/office/powerpoint/2010/main" val="42321416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solidFill>
                  <a:schemeClr val="tx2">
                    <a:lumMod val="75000"/>
                  </a:schemeClr>
                </a:solidFill>
                <a:effectLst>
                  <a:outerShdw blurRad="38100" dist="38100" dir="2700000" algn="tl">
                    <a:srgbClr val="000000">
                      <a:alpha val="43137"/>
                    </a:srgbClr>
                  </a:outerShdw>
                </a:effectLst>
              </a:rPr>
              <a:t>Picture – discussion about what the visual suggests about the word meaning</a:t>
            </a:r>
          </a:p>
          <a:p>
            <a:r>
              <a:rPr lang="en-US" b="1" dirty="0" smtClean="0">
                <a:solidFill>
                  <a:schemeClr val="tx2">
                    <a:lumMod val="75000"/>
                  </a:schemeClr>
                </a:solidFill>
                <a:effectLst>
                  <a:outerShdw blurRad="38100" dist="38100" dir="2700000" algn="tl">
                    <a:srgbClr val="000000">
                      <a:alpha val="43137"/>
                    </a:srgbClr>
                  </a:outerShdw>
                </a:effectLst>
              </a:rPr>
              <a:t>Definition</a:t>
            </a:r>
            <a:endParaRPr lang="en-US" b="1" dirty="0">
              <a:solidFill>
                <a:schemeClr val="tx2">
                  <a:lumMod val="75000"/>
                </a:schemeClr>
              </a:solidFill>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lstStyle/>
          <a:p>
            <a:r>
              <a:rPr lang="en-US" dirty="0" smtClean="0"/>
              <a:t>Word</a:t>
            </a:r>
            <a:endParaRPr lang="en-US" dirty="0"/>
          </a:p>
        </p:txBody>
      </p:sp>
    </p:spTree>
    <p:extLst>
      <p:ext uri="{BB962C8B-B14F-4D97-AF65-F5344CB8AC3E}">
        <p14:creationId xmlns:p14="http://schemas.microsoft.com/office/powerpoint/2010/main" val="24241414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686800" cy="5257800"/>
          </a:xfrm>
        </p:spPr>
        <p:txBody>
          <a:bodyPr/>
          <a:lstStyle/>
          <a:p>
            <a:r>
              <a:rPr lang="en-US" b="1" dirty="0" smtClean="0">
                <a:solidFill>
                  <a:schemeClr val="tx2">
                    <a:lumMod val="75000"/>
                  </a:schemeClr>
                </a:solidFill>
                <a:effectLst>
                  <a:outerShdw blurRad="38100" dist="38100" dir="2700000" algn="tl">
                    <a:srgbClr val="000000">
                      <a:alpha val="43137"/>
                    </a:srgbClr>
                  </a:outerShdw>
                </a:effectLst>
              </a:rPr>
              <a:t>The Problems of Teaching Grade Level Novels</a:t>
            </a:r>
          </a:p>
          <a:p>
            <a:r>
              <a:rPr lang="en-US" b="1" dirty="0" smtClean="0">
                <a:solidFill>
                  <a:schemeClr val="tx2">
                    <a:lumMod val="75000"/>
                  </a:schemeClr>
                </a:solidFill>
                <a:effectLst>
                  <a:outerShdw blurRad="38100" dist="38100" dir="2700000" algn="tl">
                    <a:srgbClr val="000000">
                      <a:alpha val="43137"/>
                    </a:srgbClr>
                  </a:outerShdw>
                </a:effectLst>
              </a:rPr>
              <a:t>What the Research Says</a:t>
            </a:r>
          </a:p>
          <a:p>
            <a:r>
              <a:rPr lang="en-US" b="1" dirty="0" smtClean="0">
                <a:solidFill>
                  <a:schemeClr val="tx2">
                    <a:lumMod val="75000"/>
                  </a:schemeClr>
                </a:solidFill>
                <a:effectLst>
                  <a:outerShdw blurRad="38100" dist="38100" dir="2700000" algn="tl">
                    <a:srgbClr val="000000">
                      <a:alpha val="43137"/>
                    </a:srgbClr>
                  </a:outerShdw>
                </a:effectLst>
              </a:rPr>
              <a:t>Teaching Strategies Used With Students</a:t>
            </a:r>
          </a:p>
          <a:p>
            <a:r>
              <a:rPr lang="en-US" b="1" dirty="0">
                <a:solidFill>
                  <a:schemeClr val="tx2">
                    <a:lumMod val="75000"/>
                  </a:schemeClr>
                </a:solidFill>
                <a:effectLst>
                  <a:outerShdw blurRad="38100" dist="38100" dir="2700000" algn="tl">
                    <a:srgbClr val="000000">
                      <a:alpha val="43137"/>
                    </a:srgbClr>
                  </a:outerShdw>
                </a:effectLst>
              </a:rPr>
              <a:t>Results</a:t>
            </a:r>
          </a:p>
          <a:p>
            <a:r>
              <a:rPr lang="en-US" b="1" dirty="0" smtClean="0">
                <a:solidFill>
                  <a:schemeClr val="tx2">
                    <a:lumMod val="75000"/>
                  </a:schemeClr>
                </a:solidFill>
                <a:effectLst>
                  <a:outerShdw blurRad="38100" dist="38100" dir="2700000" algn="tl">
                    <a:srgbClr val="000000">
                      <a:alpha val="43137"/>
                    </a:srgbClr>
                  </a:outerShdw>
                </a:effectLst>
              </a:rPr>
              <a:t>Hands on art experience</a:t>
            </a:r>
          </a:p>
          <a:p>
            <a:r>
              <a:rPr lang="en-US" b="1" dirty="0" smtClean="0">
                <a:solidFill>
                  <a:schemeClr val="tx2">
                    <a:lumMod val="75000"/>
                  </a:schemeClr>
                </a:solidFill>
                <a:effectLst>
                  <a:outerShdw blurRad="38100" dist="38100" dir="2700000" algn="tl">
                    <a:srgbClr val="000000">
                      <a:alpha val="43137"/>
                    </a:srgbClr>
                  </a:outerShdw>
                </a:effectLst>
              </a:rPr>
              <a:t>Questions and Answers</a:t>
            </a:r>
          </a:p>
        </p:txBody>
      </p:sp>
      <p:sp>
        <p:nvSpPr>
          <p:cNvPr id="2" name="Title 1"/>
          <p:cNvSpPr>
            <a:spLocks noGrp="1"/>
          </p:cNvSpPr>
          <p:nvPr>
            <p:ph type="title"/>
          </p:nvPr>
        </p:nvSpPr>
        <p:spPr/>
        <p:txBody>
          <a:bodyPr/>
          <a:lstStyle/>
          <a:p>
            <a:r>
              <a:rPr lang="en-US" dirty="0" smtClean="0"/>
              <a:t>My Presentation</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solidFill>
                  <a:schemeClr val="tx2">
                    <a:lumMod val="75000"/>
                  </a:schemeClr>
                </a:solidFill>
                <a:effectLst>
                  <a:outerShdw blurRad="38100" dist="38100" dir="2700000" algn="tl">
                    <a:srgbClr val="000000">
                      <a:alpha val="43137"/>
                    </a:srgbClr>
                  </a:outerShdw>
                </a:effectLst>
              </a:rPr>
              <a:t>Picture – discussion about what the visual suggests about the word meaning</a:t>
            </a:r>
          </a:p>
          <a:p>
            <a:r>
              <a:rPr lang="en-US" b="1" dirty="0" smtClean="0">
                <a:solidFill>
                  <a:schemeClr val="tx2">
                    <a:lumMod val="75000"/>
                  </a:schemeClr>
                </a:solidFill>
                <a:effectLst>
                  <a:outerShdw blurRad="38100" dist="38100" dir="2700000" algn="tl">
                    <a:srgbClr val="000000">
                      <a:alpha val="43137"/>
                    </a:srgbClr>
                  </a:outerShdw>
                </a:effectLst>
              </a:rPr>
              <a:t>Definition</a:t>
            </a:r>
          </a:p>
          <a:p>
            <a:r>
              <a:rPr lang="en-US" b="1" dirty="0" smtClean="0">
                <a:solidFill>
                  <a:schemeClr val="tx2">
                    <a:lumMod val="75000"/>
                  </a:schemeClr>
                </a:solidFill>
                <a:effectLst>
                  <a:outerShdw blurRad="38100" dist="38100" dir="2700000" algn="tl">
                    <a:srgbClr val="000000">
                      <a:alpha val="43137"/>
                    </a:srgbClr>
                  </a:outerShdw>
                </a:effectLst>
              </a:rPr>
              <a:t>Example of use in a sentence</a:t>
            </a:r>
            <a:endParaRPr lang="en-US" b="1" dirty="0">
              <a:solidFill>
                <a:schemeClr val="tx2">
                  <a:lumMod val="75000"/>
                </a:schemeClr>
              </a:solidFill>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lstStyle/>
          <a:p>
            <a:r>
              <a:rPr lang="en-US" dirty="0" smtClean="0"/>
              <a:t>Word</a:t>
            </a:r>
            <a:endParaRPr lang="en-US" dirty="0"/>
          </a:p>
        </p:txBody>
      </p:sp>
    </p:spTree>
    <p:extLst>
      <p:ext uri="{BB962C8B-B14F-4D97-AF65-F5344CB8AC3E}">
        <p14:creationId xmlns:p14="http://schemas.microsoft.com/office/powerpoint/2010/main" val="13964144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solidFill>
                  <a:schemeClr val="tx2">
                    <a:lumMod val="75000"/>
                  </a:schemeClr>
                </a:solidFill>
                <a:effectLst>
                  <a:outerShdw blurRad="38100" dist="38100" dir="2700000" algn="tl">
                    <a:srgbClr val="000000">
                      <a:alpha val="43137"/>
                    </a:srgbClr>
                  </a:outerShdw>
                </a:effectLst>
              </a:rPr>
              <a:t>Picture – discussion about what the visual suggests about the word meaning</a:t>
            </a:r>
          </a:p>
          <a:p>
            <a:r>
              <a:rPr lang="en-US" b="1" dirty="0" smtClean="0">
                <a:solidFill>
                  <a:schemeClr val="tx2">
                    <a:lumMod val="75000"/>
                  </a:schemeClr>
                </a:solidFill>
                <a:effectLst>
                  <a:outerShdw blurRad="38100" dist="38100" dir="2700000" algn="tl">
                    <a:srgbClr val="000000">
                      <a:alpha val="43137"/>
                    </a:srgbClr>
                  </a:outerShdw>
                </a:effectLst>
              </a:rPr>
              <a:t>Definition</a:t>
            </a:r>
          </a:p>
          <a:p>
            <a:r>
              <a:rPr lang="en-US" b="1" dirty="0" smtClean="0">
                <a:solidFill>
                  <a:schemeClr val="tx2">
                    <a:lumMod val="75000"/>
                  </a:schemeClr>
                </a:solidFill>
                <a:effectLst>
                  <a:outerShdw blurRad="38100" dist="38100" dir="2700000" algn="tl">
                    <a:srgbClr val="000000">
                      <a:alpha val="43137"/>
                    </a:srgbClr>
                  </a:outerShdw>
                </a:effectLst>
              </a:rPr>
              <a:t>Example of use in a sentence</a:t>
            </a:r>
          </a:p>
          <a:p>
            <a:r>
              <a:rPr lang="en-US" b="1" dirty="0" smtClean="0">
                <a:solidFill>
                  <a:schemeClr val="tx2">
                    <a:lumMod val="75000"/>
                  </a:schemeClr>
                </a:solidFill>
                <a:effectLst>
                  <a:outerShdw blurRad="38100" dist="38100" dir="2700000" algn="tl">
                    <a:srgbClr val="000000">
                      <a:alpha val="43137"/>
                    </a:srgbClr>
                  </a:outerShdw>
                </a:effectLst>
              </a:rPr>
              <a:t>Part of speech</a:t>
            </a:r>
            <a:endParaRPr lang="en-US" b="1" dirty="0">
              <a:solidFill>
                <a:schemeClr val="tx2">
                  <a:lumMod val="75000"/>
                </a:schemeClr>
              </a:solidFill>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lstStyle/>
          <a:p>
            <a:r>
              <a:rPr lang="en-US" dirty="0" smtClean="0"/>
              <a:t>Word</a:t>
            </a:r>
            <a:endParaRPr lang="en-US" dirty="0"/>
          </a:p>
        </p:txBody>
      </p:sp>
    </p:spTree>
    <p:extLst>
      <p:ext uri="{BB962C8B-B14F-4D97-AF65-F5344CB8AC3E}">
        <p14:creationId xmlns:p14="http://schemas.microsoft.com/office/powerpoint/2010/main" val="37844337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dirty="0" smtClean="0"/>
              <a:t>aranoia</a:t>
            </a:r>
            <a:endParaRPr lang="en-US" dirty="0"/>
          </a:p>
        </p:txBody>
      </p:sp>
    </p:spTree>
    <p:extLst>
      <p:ext uri="{BB962C8B-B14F-4D97-AF65-F5344CB8AC3E}">
        <p14:creationId xmlns:p14="http://schemas.microsoft.com/office/powerpoint/2010/main" val="15055230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313236" y="1600200"/>
            <a:ext cx="4517528" cy="3225064"/>
          </a:xfrm>
          <a:prstGeom prst="rect">
            <a:avLst/>
          </a:prstGeom>
        </p:spPr>
      </p:pic>
      <p:sp>
        <p:nvSpPr>
          <p:cNvPr id="3" name="Title 2"/>
          <p:cNvSpPr>
            <a:spLocks noGrp="1"/>
          </p:cNvSpPr>
          <p:nvPr>
            <p:ph type="title"/>
          </p:nvPr>
        </p:nvSpPr>
        <p:spPr/>
        <p:txBody>
          <a:bodyPr/>
          <a:lstStyle/>
          <a:p>
            <a:r>
              <a:rPr lang="en-US" dirty="0" smtClean="0"/>
              <a:t>Paranoia</a:t>
            </a:r>
            <a:endParaRPr lang="en-US" dirty="0"/>
          </a:p>
        </p:txBody>
      </p:sp>
      <p:sp>
        <p:nvSpPr>
          <p:cNvPr id="7" name="Rectangle 6"/>
          <p:cNvSpPr/>
          <p:nvPr/>
        </p:nvSpPr>
        <p:spPr>
          <a:xfrm>
            <a:off x="7162800" y="2700635"/>
            <a:ext cx="1828800" cy="830997"/>
          </a:xfrm>
          <a:prstGeom prst="rect">
            <a:avLst/>
          </a:prstGeom>
        </p:spPr>
        <p:txBody>
          <a:bodyPr wrap="square">
            <a:spAutoFit/>
          </a:bodyPr>
          <a:lstStyle/>
          <a:p>
            <a:r>
              <a:rPr lang="en-US" sz="1200" dirty="0"/>
              <a:t>www.google.com/imgres?q=paranoia&amp;hl=en&amp;gbv=2&amp;biw=1264&amp;bih=595&amp;tbm=isch&amp;tbnid</a:t>
            </a:r>
          </a:p>
        </p:txBody>
      </p:sp>
    </p:spTree>
    <p:extLst>
      <p:ext uri="{BB962C8B-B14F-4D97-AF65-F5344CB8AC3E}">
        <p14:creationId xmlns:p14="http://schemas.microsoft.com/office/powerpoint/2010/main" val="11314065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313236" y="1600200"/>
            <a:ext cx="4517528" cy="3225064"/>
          </a:xfrm>
          <a:prstGeom prst="rect">
            <a:avLst/>
          </a:prstGeom>
        </p:spPr>
      </p:pic>
      <p:sp>
        <p:nvSpPr>
          <p:cNvPr id="3" name="Title 2"/>
          <p:cNvSpPr>
            <a:spLocks noGrp="1"/>
          </p:cNvSpPr>
          <p:nvPr>
            <p:ph type="title"/>
          </p:nvPr>
        </p:nvSpPr>
        <p:spPr/>
        <p:txBody>
          <a:bodyPr/>
          <a:lstStyle/>
          <a:p>
            <a:r>
              <a:rPr lang="en-US" dirty="0" smtClean="0"/>
              <a:t>Paranoia</a:t>
            </a:r>
            <a:endParaRPr lang="en-US" dirty="0"/>
          </a:p>
        </p:txBody>
      </p:sp>
      <p:sp>
        <p:nvSpPr>
          <p:cNvPr id="7" name="Rectangle 6"/>
          <p:cNvSpPr/>
          <p:nvPr/>
        </p:nvSpPr>
        <p:spPr>
          <a:xfrm>
            <a:off x="7162800" y="2700635"/>
            <a:ext cx="1828800" cy="830997"/>
          </a:xfrm>
          <a:prstGeom prst="rect">
            <a:avLst/>
          </a:prstGeom>
        </p:spPr>
        <p:txBody>
          <a:bodyPr wrap="square">
            <a:spAutoFit/>
          </a:bodyPr>
          <a:lstStyle/>
          <a:p>
            <a:r>
              <a:rPr lang="en-US" sz="1200" dirty="0"/>
              <a:t>www.google.com/imgres?q=paranoia&amp;hl=en&amp;gbv=2&amp;biw=1264&amp;bih=595&amp;tbm=isch&amp;tbnid</a:t>
            </a:r>
          </a:p>
        </p:txBody>
      </p:sp>
      <p:sp>
        <p:nvSpPr>
          <p:cNvPr id="2" name="TextBox 1"/>
          <p:cNvSpPr txBox="1"/>
          <p:nvPr/>
        </p:nvSpPr>
        <p:spPr>
          <a:xfrm>
            <a:off x="609600" y="5029200"/>
            <a:ext cx="8534400" cy="584775"/>
          </a:xfrm>
          <a:prstGeom prst="rect">
            <a:avLst/>
          </a:prstGeom>
          <a:noFill/>
        </p:spPr>
        <p:txBody>
          <a:bodyPr wrap="square" rtlCol="0">
            <a:spAutoFit/>
          </a:bodyPr>
          <a:lstStyle/>
          <a:p>
            <a:r>
              <a:rPr lang="en-US" sz="3200" b="1" dirty="0" smtClean="0">
                <a:solidFill>
                  <a:schemeClr val="bg2">
                    <a:lumMod val="50000"/>
                  </a:schemeClr>
                </a:solidFill>
              </a:rPr>
              <a:t>An irrational fear of danger of misfortune</a:t>
            </a:r>
            <a:endParaRPr lang="en-US" sz="3200" b="1" dirty="0">
              <a:solidFill>
                <a:schemeClr val="bg2">
                  <a:lumMod val="50000"/>
                </a:schemeClr>
              </a:solidFill>
            </a:endParaRPr>
          </a:p>
        </p:txBody>
      </p:sp>
    </p:spTree>
    <p:extLst>
      <p:ext uri="{BB962C8B-B14F-4D97-AF65-F5344CB8AC3E}">
        <p14:creationId xmlns:p14="http://schemas.microsoft.com/office/powerpoint/2010/main" val="32773057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313236" y="1600200"/>
            <a:ext cx="4517528" cy="3225064"/>
          </a:xfrm>
          <a:prstGeom prst="rect">
            <a:avLst/>
          </a:prstGeom>
        </p:spPr>
      </p:pic>
      <p:sp>
        <p:nvSpPr>
          <p:cNvPr id="3" name="Title 2"/>
          <p:cNvSpPr>
            <a:spLocks noGrp="1"/>
          </p:cNvSpPr>
          <p:nvPr>
            <p:ph type="title"/>
          </p:nvPr>
        </p:nvSpPr>
        <p:spPr/>
        <p:txBody>
          <a:bodyPr/>
          <a:lstStyle/>
          <a:p>
            <a:r>
              <a:rPr lang="en-US" dirty="0" smtClean="0"/>
              <a:t>Paranoia</a:t>
            </a:r>
            <a:endParaRPr lang="en-US" dirty="0"/>
          </a:p>
        </p:txBody>
      </p:sp>
      <p:sp>
        <p:nvSpPr>
          <p:cNvPr id="7" name="Rectangle 6"/>
          <p:cNvSpPr/>
          <p:nvPr/>
        </p:nvSpPr>
        <p:spPr>
          <a:xfrm>
            <a:off x="7162800" y="2700635"/>
            <a:ext cx="1828800" cy="830997"/>
          </a:xfrm>
          <a:prstGeom prst="rect">
            <a:avLst/>
          </a:prstGeom>
        </p:spPr>
        <p:txBody>
          <a:bodyPr wrap="square">
            <a:spAutoFit/>
          </a:bodyPr>
          <a:lstStyle/>
          <a:p>
            <a:r>
              <a:rPr lang="en-US" sz="1200" dirty="0"/>
              <a:t>www.google.com/imgres?q=paranoia&amp;hl=en&amp;gbv=2&amp;biw=1264&amp;bih=595&amp;tbm=isch&amp;tbnid</a:t>
            </a:r>
          </a:p>
        </p:txBody>
      </p:sp>
      <p:sp>
        <p:nvSpPr>
          <p:cNvPr id="2" name="TextBox 1"/>
          <p:cNvSpPr txBox="1"/>
          <p:nvPr/>
        </p:nvSpPr>
        <p:spPr>
          <a:xfrm>
            <a:off x="609600" y="5029200"/>
            <a:ext cx="8534400" cy="584775"/>
          </a:xfrm>
          <a:prstGeom prst="rect">
            <a:avLst/>
          </a:prstGeom>
          <a:noFill/>
        </p:spPr>
        <p:txBody>
          <a:bodyPr wrap="square" rtlCol="0">
            <a:spAutoFit/>
          </a:bodyPr>
          <a:lstStyle/>
          <a:p>
            <a:r>
              <a:rPr lang="en-US" sz="3200" b="1" dirty="0" smtClean="0">
                <a:solidFill>
                  <a:schemeClr val="bg2">
                    <a:lumMod val="50000"/>
                  </a:schemeClr>
                </a:solidFill>
              </a:rPr>
              <a:t>An irrational fear of danger of misfortune</a:t>
            </a:r>
            <a:endParaRPr lang="en-US" sz="3200" b="1" dirty="0">
              <a:solidFill>
                <a:schemeClr val="bg2">
                  <a:lumMod val="50000"/>
                </a:schemeClr>
              </a:solidFill>
            </a:endParaRPr>
          </a:p>
        </p:txBody>
      </p:sp>
      <p:sp>
        <p:nvSpPr>
          <p:cNvPr id="5" name="TextBox 4"/>
          <p:cNvSpPr txBox="1"/>
          <p:nvPr/>
        </p:nvSpPr>
        <p:spPr>
          <a:xfrm rot="10800000" flipH="1" flipV="1">
            <a:off x="1219200" y="5649852"/>
            <a:ext cx="7924800" cy="523220"/>
          </a:xfrm>
          <a:prstGeom prst="rect">
            <a:avLst/>
          </a:prstGeom>
          <a:noFill/>
        </p:spPr>
        <p:txBody>
          <a:bodyPr wrap="square" rtlCol="0">
            <a:spAutoFit/>
          </a:bodyPr>
          <a:lstStyle/>
          <a:p>
            <a:r>
              <a:rPr lang="en-US" sz="2800" b="1" dirty="0" smtClean="0">
                <a:solidFill>
                  <a:schemeClr val="bg2">
                    <a:lumMod val="50000"/>
                  </a:schemeClr>
                </a:solidFill>
              </a:rPr>
              <a:t>Her fear of public speaking is a true paranoia. </a:t>
            </a:r>
            <a:endParaRPr lang="en-US" sz="2800" b="1" dirty="0">
              <a:solidFill>
                <a:schemeClr val="bg2">
                  <a:lumMod val="50000"/>
                </a:schemeClr>
              </a:solidFill>
            </a:endParaRPr>
          </a:p>
        </p:txBody>
      </p:sp>
    </p:spTree>
    <p:extLst>
      <p:ext uri="{BB962C8B-B14F-4D97-AF65-F5344CB8AC3E}">
        <p14:creationId xmlns:p14="http://schemas.microsoft.com/office/powerpoint/2010/main" val="27115251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313236" y="1600200"/>
            <a:ext cx="4517528" cy="3225064"/>
          </a:xfrm>
          <a:prstGeom prst="rect">
            <a:avLst/>
          </a:prstGeom>
        </p:spPr>
      </p:pic>
      <p:sp>
        <p:nvSpPr>
          <p:cNvPr id="3" name="Title 2"/>
          <p:cNvSpPr>
            <a:spLocks noGrp="1"/>
          </p:cNvSpPr>
          <p:nvPr>
            <p:ph type="title"/>
          </p:nvPr>
        </p:nvSpPr>
        <p:spPr/>
        <p:txBody>
          <a:bodyPr/>
          <a:lstStyle/>
          <a:p>
            <a:r>
              <a:rPr lang="en-US" dirty="0" smtClean="0"/>
              <a:t>Paranoia</a:t>
            </a:r>
            <a:endParaRPr lang="en-US" dirty="0"/>
          </a:p>
        </p:txBody>
      </p:sp>
      <p:sp>
        <p:nvSpPr>
          <p:cNvPr id="7" name="Rectangle 6"/>
          <p:cNvSpPr/>
          <p:nvPr/>
        </p:nvSpPr>
        <p:spPr>
          <a:xfrm>
            <a:off x="7162800" y="2700635"/>
            <a:ext cx="1828800" cy="830997"/>
          </a:xfrm>
          <a:prstGeom prst="rect">
            <a:avLst/>
          </a:prstGeom>
        </p:spPr>
        <p:txBody>
          <a:bodyPr wrap="square">
            <a:spAutoFit/>
          </a:bodyPr>
          <a:lstStyle/>
          <a:p>
            <a:r>
              <a:rPr lang="en-US" sz="1200" dirty="0"/>
              <a:t>www.google.com/imgres?q=paranoia&amp;hl=en&amp;gbv=2&amp;biw=1264&amp;bih=595&amp;tbm=isch&amp;tbnid</a:t>
            </a:r>
          </a:p>
        </p:txBody>
      </p:sp>
      <p:sp>
        <p:nvSpPr>
          <p:cNvPr id="2" name="TextBox 1"/>
          <p:cNvSpPr txBox="1"/>
          <p:nvPr/>
        </p:nvSpPr>
        <p:spPr>
          <a:xfrm>
            <a:off x="609600" y="5029200"/>
            <a:ext cx="8534400" cy="584775"/>
          </a:xfrm>
          <a:prstGeom prst="rect">
            <a:avLst/>
          </a:prstGeom>
          <a:noFill/>
        </p:spPr>
        <p:txBody>
          <a:bodyPr wrap="square" rtlCol="0">
            <a:spAutoFit/>
          </a:bodyPr>
          <a:lstStyle/>
          <a:p>
            <a:r>
              <a:rPr lang="en-US" sz="3200" b="1" dirty="0" smtClean="0">
                <a:solidFill>
                  <a:schemeClr val="bg2">
                    <a:lumMod val="50000"/>
                  </a:schemeClr>
                </a:solidFill>
              </a:rPr>
              <a:t>An irrational fear of danger of misfortune</a:t>
            </a:r>
            <a:endParaRPr lang="en-US" sz="3200" b="1" dirty="0">
              <a:solidFill>
                <a:schemeClr val="bg2">
                  <a:lumMod val="50000"/>
                </a:schemeClr>
              </a:solidFill>
            </a:endParaRPr>
          </a:p>
        </p:txBody>
      </p:sp>
      <p:sp>
        <p:nvSpPr>
          <p:cNvPr id="5" name="TextBox 4"/>
          <p:cNvSpPr txBox="1"/>
          <p:nvPr/>
        </p:nvSpPr>
        <p:spPr>
          <a:xfrm rot="10800000" flipH="1" flipV="1">
            <a:off x="1219200" y="5649852"/>
            <a:ext cx="7924800" cy="523220"/>
          </a:xfrm>
          <a:prstGeom prst="rect">
            <a:avLst/>
          </a:prstGeom>
          <a:noFill/>
        </p:spPr>
        <p:txBody>
          <a:bodyPr wrap="square" rtlCol="0">
            <a:spAutoFit/>
          </a:bodyPr>
          <a:lstStyle/>
          <a:p>
            <a:r>
              <a:rPr lang="en-US" sz="2800" b="1" dirty="0" smtClean="0">
                <a:solidFill>
                  <a:schemeClr val="bg2">
                    <a:lumMod val="50000"/>
                  </a:schemeClr>
                </a:solidFill>
              </a:rPr>
              <a:t>Her fear of public speaking is a true paranoia. </a:t>
            </a:r>
            <a:endParaRPr lang="en-US" sz="2800" b="1" dirty="0">
              <a:solidFill>
                <a:schemeClr val="bg2">
                  <a:lumMod val="50000"/>
                </a:schemeClr>
              </a:solidFill>
            </a:endParaRPr>
          </a:p>
        </p:txBody>
      </p:sp>
      <p:sp>
        <p:nvSpPr>
          <p:cNvPr id="6" name="TextBox 5"/>
          <p:cNvSpPr txBox="1"/>
          <p:nvPr/>
        </p:nvSpPr>
        <p:spPr>
          <a:xfrm>
            <a:off x="4191000" y="6173073"/>
            <a:ext cx="4191000" cy="532527"/>
          </a:xfrm>
          <a:prstGeom prst="rect">
            <a:avLst/>
          </a:prstGeom>
          <a:noFill/>
        </p:spPr>
        <p:txBody>
          <a:bodyPr wrap="square" rtlCol="0">
            <a:spAutoFit/>
          </a:bodyPr>
          <a:lstStyle/>
          <a:p>
            <a:r>
              <a:rPr lang="en-US" sz="2800" b="1" dirty="0" smtClean="0">
                <a:solidFill>
                  <a:schemeClr val="bg2">
                    <a:lumMod val="50000"/>
                  </a:schemeClr>
                </a:solidFill>
              </a:rPr>
              <a:t>Noun</a:t>
            </a:r>
            <a:endParaRPr lang="en-US" sz="2800" b="1" dirty="0">
              <a:solidFill>
                <a:schemeClr val="bg2">
                  <a:lumMod val="50000"/>
                </a:schemeClr>
              </a:solidFill>
            </a:endParaRPr>
          </a:p>
        </p:txBody>
      </p:sp>
    </p:spTree>
    <p:extLst>
      <p:ext uri="{BB962C8B-B14F-4D97-AF65-F5344CB8AC3E}">
        <p14:creationId xmlns:p14="http://schemas.microsoft.com/office/powerpoint/2010/main" val="28210090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Other Mediums for Vocabulary</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 y="1295400"/>
            <a:ext cx="2743438" cy="2243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428206"/>
            <a:ext cx="264636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1134269"/>
            <a:ext cx="4141718"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3978783"/>
            <a:ext cx="2060575"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574" y="4265803"/>
            <a:ext cx="2335213"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1810" y="6223190"/>
            <a:ext cx="25177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0" y="4310411"/>
            <a:ext cx="1873993" cy="243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207993" y="5192388"/>
            <a:ext cx="1659429" cy="369332"/>
          </a:xfrm>
          <a:prstGeom prst="rect">
            <a:avLst/>
          </a:prstGeom>
        </p:spPr>
        <p:txBody>
          <a:bodyPr wrap="none">
            <a:spAutoFit/>
          </a:bodyPr>
          <a:lstStyle/>
          <a:p>
            <a:pPr lvl="0"/>
            <a:r>
              <a:rPr lang="en-US" dirty="0">
                <a:solidFill>
                  <a:prstClr val="black"/>
                </a:solidFill>
              </a:rPr>
              <a:t>teenwitch.com</a:t>
            </a:r>
          </a:p>
        </p:txBody>
      </p:sp>
    </p:spTree>
    <p:extLst>
      <p:ext uri="{BB962C8B-B14F-4D97-AF65-F5344CB8AC3E}">
        <p14:creationId xmlns:p14="http://schemas.microsoft.com/office/powerpoint/2010/main" val="39945845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48640" indent="-411480" fontAlgn="auto">
              <a:spcAft>
                <a:spcPts val="0"/>
              </a:spcAft>
              <a:buClr>
                <a:schemeClr val="tx1">
                  <a:shade val="95000"/>
                </a:schemeClr>
              </a:buClr>
              <a:buFont typeface="Wingdings 2"/>
              <a:buChar char=""/>
              <a:defRPr/>
            </a:pPr>
            <a:r>
              <a:rPr lang="en-US" b="1" dirty="0" smtClean="0">
                <a:solidFill>
                  <a:schemeClr val="tx2">
                    <a:lumMod val="75000"/>
                  </a:schemeClr>
                </a:solidFill>
                <a:effectLst>
                  <a:outerShdw blurRad="38100" dist="38100" dir="2700000" algn="tl">
                    <a:srgbClr val="000000">
                      <a:alpha val="43137"/>
                    </a:srgbClr>
                  </a:outerShdw>
                </a:effectLst>
              </a:rPr>
              <a:t>Help students form picture of ideas presented in text</a:t>
            </a:r>
          </a:p>
          <a:p>
            <a:pPr marL="548640" indent="-411480" fontAlgn="auto">
              <a:spcAft>
                <a:spcPts val="0"/>
              </a:spcAft>
              <a:buClr>
                <a:schemeClr val="tx1">
                  <a:shade val="95000"/>
                </a:schemeClr>
              </a:buClr>
              <a:buFont typeface="Wingdings 2"/>
              <a:buChar char=""/>
              <a:defRPr/>
            </a:pPr>
            <a:r>
              <a:rPr lang="en-US" b="1" dirty="0" smtClean="0">
                <a:solidFill>
                  <a:schemeClr val="tx2">
                    <a:lumMod val="75000"/>
                  </a:schemeClr>
                </a:solidFill>
                <a:effectLst>
                  <a:outerShdw blurRad="38100" dist="38100" dir="2700000" algn="tl">
                    <a:srgbClr val="000000">
                      <a:alpha val="43137"/>
                    </a:srgbClr>
                  </a:outerShdw>
                </a:effectLst>
              </a:rPr>
              <a:t>Engages students</a:t>
            </a:r>
            <a:endParaRPr lang="en-US" b="1" dirty="0">
              <a:solidFill>
                <a:schemeClr val="tx2">
                  <a:lumMod val="75000"/>
                </a:schemeClr>
              </a:solidFill>
              <a:effectLst>
                <a:outerShdw blurRad="38100" dist="38100" dir="2700000" algn="tl">
                  <a:srgbClr val="000000">
                    <a:alpha val="43137"/>
                  </a:srgbClr>
                </a:outerShdw>
              </a:effectLst>
            </a:endParaRPr>
          </a:p>
        </p:txBody>
      </p:sp>
      <p:sp>
        <p:nvSpPr>
          <p:cNvPr id="2" name="Title 1"/>
          <p:cNvSpPr>
            <a:spLocks noGrp="1"/>
          </p:cNvSpPr>
          <p:nvPr>
            <p:ph type="title"/>
          </p:nvPr>
        </p:nvSpPr>
        <p:spPr/>
        <p:txBody>
          <a:bodyPr/>
          <a:lstStyle/>
          <a:p>
            <a:pPr fontAlgn="auto">
              <a:spcAft>
                <a:spcPts val="0"/>
              </a:spcAft>
              <a:defRPr/>
            </a:pPr>
            <a:r>
              <a:rPr lang="en-US" dirty="0" smtClean="0"/>
              <a:t>During Reading</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48640" indent="-411480" fontAlgn="auto">
              <a:spcAft>
                <a:spcPts val="0"/>
              </a:spcAft>
              <a:buClr>
                <a:schemeClr val="tx1">
                  <a:shade val="95000"/>
                </a:schemeClr>
              </a:buClr>
              <a:buFont typeface="Wingdings 2"/>
              <a:buChar char=""/>
              <a:defRPr/>
            </a:pPr>
            <a:r>
              <a:rPr lang="en-US" b="1" dirty="0" smtClean="0">
                <a:solidFill>
                  <a:schemeClr val="tx2">
                    <a:lumMod val="75000"/>
                  </a:schemeClr>
                </a:solidFill>
                <a:effectLst>
                  <a:outerShdw blurRad="38100" dist="38100" dir="2700000" algn="tl">
                    <a:srgbClr val="000000">
                      <a:alpha val="43137"/>
                    </a:srgbClr>
                  </a:outerShdw>
                </a:effectLst>
              </a:rPr>
              <a:t>Sketches</a:t>
            </a:r>
          </a:p>
          <a:p>
            <a:pPr marL="868680" lvl="1" indent="-283464" fontAlgn="auto">
              <a:spcAft>
                <a:spcPts val="0"/>
              </a:spcAft>
              <a:buFont typeface="Wingdings 2"/>
              <a:buChar char=""/>
              <a:defRPr/>
            </a:pPr>
            <a:r>
              <a:rPr lang="en-US" b="1" dirty="0" smtClean="0">
                <a:solidFill>
                  <a:schemeClr val="tx2">
                    <a:lumMod val="75000"/>
                  </a:schemeClr>
                </a:solidFill>
                <a:effectLst>
                  <a:outerShdw blurRad="38100" dist="38100" dir="2700000" algn="tl">
                    <a:srgbClr val="000000">
                      <a:alpha val="43137"/>
                    </a:srgbClr>
                  </a:outerShdw>
                </a:effectLst>
              </a:rPr>
              <a:t>Characters  (“photo album”; character trading cards) </a:t>
            </a:r>
          </a:p>
          <a:p>
            <a:pPr marL="868680" lvl="1" indent="-283464" fontAlgn="auto">
              <a:spcAft>
                <a:spcPts val="0"/>
              </a:spcAft>
              <a:buFont typeface="Wingdings 2"/>
              <a:buChar char=""/>
              <a:defRPr/>
            </a:pPr>
            <a:r>
              <a:rPr lang="en-US" b="1" dirty="0" smtClean="0">
                <a:solidFill>
                  <a:schemeClr val="tx2">
                    <a:lumMod val="75000"/>
                  </a:schemeClr>
                </a:solidFill>
                <a:effectLst>
                  <a:outerShdw blurRad="38100" dist="38100" dir="2700000" algn="tl">
                    <a:srgbClr val="000000">
                      <a:alpha val="43137"/>
                    </a:srgbClr>
                  </a:outerShdw>
                </a:effectLst>
              </a:rPr>
              <a:t>Setting</a:t>
            </a:r>
          </a:p>
          <a:p>
            <a:pPr marL="868680" lvl="1" indent="-283464" fontAlgn="auto">
              <a:spcAft>
                <a:spcPts val="0"/>
              </a:spcAft>
              <a:buFont typeface="Wingdings 2"/>
              <a:buChar char=""/>
              <a:defRPr/>
            </a:pPr>
            <a:r>
              <a:rPr lang="en-US" b="1" dirty="0" smtClean="0">
                <a:solidFill>
                  <a:schemeClr val="tx2">
                    <a:lumMod val="75000"/>
                  </a:schemeClr>
                </a:solidFill>
                <a:effectLst>
                  <a:outerShdw blurRad="38100" dist="38100" dir="2700000" algn="tl">
                    <a:srgbClr val="000000">
                      <a:alpha val="43137"/>
                    </a:srgbClr>
                  </a:outerShdw>
                </a:effectLst>
              </a:rPr>
              <a:t>Action/events</a:t>
            </a:r>
          </a:p>
          <a:p>
            <a:pPr marL="1133856" lvl="2" fontAlgn="auto">
              <a:spcAft>
                <a:spcPts val="0"/>
              </a:spcAft>
              <a:buFont typeface="Wingdings"/>
              <a:buChar char=""/>
              <a:defRPr/>
            </a:pPr>
            <a:r>
              <a:rPr lang="en-US" b="1" dirty="0" smtClean="0">
                <a:solidFill>
                  <a:schemeClr val="tx2">
                    <a:lumMod val="75000"/>
                  </a:schemeClr>
                </a:solidFill>
                <a:effectLst>
                  <a:outerShdw blurRad="38100" dist="38100" dir="2700000" algn="tl">
                    <a:srgbClr val="000000">
                      <a:alpha val="43137"/>
                    </a:srgbClr>
                  </a:outerShdw>
                </a:effectLst>
              </a:rPr>
              <a:t>Life before</a:t>
            </a:r>
          </a:p>
          <a:p>
            <a:pPr marL="1133856" lvl="2" fontAlgn="auto">
              <a:spcAft>
                <a:spcPts val="0"/>
              </a:spcAft>
              <a:buFont typeface="Wingdings"/>
              <a:buChar char=""/>
              <a:defRPr/>
            </a:pPr>
            <a:r>
              <a:rPr lang="en-US" b="1" dirty="0" smtClean="0">
                <a:solidFill>
                  <a:schemeClr val="tx2">
                    <a:lumMod val="75000"/>
                  </a:schemeClr>
                </a:solidFill>
                <a:effectLst>
                  <a:outerShdw blurRad="38100" dist="38100" dir="2700000" algn="tl">
                    <a:srgbClr val="000000">
                      <a:alpha val="43137"/>
                    </a:srgbClr>
                  </a:outerShdw>
                </a:effectLst>
              </a:rPr>
              <a:t>Life during</a:t>
            </a:r>
          </a:p>
          <a:p>
            <a:pPr marL="1133856" lvl="2" fontAlgn="auto">
              <a:spcAft>
                <a:spcPts val="0"/>
              </a:spcAft>
              <a:buFont typeface="Wingdings"/>
              <a:buChar char=""/>
              <a:defRPr/>
            </a:pPr>
            <a:r>
              <a:rPr lang="en-US" b="1" dirty="0" smtClean="0">
                <a:solidFill>
                  <a:schemeClr val="tx2">
                    <a:lumMod val="75000"/>
                  </a:schemeClr>
                </a:solidFill>
                <a:effectLst>
                  <a:outerShdw blurRad="38100" dist="38100" dir="2700000" algn="tl">
                    <a:srgbClr val="000000">
                      <a:alpha val="43137"/>
                    </a:srgbClr>
                  </a:outerShdw>
                </a:effectLst>
              </a:rPr>
              <a:t>Life after</a:t>
            </a:r>
          </a:p>
          <a:p>
            <a:pPr marL="548640" indent="-411480" fontAlgn="auto">
              <a:spcAft>
                <a:spcPts val="0"/>
              </a:spcAft>
              <a:buClr>
                <a:schemeClr val="tx1">
                  <a:shade val="95000"/>
                </a:schemeClr>
              </a:buClr>
              <a:buFont typeface="Wingdings 2"/>
              <a:buChar char=""/>
              <a:defRPr/>
            </a:pPr>
            <a:r>
              <a:rPr lang="en-US" b="1" dirty="0" smtClean="0">
                <a:solidFill>
                  <a:schemeClr val="tx2">
                    <a:lumMod val="75000"/>
                  </a:schemeClr>
                </a:solidFill>
                <a:effectLst>
                  <a:outerShdw blurRad="38100" dist="38100" dir="2700000" algn="tl">
                    <a:srgbClr val="000000">
                      <a:alpha val="43137"/>
                    </a:srgbClr>
                  </a:outerShdw>
                </a:effectLst>
              </a:rPr>
              <a:t>Cartography</a:t>
            </a:r>
          </a:p>
          <a:p>
            <a:pPr marL="548640" indent="-411480" fontAlgn="auto">
              <a:spcAft>
                <a:spcPts val="0"/>
              </a:spcAft>
              <a:buClr>
                <a:schemeClr val="tx1">
                  <a:shade val="95000"/>
                </a:schemeClr>
              </a:buClr>
              <a:buFont typeface="Wingdings 2"/>
              <a:buChar char=""/>
              <a:defRPr/>
            </a:pPr>
            <a:r>
              <a:rPr lang="en-US" b="1" dirty="0" smtClean="0">
                <a:solidFill>
                  <a:schemeClr val="tx2">
                    <a:lumMod val="75000"/>
                  </a:schemeClr>
                </a:solidFill>
                <a:effectLst>
                  <a:outerShdw blurRad="38100" dist="38100" dir="2700000" algn="tl">
                    <a:srgbClr val="000000">
                      <a:alpha val="43137"/>
                    </a:srgbClr>
                  </a:outerShdw>
                </a:effectLst>
              </a:rPr>
              <a:t>Ad for showing theme/character/setting in novel</a:t>
            </a:r>
            <a:endParaRPr lang="en-US" b="1" dirty="0">
              <a:solidFill>
                <a:schemeClr val="tx2">
                  <a:lumMod val="75000"/>
                </a:schemeClr>
              </a:solidFill>
              <a:effectLst>
                <a:outerShdw blurRad="38100" dist="38100" dir="2700000" algn="tl">
                  <a:srgbClr val="000000">
                    <a:alpha val="43137"/>
                  </a:srgbClr>
                </a:outerShdw>
              </a:effectLst>
            </a:endParaRPr>
          </a:p>
        </p:txBody>
      </p:sp>
      <p:sp>
        <p:nvSpPr>
          <p:cNvPr id="2" name="Title 1"/>
          <p:cNvSpPr>
            <a:spLocks noGrp="1"/>
          </p:cNvSpPr>
          <p:nvPr>
            <p:ph type="title"/>
          </p:nvPr>
        </p:nvSpPr>
        <p:spPr/>
        <p:txBody>
          <a:bodyPr/>
          <a:lstStyle/>
          <a:p>
            <a:pPr fontAlgn="auto">
              <a:spcAft>
                <a:spcPts val="0"/>
              </a:spcAft>
              <a:defRPr/>
            </a:pPr>
            <a:r>
              <a:rPr lang="en-US" dirty="0" smtClean="0"/>
              <a:t>During Reading</a:t>
            </a:r>
            <a:endParaRPr lang="en-US" dirty="0"/>
          </a:p>
        </p:txBody>
      </p:sp>
    </p:spTree>
    <p:extLst>
      <p:ext uri="{BB962C8B-B14F-4D97-AF65-F5344CB8AC3E}">
        <p14:creationId xmlns:p14="http://schemas.microsoft.com/office/powerpoint/2010/main" val="5507885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tx2">
                    <a:lumMod val="75000"/>
                  </a:schemeClr>
                </a:solidFill>
              </a:rPr>
              <a:t>???</a:t>
            </a:r>
            <a:r>
              <a:rPr lang="en-US" dirty="0" smtClean="0"/>
              <a:t/>
            </a:r>
            <a:br>
              <a:rPr lang="en-US" dirty="0" smtClean="0"/>
            </a:br>
            <a:endParaRPr lang="en-US" dirty="0"/>
          </a:p>
        </p:txBody>
      </p:sp>
      <p:sp>
        <p:nvSpPr>
          <p:cNvPr id="3" name="Title 2"/>
          <p:cNvSpPr>
            <a:spLocks noGrp="1"/>
          </p:cNvSpPr>
          <p:nvPr>
            <p:ph type="title"/>
          </p:nvPr>
        </p:nvSpPr>
        <p:spPr>
          <a:xfrm>
            <a:off x="457200" y="274638"/>
            <a:ext cx="8382000" cy="1143000"/>
          </a:xfrm>
        </p:spPr>
        <p:txBody>
          <a:bodyPr>
            <a:normAutofit fontScale="90000"/>
          </a:bodyPr>
          <a:lstStyle/>
          <a:p>
            <a:r>
              <a:rPr lang="en-US" dirty="0" smtClean="0"/>
              <a:t>The Problems with Grade Level Teaching Novels</a:t>
            </a:r>
            <a:endParaRPr lang="en-US" dirty="0"/>
          </a:p>
        </p:txBody>
      </p:sp>
    </p:spTree>
  </p:cSld>
  <p:clrMapOvr>
    <a:masterClrMapping/>
  </p:clrMapOvr>
  <p:transition advTm="1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24078" indent="-514350">
              <a:buFont typeface="+mj-lt"/>
              <a:buAutoNum type="arabicPeriod"/>
            </a:pPr>
            <a:r>
              <a:rPr lang="en-US" b="1" dirty="0" smtClean="0">
                <a:solidFill>
                  <a:schemeClr val="tx2">
                    <a:lumMod val="75000"/>
                  </a:schemeClr>
                </a:solidFill>
                <a:effectLst>
                  <a:outerShdw blurRad="38100" dist="38100" dir="2700000" algn="tl">
                    <a:srgbClr val="000000">
                      <a:alpha val="43137"/>
                    </a:srgbClr>
                  </a:outerShdw>
                </a:effectLst>
              </a:rPr>
              <a:t>Read the following passage.</a:t>
            </a:r>
          </a:p>
          <a:p>
            <a:pPr marL="624078" indent="-514350">
              <a:buFont typeface="+mj-lt"/>
              <a:buAutoNum type="arabicPeriod"/>
            </a:pPr>
            <a:r>
              <a:rPr lang="en-US" b="1" dirty="0" smtClean="0">
                <a:solidFill>
                  <a:schemeClr val="tx2">
                    <a:lumMod val="75000"/>
                  </a:schemeClr>
                </a:solidFill>
                <a:effectLst>
                  <a:outerShdw blurRad="38100" dist="38100" dir="2700000" algn="tl">
                    <a:srgbClr val="000000">
                      <a:alpha val="43137"/>
                    </a:srgbClr>
                  </a:outerShdw>
                </a:effectLst>
              </a:rPr>
              <a:t>Create a sketch showing your understanding of the details.</a:t>
            </a:r>
          </a:p>
          <a:p>
            <a:pPr marL="624078" indent="-514350">
              <a:buFont typeface="+mj-lt"/>
              <a:buAutoNum type="arabicPeriod"/>
            </a:pPr>
            <a:r>
              <a:rPr lang="en-US" b="1" dirty="0" smtClean="0">
                <a:solidFill>
                  <a:schemeClr val="tx2">
                    <a:lumMod val="75000"/>
                  </a:schemeClr>
                </a:solidFill>
                <a:effectLst>
                  <a:outerShdw blurRad="38100" dist="38100" dir="2700000" algn="tl">
                    <a:srgbClr val="000000">
                      <a:alpha val="43137"/>
                    </a:srgbClr>
                  </a:outerShdw>
                </a:effectLst>
              </a:rPr>
              <a:t>Share.</a:t>
            </a:r>
          </a:p>
          <a:p>
            <a:pPr>
              <a:buNone/>
            </a:pPr>
            <a:endParaRPr lang="en-US" dirty="0"/>
          </a:p>
        </p:txBody>
      </p:sp>
      <p:sp>
        <p:nvSpPr>
          <p:cNvPr id="3" name="Title 2"/>
          <p:cNvSpPr>
            <a:spLocks noGrp="1"/>
          </p:cNvSpPr>
          <p:nvPr>
            <p:ph type="title"/>
          </p:nvPr>
        </p:nvSpPr>
        <p:spPr/>
        <p:txBody>
          <a:bodyPr/>
          <a:lstStyle/>
          <a:p>
            <a:r>
              <a:rPr lang="en-US" dirty="0" smtClean="0"/>
              <a:t>It’s Your Turn!</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52400"/>
            <a:ext cx="8458200" cy="6705600"/>
          </a:xfrm>
        </p:spPr>
        <p:txBody>
          <a:bodyPr>
            <a:normAutofit/>
          </a:bodyPr>
          <a:lstStyle/>
          <a:p>
            <a:pPr marL="109728" indent="0">
              <a:buNone/>
            </a:pPr>
            <a:r>
              <a:rPr lang="en-US" sz="2800" b="1" dirty="0" smtClean="0">
                <a:solidFill>
                  <a:schemeClr val="tx2">
                    <a:lumMod val="75000"/>
                  </a:schemeClr>
                </a:solidFill>
              </a:rPr>
              <a:t>“The </a:t>
            </a:r>
            <a:r>
              <a:rPr lang="en-US" sz="2800" b="1" dirty="0">
                <a:solidFill>
                  <a:schemeClr val="tx2">
                    <a:lumMod val="75000"/>
                  </a:schemeClr>
                </a:solidFill>
              </a:rPr>
              <a:t>two cart-horses, Boxer and Clover, came in together, walking very slowly and setting down their vast hairy hoofs with great care lest there should be some small animal concealed in the straw. Clover was a stout motherly mare approaching middle life, who had never quite got her figure back after her fourth foal. Boxer was an enormous beast, nearly eighteen hands high, and as strong as any two ordinary horses put together. A white stripe down his nose gave him a somewhat stupid appearance, and in fact he was not of first-rate intelligence, but he was universally respected for his steadiness of character and tremendous powers of work</a:t>
            </a:r>
            <a:r>
              <a:rPr lang="en-US" sz="2800" b="1" dirty="0" smtClean="0">
                <a:solidFill>
                  <a:schemeClr val="tx2">
                    <a:lumMod val="75000"/>
                  </a:schemeClr>
                </a:solidFill>
              </a:rPr>
              <a:t>.”  (Orwell, 1945, p. 1)</a:t>
            </a:r>
            <a:endParaRPr lang="en-US" sz="2800" b="1" dirty="0">
              <a:solidFill>
                <a:schemeClr val="tx2">
                  <a:lumMod val="75000"/>
                </a:schemeClr>
              </a:solidFill>
            </a:endParaRPr>
          </a:p>
        </p:txBody>
      </p:sp>
    </p:spTree>
    <p:extLst>
      <p:ext uri="{BB962C8B-B14F-4D97-AF65-F5344CB8AC3E}">
        <p14:creationId xmlns:p14="http://schemas.microsoft.com/office/powerpoint/2010/main" val="14482545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solidFill>
                  <a:schemeClr val="tx2">
                    <a:lumMod val="75000"/>
                  </a:schemeClr>
                </a:solidFill>
              </a:rPr>
              <a:t>Read the passage.</a:t>
            </a:r>
          </a:p>
          <a:p>
            <a:r>
              <a:rPr lang="en-US" b="1" dirty="0" smtClean="0">
                <a:solidFill>
                  <a:schemeClr val="tx2">
                    <a:lumMod val="75000"/>
                  </a:schemeClr>
                </a:solidFill>
              </a:rPr>
              <a:t>Sketch a body of a character.</a:t>
            </a:r>
          </a:p>
          <a:p>
            <a:r>
              <a:rPr lang="en-US" b="1" dirty="0" smtClean="0">
                <a:solidFill>
                  <a:schemeClr val="tx2">
                    <a:lumMod val="75000"/>
                  </a:schemeClr>
                </a:solidFill>
              </a:rPr>
              <a:t>Identify how the character behaves.</a:t>
            </a:r>
          </a:p>
          <a:p>
            <a:r>
              <a:rPr lang="en-US" b="1" dirty="0" smtClean="0">
                <a:solidFill>
                  <a:schemeClr val="tx2">
                    <a:lumMod val="75000"/>
                  </a:schemeClr>
                </a:solidFill>
              </a:rPr>
              <a:t>Share.</a:t>
            </a:r>
            <a:endParaRPr lang="en-US" b="1" dirty="0">
              <a:solidFill>
                <a:schemeClr val="tx2">
                  <a:lumMod val="75000"/>
                </a:schemeClr>
              </a:solidFill>
            </a:endParaRPr>
          </a:p>
        </p:txBody>
      </p:sp>
      <p:sp>
        <p:nvSpPr>
          <p:cNvPr id="3" name="Title 2"/>
          <p:cNvSpPr>
            <a:spLocks noGrp="1"/>
          </p:cNvSpPr>
          <p:nvPr>
            <p:ph type="title"/>
          </p:nvPr>
        </p:nvSpPr>
        <p:spPr/>
        <p:txBody>
          <a:bodyPr/>
          <a:lstStyle/>
          <a:p>
            <a:r>
              <a:rPr lang="en-US" dirty="0" smtClean="0"/>
              <a:t>  -  Body Map</a:t>
            </a:r>
            <a:endParaRPr lang="en-US" dirty="0"/>
          </a:p>
        </p:txBody>
      </p:sp>
    </p:spTree>
    <p:extLst>
      <p:ext uri="{BB962C8B-B14F-4D97-AF65-F5344CB8AC3E}">
        <p14:creationId xmlns:p14="http://schemas.microsoft.com/office/powerpoint/2010/main" val="37946891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2743200" y="381000"/>
            <a:ext cx="5943600" cy="61549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
            <a:ext cx="8229600" cy="6248400"/>
          </a:xfrm>
        </p:spPr>
        <p:txBody>
          <a:bodyPr>
            <a:normAutofit/>
          </a:bodyPr>
          <a:lstStyle/>
          <a:p>
            <a:pPr marL="109728" indent="0">
              <a:buNone/>
            </a:pPr>
            <a:r>
              <a:rPr lang="en-US" sz="2800" b="1" dirty="0" smtClean="0">
                <a:solidFill>
                  <a:schemeClr val="tx2">
                    <a:lumMod val="75000"/>
                  </a:schemeClr>
                </a:solidFill>
              </a:rPr>
              <a:t>“My </a:t>
            </a:r>
            <a:r>
              <a:rPr lang="en-US" sz="2800" b="1" dirty="0">
                <a:solidFill>
                  <a:schemeClr val="tx2">
                    <a:lumMod val="75000"/>
                  </a:schemeClr>
                </a:solidFill>
              </a:rPr>
              <a:t>school days ran along very pleasantly. I stood well in my studies, not always so well with regard to my behavior. I was never guilty of any serious misconduct, but my love of fun sometimes got me into trouble. I remember, however, that my sense of humor was so sly that most of the trouble usually fell on the head of the other fellow. My ability to play on the piano at school exercises was looked upon as little short of marvelous in a boy of my age. I was not chummy with many of my mates, but, on the whole, was about as popular as it is good for a boy to be</a:t>
            </a:r>
            <a:r>
              <a:rPr lang="en-US" sz="2800" b="1" dirty="0" smtClean="0">
                <a:solidFill>
                  <a:schemeClr val="tx2">
                    <a:lumMod val="75000"/>
                  </a:schemeClr>
                </a:solidFill>
              </a:rPr>
              <a:t>.” (Johnson, 1912, 2)</a:t>
            </a:r>
            <a:endParaRPr lang="en-US" sz="2800" b="1" dirty="0">
              <a:solidFill>
                <a:schemeClr val="tx2">
                  <a:lumMod val="75000"/>
                </a:schemeClr>
              </a:solidFill>
            </a:endParaRPr>
          </a:p>
        </p:txBody>
      </p:sp>
    </p:spTree>
    <p:extLst>
      <p:ext uri="{BB962C8B-B14F-4D97-AF65-F5344CB8AC3E}">
        <p14:creationId xmlns:p14="http://schemas.microsoft.com/office/powerpoint/2010/main" val="36070080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4995672"/>
          </a:xfrm>
        </p:spPr>
        <p:txBody>
          <a:bodyPr>
            <a:normAutofit/>
          </a:bodyPr>
          <a:lstStyle/>
          <a:p>
            <a:pPr marL="548640" indent="-411480" fontAlgn="auto">
              <a:spcAft>
                <a:spcPts val="0"/>
              </a:spcAft>
              <a:buClr>
                <a:schemeClr val="tx1">
                  <a:shade val="95000"/>
                </a:schemeClr>
              </a:buClr>
              <a:buFont typeface="Wingdings 2"/>
              <a:buChar char=""/>
              <a:defRPr/>
            </a:pPr>
            <a:r>
              <a:rPr lang="en-US" b="1" dirty="0" smtClean="0">
                <a:solidFill>
                  <a:schemeClr val="tx2">
                    <a:lumMod val="75000"/>
                  </a:schemeClr>
                </a:solidFill>
                <a:effectLst>
                  <a:outerShdw blurRad="38100" dist="38100" dir="2700000" algn="tl">
                    <a:srgbClr val="000000">
                      <a:alpha val="43137"/>
                    </a:srgbClr>
                  </a:outerShdw>
                </a:effectLst>
              </a:rPr>
              <a:t>Reinforces content, concepts, and implications of text</a:t>
            </a:r>
          </a:p>
          <a:p>
            <a:pPr marL="137160" indent="0" fontAlgn="auto">
              <a:spcAft>
                <a:spcPts val="0"/>
              </a:spcAft>
              <a:buClr>
                <a:schemeClr val="tx1">
                  <a:shade val="95000"/>
                </a:schemeClr>
              </a:buClr>
              <a:buNone/>
              <a:defRPr/>
            </a:pPr>
            <a:endParaRPr lang="en-US" b="1" dirty="0" smtClean="0">
              <a:solidFill>
                <a:schemeClr val="tx2">
                  <a:lumMod val="75000"/>
                </a:schemeClr>
              </a:solidFill>
              <a:effectLst>
                <a:outerShdw blurRad="38100" dist="38100" dir="2700000" algn="tl">
                  <a:srgbClr val="000000">
                    <a:alpha val="43137"/>
                  </a:srgbClr>
                </a:outerShdw>
              </a:effectLst>
            </a:endParaRPr>
          </a:p>
          <a:p>
            <a:pPr marL="868680" lvl="1" indent="-283464" fontAlgn="auto">
              <a:spcAft>
                <a:spcPts val="0"/>
              </a:spcAft>
              <a:buNone/>
              <a:defRPr/>
            </a:pPr>
            <a:endParaRPr lang="en-US" b="1" dirty="0">
              <a:effectLst>
                <a:outerShdw blurRad="38100" dist="38100" dir="2700000" algn="tl">
                  <a:srgbClr val="000000">
                    <a:alpha val="43137"/>
                  </a:srgbClr>
                </a:outerShdw>
              </a:effectLst>
            </a:endParaRPr>
          </a:p>
        </p:txBody>
      </p:sp>
      <p:sp>
        <p:nvSpPr>
          <p:cNvPr id="2" name="Title 1"/>
          <p:cNvSpPr>
            <a:spLocks noGrp="1"/>
          </p:cNvSpPr>
          <p:nvPr>
            <p:ph type="title"/>
          </p:nvPr>
        </p:nvSpPr>
        <p:spPr/>
        <p:txBody>
          <a:bodyPr/>
          <a:lstStyle/>
          <a:p>
            <a:pPr fontAlgn="auto">
              <a:spcAft>
                <a:spcPts val="0"/>
              </a:spcAft>
              <a:defRPr/>
            </a:pPr>
            <a:r>
              <a:rPr lang="en-US" dirty="0" smtClean="0"/>
              <a:t>After Reading</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4995672"/>
          </a:xfrm>
        </p:spPr>
        <p:txBody>
          <a:bodyPr>
            <a:normAutofit/>
          </a:bodyPr>
          <a:lstStyle/>
          <a:p>
            <a:pPr marL="548640" indent="-411480" fontAlgn="auto">
              <a:spcAft>
                <a:spcPts val="0"/>
              </a:spcAft>
              <a:buClr>
                <a:schemeClr val="tx1">
                  <a:shade val="95000"/>
                </a:schemeClr>
              </a:buClr>
              <a:buFont typeface="Wingdings 2"/>
              <a:buChar char=""/>
              <a:defRPr/>
            </a:pPr>
            <a:r>
              <a:rPr lang="en-US" b="1" dirty="0" smtClean="0">
                <a:solidFill>
                  <a:schemeClr val="tx2">
                    <a:lumMod val="75000"/>
                  </a:schemeClr>
                </a:solidFill>
                <a:effectLst>
                  <a:outerShdw blurRad="38100" dist="38100" dir="2700000" algn="tl">
                    <a:srgbClr val="000000">
                      <a:alpha val="43137"/>
                    </a:srgbClr>
                  </a:outerShdw>
                </a:effectLst>
              </a:rPr>
              <a:t>Cartoons</a:t>
            </a:r>
          </a:p>
          <a:p>
            <a:pPr marL="548640" indent="-411480" fontAlgn="auto">
              <a:spcAft>
                <a:spcPts val="0"/>
              </a:spcAft>
              <a:buClr>
                <a:schemeClr val="tx1">
                  <a:shade val="95000"/>
                </a:schemeClr>
              </a:buClr>
              <a:buFont typeface="Wingdings 2"/>
              <a:buChar char=""/>
              <a:defRPr/>
            </a:pPr>
            <a:r>
              <a:rPr lang="en-US" b="1" dirty="0" smtClean="0">
                <a:solidFill>
                  <a:schemeClr val="tx2">
                    <a:lumMod val="75000"/>
                  </a:schemeClr>
                </a:solidFill>
                <a:effectLst>
                  <a:outerShdw blurRad="38100" dist="38100" dir="2700000" algn="tl">
                    <a:srgbClr val="000000">
                      <a:alpha val="43137"/>
                    </a:srgbClr>
                  </a:outerShdw>
                </a:effectLst>
              </a:rPr>
              <a:t>Comics</a:t>
            </a:r>
          </a:p>
          <a:p>
            <a:pPr marL="548640" indent="-411480" fontAlgn="auto">
              <a:spcAft>
                <a:spcPts val="0"/>
              </a:spcAft>
              <a:buClr>
                <a:schemeClr val="tx1">
                  <a:shade val="95000"/>
                </a:schemeClr>
              </a:buClr>
              <a:buFont typeface="Wingdings 2"/>
              <a:buChar char=""/>
              <a:defRPr/>
            </a:pPr>
            <a:r>
              <a:rPr lang="en-US" b="1" dirty="0" smtClean="0">
                <a:solidFill>
                  <a:schemeClr val="tx2">
                    <a:lumMod val="75000"/>
                  </a:schemeClr>
                </a:solidFill>
                <a:effectLst>
                  <a:outerShdw blurRad="38100" dist="38100" dir="2700000" algn="tl">
                    <a:srgbClr val="000000">
                      <a:alpha val="43137"/>
                    </a:srgbClr>
                  </a:outerShdw>
                </a:effectLst>
              </a:rPr>
              <a:t>Masks</a:t>
            </a:r>
          </a:p>
          <a:p>
            <a:pPr marL="548640" indent="-411480">
              <a:buClr>
                <a:schemeClr val="tx1">
                  <a:shade val="95000"/>
                </a:schemeClr>
              </a:buClr>
              <a:buFont typeface="Wingdings 2"/>
              <a:buChar char=""/>
              <a:defRPr/>
            </a:pPr>
            <a:r>
              <a:rPr lang="en-US" b="1" smtClean="0">
                <a:solidFill>
                  <a:schemeClr val="tx2">
                    <a:lumMod val="75000"/>
                  </a:schemeClr>
                </a:solidFill>
                <a:effectLst>
                  <a:outerShdw blurRad="38100" dist="38100" dir="2700000" algn="tl">
                    <a:srgbClr val="000000">
                      <a:alpha val="43137"/>
                    </a:srgbClr>
                  </a:outerShdw>
                </a:effectLst>
              </a:rPr>
              <a:t>Movie </a:t>
            </a:r>
            <a:r>
              <a:rPr lang="en-US" b="1" dirty="0">
                <a:solidFill>
                  <a:schemeClr val="tx2">
                    <a:lumMod val="75000"/>
                  </a:schemeClr>
                </a:solidFill>
                <a:effectLst>
                  <a:outerShdw blurRad="38100" dist="38100" dir="2700000" algn="tl">
                    <a:srgbClr val="000000">
                      <a:alpha val="43137"/>
                    </a:srgbClr>
                  </a:outerShdw>
                </a:effectLst>
              </a:rPr>
              <a:t>Poster </a:t>
            </a:r>
          </a:p>
          <a:p>
            <a:pPr marL="548640" indent="-411480">
              <a:buClr>
                <a:schemeClr val="tx1">
                  <a:shade val="95000"/>
                </a:schemeClr>
              </a:buClr>
              <a:buFont typeface="Wingdings 2"/>
              <a:buChar char=""/>
              <a:defRPr/>
            </a:pPr>
            <a:r>
              <a:rPr lang="en-US" b="1" dirty="0" smtClean="0">
                <a:solidFill>
                  <a:schemeClr val="tx2">
                    <a:lumMod val="75000"/>
                  </a:schemeClr>
                </a:solidFill>
                <a:effectLst>
                  <a:outerShdw blurRad="38100" dist="38100" dir="2700000" algn="tl">
                    <a:srgbClr val="000000">
                      <a:alpha val="43137"/>
                    </a:srgbClr>
                  </a:outerShdw>
                </a:effectLst>
              </a:rPr>
              <a:t>Collage</a:t>
            </a:r>
            <a:endParaRPr lang="en-US" b="1" dirty="0">
              <a:solidFill>
                <a:schemeClr val="tx2">
                  <a:lumMod val="75000"/>
                </a:schemeClr>
              </a:solidFill>
              <a:effectLst>
                <a:outerShdw blurRad="38100" dist="38100" dir="2700000" algn="tl">
                  <a:srgbClr val="000000">
                    <a:alpha val="43137"/>
                  </a:srgbClr>
                </a:outerShdw>
              </a:effectLst>
            </a:endParaRPr>
          </a:p>
          <a:p>
            <a:pPr marL="804672" lvl="1" indent="-411480">
              <a:buClr>
                <a:schemeClr val="tx1">
                  <a:shade val="95000"/>
                </a:schemeClr>
              </a:buClr>
              <a:buFont typeface="Wingdings 2"/>
              <a:buChar char=""/>
              <a:defRPr/>
            </a:pPr>
            <a:r>
              <a:rPr lang="en-US" b="1" dirty="0">
                <a:solidFill>
                  <a:schemeClr val="tx2">
                    <a:lumMod val="75000"/>
                  </a:schemeClr>
                </a:solidFill>
                <a:effectLst>
                  <a:outerShdw blurRad="38100" dist="38100" dir="2700000" algn="tl">
                    <a:srgbClr val="000000">
                      <a:alpha val="43137"/>
                    </a:srgbClr>
                  </a:outerShdw>
                </a:effectLst>
              </a:rPr>
              <a:t>Thematic topic: injustice</a:t>
            </a:r>
          </a:p>
          <a:p>
            <a:pPr marL="1106424" lvl="2" indent="-283464">
              <a:buFont typeface="Wingdings 2"/>
              <a:buChar char=""/>
              <a:defRPr/>
            </a:pPr>
            <a:r>
              <a:rPr lang="en-US" b="1" dirty="0">
                <a:solidFill>
                  <a:schemeClr val="tx2">
                    <a:lumMod val="75000"/>
                  </a:schemeClr>
                </a:solidFill>
                <a:effectLst>
                  <a:outerShdw blurRad="38100" dist="38100" dir="2700000" algn="tl">
                    <a:srgbClr val="000000">
                      <a:alpha val="43137"/>
                    </a:srgbClr>
                  </a:outerShdw>
                </a:effectLst>
              </a:rPr>
              <a:t>Conceptualizing an abstract concept</a:t>
            </a:r>
          </a:p>
          <a:p>
            <a:pPr marL="1106424" lvl="2" indent="-283464">
              <a:buFont typeface="Wingdings 2"/>
              <a:buChar char=""/>
              <a:defRPr/>
            </a:pPr>
            <a:r>
              <a:rPr lang="en-US" b="1" dirty="0">
                <a:solidFill>
                  <a:schemeClr val="tx2">
                    <a:lumMod val="75000"/>
                  </a:schemeClr>
                </a:solidFill>
                <a:effectLst>
                  <a:outerShdw blurRad="38100" dist="38100" dir="2700000" algn="tl">
                    <a:srgbClr val="000000">
                      <a:alpha val="43137"/>
                    </a:srgbClr>
                  </a:outerShdw>
                </a:effectLst>
              </a:rPr>
              <a:t>Reflection sheet</a:t>
            </a:r>
          </a:p>
          <a:p>
            <a:pPr marL="1106424" lvl="2" indent="-283464">
              <a:buFont typeface="Wingdings 2"/>
              <a:buChar char=""/>
              <a:defRPr/>
            </a:pPr>
            <a:r>
              <a:rPr lang="en-US" b="1" dirty="0">
                <a:solidFill>
                  <a:schemeClr val="tx2">
                    <a:lumMod val="75000"/>
                  </a:schemeClr>
                </a:solidFill>
                <a:effectLst>
                  <a:outerShdw blurRad="38100" dist="38100" dir="2700000" algn="tl">
                    <a:srgbClr val="000000">
                      <a:alpha val="43137"/>
                    </a:srgbClr>
                  </a:outerShdw>
                </a:effectLst>
              </a:rPr>
              <a:t>Poem</a:t>
            </a:r>
          </a:p>
          <a:p>
            <a:pPr marL="548640" indent="-411480">
              <a:buClr>
                <a:schemeClr val="tx1">
                  <a:shade val="95000"/>
                </a:schemeClr>
              </a:buClr>
              <a:buFont typeface="Wingdings 2"/>
              <a:buChar char=""/>
              <a:defRPr/>
            </a:pPr>
            <a:r>
              <a:rPr lang="en-US" b="1" dirty="0" smtClean="0">
                <a:solidFill>
                  <a:schemeClr val="tx2">
                    <a:lumMod val="75000"/>
                  </a:schemeClr>
                </a:solidFill>
                <a:effectLst>
                  <a:outerShdw blurRad="38100" dist="38100" dir="2700000" algn="tl">
                    <a:srgbClr val="000000">
                      <a:alpha val="43137"/>
                    </a:srgbClr>
                  </a:outerShdw>
                </a:effectLst>
              </a:rPr>
              <a:t>Sculpture</a:t>
            </a:r>
            <a:endParaRPr lang="en-US" b="1" dirty="0">
              <a:solidFill>
                <a:schemeClr val="tx2">
                  <a:lumMod val="75000"/>
                </a:schemeClr>
              </a:solidFill>
              <a:effectLst>
                <a:outerShdw blurRad="38100" dist="38100" dir="2700000" algn="tl">
                  <a:srgbClr val="000000">
                    <a:alpha val="43137"/>
                  </a:srgbClr>
                </a:outerShdw>
              </a:effectLst>
            </a:endParaRPr>
          </a:p>
          <a:p>
            <a:pPr marL="868680" lvl="1" indent="-283464" fontAlgn="auto">
              <a:spcAft>
                <a:spcPts val="0"/>
              </a:spcAft>
              <a:buNone/>
              <a:defRPr/>
            </a:pPr>
            <a:endParaRPr lang="en-US" b="1" dirty="0">
              <a:effectLst>
                <a:outerShdw blurRad="38100" dist="38100" dir="2700000" algn="tl">
                  <a:srgbClr val="000000">
                    <a:alpha val="43137"/>
                  </a:srgbClr>
                </a:outerShdw>
              </a:effectLst>
            </a:endParaRPr>
          </a:p>
        </p:txBody>
      </p:sp>
      <p:sp>
        <p:nvSpPr>
          <p:cNvPr id="2" name="Title 1"/>
          <p:cNvSpPr>
            <a:spLocks noGrp="1"/>
          </p:cNvSpPr>
          <p:nvPr>
            <p:ph type="title"/>
          </p:nvPr>
        </p:nvSpPr>
        <p:spPr/>
        <p:txBody>
          <a:bodyPr/>
          <a:lstStyle/>
          <a:p>
            <a:pPr fontAlgn="auto">
              <a:spcAft>
                <a:spcPts val="0"/>
              </a:spcAft>
              <a:defRPr/>
            </a:pPr>
            <a:r>
              <a:rPr lang="en-US" dirty="0" smtClean="0"/>
              <a:t>After Reading</a:t>
            </a:r>
            <a:endParaRPr lang="en-US" dirty="0"/>
          </a:p>
        </p:txBody>
      </p:sp>
    </p:spTree>
    <p:extLst>
      <p:ext uri="{BB962C8B-B14F-4D97-AF65-F5344CB8AC3E}">
        <p14:creationId xmlns:p14="http://schemas.microsoft.com/office/powerpoint/2010/main" val="31068450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solidFill>
                  <a:schemeClr val="tx2">
                    <a:lumMod val="75000"/>
                  </a:schemeClr>
                </a:solidFill>
              </a:rPr>
              <a:t>Provides alternative to sketching</a:t>
            </a:r>
          </a:p>
          <a:p>
            <a:r>
              <a:rPr lang="en-US" b="1" dirty="0" err="1" smtClean="0">
                <a:solidFill>
                  <a:schemeClr val="tx2">
                    <a:lumMod val="75000"/>
                  </a:schemeClr>
                </a:solidFill>
              </a:rPr>
              <a:t>Anitra</a:t>
            </a:r>
            <a:r>
              <a:rPr lang="en-US" b="1" dirty="0" smtClean="0">
                <a:solidFill>
                  <a:schemeClr val="tx2">
                    <a:lumMod val="75000"/>
                  </a:schemeClr>
                </a:solidFill>
              </a:rPr>
              <a:t> </a:t>
            </a:r>
            <a:r>
              <a:rPr lang="en-US" b="1" dirty="0" err="1" smtClean="0">
                <a:solidFill>
                  <a:schemeClr val="tx2">
                    <a:lumMod val="75000"/>
                  </a:schemeClr>
                </a:solidFill>
              </a:rPr>
              <a:t>Redlefsen</a:t>
            </a:r>
            <a:endParaRPr lang="en-US" b="1" dirty="0" smtClean="0">
              <a:solidFill>
                <a:schemeClr val="tx2">
                  <a:lumMod val="75000"/>
                </a:schemeClr>
              </a:solidFill>
            </a:endParaRPr>
          </a:p>
          <a:p>
            <a:r>
              <a:rPr lang="en-US" b="1" dirty="0" smtClean="0">
                <a:hlinkClick r:id="rId3" action="ppaction://hlinkfile"/>
              </a:rPr>
              <a:t>..\</a:t>
            </a:r>
            <a:r>
              <a:rPr lang="en-US" b="1" dirty="0" err="1" smtClean="0">
                <a:hlinkClick r:id="rId3" action="ppaction://hlinkfile"/>
              </a:rPr>
              <a:t>Anitra</a:t>
            </a:r>
            <a:r>
              <a:rPr lang="en-US" b="1" smtClean="0">
                <a:hlinkClick r:id="rId3" action="ppaction://hlinkfile"/>
              </a:rPr>
              <a:t> Redlefsen.avi</a:t>
            </a:r>
            <a:endParaRPr lang="en-US" b="1" dirty="0" smtClean="0"/>
          </a:p>
          <a:p>
            <a:pPr marL="109728" indent="0">
              <a:buNone/>
            </a:pPr>
            <a:endParaRPr lang="en-US" dirty="0" smtClean="0"/>
          </a:p>
        </p:txBody>
      </p:sp>
      <p:sp>
        <p:nvSpPr>
          <p:cNvPr id="3" name="Title 2"/>
          <p:cNvSpPr>
            <a:spLocks noGrp="1"/>
          </p:cNvSpPr>
          <p:nvPr>
            <p:ph type="title"/>
          </p:nvPr>
        </p:nvSpPr>
        <p:spPr/>
        <p:txBody>
          <a:bodyPr/>
          <a:lstStyle/>
          <a:p>
            <a:r>
              <a:rPr lang="en-US" dirty="0" smtClean="0"/>
              <a:t>Collage -  Visual Art</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onna\Pictures\2010-04-11\022.JPG"/>
          <p:cNvPicPr>
            <a:picLocks noGrp="1" noChangeAspect="1" noChangeArrowheads="1"/>
          </p:cNvPicPr>
          <p:nvPr>
            <p:ph idx="1"/>
          </p:nvPr>
        </p:nvPicPr>
        <p:blipFill>
          <a:blip r:embed="rId2" cstate="print"/>
          <a:srcRect/>
          <a:stretch>
            <a:fillRect/>
          </a:stretch>
        </p:blipFill>
        <p:spPr bwMode="auto">
          <a:xfrm>
            <a:off x="1219200" y="914400"/>
            <a:ext cx="6790267" cy="50927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onna\Pictures\2010-04-11\007.JPG"/>
          <p:cNvPicPr>
            <a:picLocks noGrp="1" noChangeAspect="1" noChangeArrowheads="1"/>
          </p:cNvPicPr>
          <p:nvPr>
            <p:ph idx="1"/>
          </p:nvPr>
        </p:nvPicPr>
        <p:blipFill>
          <a:blip r:embed="rId3" cstate="print"/>
          <a:srcRect/>
          <a:stretch>
            <a:fillRect/>
          </a:stretch>
        </p:blipFill>
        <p:spPr bwMode="auto">
          <a:xfrm>
            <a:off x="1219200" y="791368"/>
            <a:ext cx="6858000" cy="51435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solidFill>
                  <a:schemeClr val="tx2">
                    <a:lumMod val="75000"/>
                  </a:schemeClr>
                </a:solidFill>
                <a:effectLst>
                  <a:outerShdw blurRad="38100" dist="38100" dir="2700000" algn="tl">
                    <a:srgbClr val="000000">
                      <a:alpha val="43137"/>
                    </a:srgbClr>
                  </a:outerShdw>
                </a:effectLst>
              </a:rPr>
              <a:t>Unengaged students</a:t>
            </a:r>
          </a:p>
          <a:p>
            <a:r>
              <a:rPr lang="en-US" b="1" dirty="0">
                <a:solidFill>
                  <a:schemeClr val="tx2">
                    <a:lumMod val="75000"/>
                  </a:schemeClr>
                </a:solidFill>
                <a:effectLst>
                  <a:outerShdw blurRad="38100" dist="38100" dir="2700000" algn="tl">
                    <a:srgbClr val="000000">
                      <a:alpha val="43137"/>
                    </a:srgbClr>
                  </a:outerShdw>
                </a:effectLst>
              </a:rPr>
              <a:t>Weak vocabulary</a:t>
            </a:r>
          </a:p>
          <a:p>
            <a:r>
              <a:rPr lang="en-US" b="1" dirty="0" smtClean="0">
                <a:solidFill>
                  <a:schemeClr val="tx2">
                    <a:lumMod val="75000"/>
                  </a:schemeClr>
                </a:solidFill>
                <a:effectLst>
                  <a:outerShdw blurRad="38100" dist="38100" dir="2700000" algn="tl">
                    <a:srgbClr val="000000">
                      <a:alpha val="43137"/>
                    </a:srgbClr>
                  </a:outerShdw>
                </a:effectLst>
              </a:rPr>
              <a:t>Poor comprehension</a:t>
            </a:r>
          </a:p>
          <a:p>
            <a:r>
              <a:rPr lang="en-US" b="1" dirty="0" smtClean="0">
                <a:solidFill>
                  <a:schemeClr val="tx2">
                    <a:lumMod val="75000"/>
                  </a:schemeClr>
                </a:solidFill>
                <a:effectLst>
                  <a:outerShdw blurRad="38100" dist="38100" dir="2700000" algn="tl">
                    <a:srgbClr val="000000">
                      <a:alpha val="43137"/>
                    </a:srgbClr>
                  </a:outerShdw>
                </a:effectLst>
              </a:rPr>
              <a:t>Incomplete/missing assignments</a:t>
            </a:r>
          </a:p>
          <a:p>
            <a:r>
              <a:rPr lang="en-US" b="1" dirty="0" smtClean="0">
                <a:solidFill>
                  <a:schemeClr val="tx2">
                    <a:lumMod val="75000"/>
                  </a:schemeClr>
                </a:solidFill>
                <a:effectLst>
                  <a:outerShdw blurRad="38100" dist="38100" dir="2700000" algn="tl">
                    <a:srgbClr val="000000">
                      <a:alpha val="43137"/>
                    </a:srgbClr>
                  </a:outerShdw>
                </a:effectLst>
              </a:rPr>
              <a:t>Failure </a:t>
            </a:r>
          </a:p>
          <a:p>
            <a:pPr marL="109728" indent="0">
              <a:buNone/>
            </a:pPr>
            <a:endParaRPr lang="en-US" dirty="0"/>
          </a:p>
        </p:txBody>
      </p:sp>
      <p:sp>
        <p:nvSpPr>
          <p:cNvPr id="3" name="Title 2"/>
          <p:cNvSpPr>
            <a:spLocks noGrp="1"/>
          </p:cNvSpPr>
          <p:nvPr>
            <p:ph type="title"/>
          </p:nvPr>
        </p:nvSpPr>
        <p:spPr>
          <a:xfrm>
            <a:off x="457200" y="274638"/>
            <a:ext cx="8382000" cy="1143000"/>
          </a:xfrm>
        </p:spPr>
        <p:txBody>
          <a:bodyPr>
            <a:normAutofit fontScale="90000"/>
          </a:bodyPr>
          <a:lstStyle/>
          <a:p>
            <a:r>
              <a:rPr lang="en-US" dirty="0" smtClean="0"/>
              <a:t>The Problems with Grade Level Teaching Novels</a:t>
            </a:r>
            <a:endParaRPr lang="en-US" dirty="0"/>
          </a:p>
        </p:txBody>
      </p:sp>
    </p:spTree>
    <p:extLst>
      <p:ext uri="{BB962C8B-B14F-4D97-AF65-F5344CB8AC3E}">
        <p14:creationId xmlns:p14="http://schemas.microsoft.com/office/powerpoint/2010/main" val="95573545"/>
      </p:ext>
    </p:extLst>
  </p:cSld>
  <p:clrMapOvr>
    <a:masterClrMapping/>
  </p:clrMapOvr>
  <p:transition advTm="1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0"/>
                                        <p:tgtEl>
                                          <p:spTgt spid="2">
                                            <p:txEl>
                                              <p:pRg st="0" end="0"/>
                                            </p:txEl>
                                          </p:spTgt>
                                        </p:tgtEl>
                                      </p:cBhvr>
                                    </p:animEffect>
                                  </p:childTnLst>
                                </p:cTn>
                              </p:par>
                            </p:childTnLst>
                          </p:cTn>
                        </p:par>
                        <p:par>
                          <p:cTn id="8" fill="hold">
                            <p:stCondLst>
                              <p:cond delay="5000"/>
                            </p:stCondLst>
                            <p:childTnLst>
                              <p:par>
                                <p:cTn id="9" presetID="4" presetClass="entr" presetSubtype="16"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box(in)">
                                      <p:cBhvr>
                                        <p:cTn id="11" dur="5000"/>
                                        <p:tgtEl>
                                          <p:spTgt spid="2">
                                            <p:txEl>
                                              <p:pRg st="1" end="1"/>
                                            </p:txEl>
                                          </p:spTgt>
                                        </p:tgtEl>
                                      </p:cBhvr>
                                    </p:animEffect>
                                  </p:childTnLst>
                                </p:cTn>
                              </p:par>
                            </p:childTnLst>
                          </p:cTn>
                        </p:par>
                        <p:par>
                          <p:cTn id="12" fill="hold">
                            <p:stCondLst>
                              <p:cond delay="10000"/>
                            </p:stCondLst>
                            <p:childTnLst>
                              <p:par>
                                <p:cTn id="13" presetID="4" presetClass="entr" presetSubtype="16"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ox(in)">
                                      <p:cBhvr>
                                        <p:cTn id="15" dur="5000"/>
                                        <p:tgtEl>
                                          <p:spTgt spid="2">
                                            <p:txEl>
                                              <p:pRg st="2" end="2"/>
                                            </p:txEl>
                                          </p:spTgt>
                                        </p:tgtEl>
                                      </p:cBhvr>
                                    </p:animEffect>
                                  </p:childTnLst>
                                </p:cTn>
                              </p:par>
                            </p:childTnLst>
                          </p:cTn>
                        </p:par>
                        <p:par>
                          <p:cTn id="16" fill="hold">
                            <p:stCondLst>
                              <p:cond delay="15000"/>
                            </p:stCondLst>
                            <p:childTnLst>
                              <p:par>
                                <p:cTn id="17" presetID="4" presetClass="entr" presetSubtype="16"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box(in)">
                                      <p:cBhvr>
                                        <p:cTn id="19" dur="5000"/>
                                        <p:tgtEl>
                                          <p:spTgt spid="2">
                                            <p:txEl>
                                              <p:pRg st="3" end="3"/>
                                            </p:txEl>
                                          </p:spTgt>
                                        </p:tgtEl>
                                      </p:cBhvr>
                                    </p:animEffect>
                                  </p:childTnLst>
                                </p:cTn>
                              </p:par>
                            </p:childTnLst>
                          </p:cTn>
                        </p:par>
                        <p:par>
                          <p:cTn id="20" fill="hold">
                            <p:stCondLst>
                              <p:cond delay="20000"/>
                            </p:stCondLst>
                            <p:childTnLst>
                              <p:par>
                                <p:cTn id="21" presetID="4" presetClass="entr" presetSubtype="16"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box(in)">
                                      <p:cBhvr>
                                        <p:cTn id="23" dur="5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Donna\Pictures\2010-04-11\025.JPG"/>
          <p:cNvPicPr>
            <a:picLocks noGrp="1" noChangeAspect="1" noChangeArrowheads="1"/>
          </p:cNvPicPr>
          <p:nvPr>
            <p:ph idx="1"/>
          </p:nvPr>
        </p:nvPicPr>
        <p:blipFill>
          <a:blip r:embed="rId3" cstate="print"/>
          <a:srcRect/>
          <a:stretch>
            <a:fillRect/>
          </a:stretch>
        </p:blipFill>
        <p:spPr bwMode="auto">
          <a:xfrm>
            <a:off x="1143000" y="685083"/>
            <a:ext cx="6900294" cy="5322017"/>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1600203" y="-1143002"/>
            <a:ext cx="12801601" cy="9601203"/>
          </a:xfrm>
        </p:spPr>
      </p:pic>
    </p:spTree>
    <p:extLst>
      <p:ext uri="{BB962C8B-B14F-4D97-AF65-F5344CB8AC3E}">
        <p14:creationId xmlns:p14="http://schemas.microsoft.com/office/powerpoint/2010/main" val="40018753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1638300" y="-266700"/>
            <a:ext cx="13030202" cy="9753601"/>
          </a:xfrm>
        </p:spPr>
      </p:pic>
    </p:spTree>
    <p:extLst>
      <p:ext uri="{BB962C8B-B14F-4D97-AF65-F5344CB8AC3E}">
        <p14:creationId xmlns:p14="http://schemas.microsoft.com/office/powerpoint/2010/main" val="14047271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19200"/>
            <a:ext cx="8458200" cy="5181600"/>
          </a:xfrm>
        </p:spPr>
        <p:txBody>
          <a:bodyPr>
            <a:normAutofit lnSpcReduction="10000"/>
          </a:bodyPr>
          <a:lstStyle/>
          <a:p>
            <a:pPr>
              <a:buNone/>
            </a:pPr>
            <a:r>
              <a:rPr lang="en-US" b="1" dirty="0" smtClean="0">
                <a:solidFill>
                  <a:schemeClr val="tx2">
                    <a:lumMod val="75000"/>
                  </a:schemeClr>
                </a:solidFill>
                <a:effectLst>
                  <a:outerShdw blurRad="38100" dist="38100" dir="2700000" algn="tl">
                    <a:srgbClr val="000000">
                      <a:alpha val="43137"/>
                    </a:srgbClr>
                  </a:outerShdw>
                </a:effectLst>
              </a:rPr>
              <a:t>I stand there in the night in fear.</a:t>
            </a:r>
          </a:p>
          <a:p>
            <a:pPr>
              <a:buNone/>
            </a:pPr>
            <a:r>
              <a:rPr lang="en-US" b="1" dirty="0" smtClean="0">
                <a:solidFill>
                  <a:schemeClr val="tx2">
                    <a:lumMod val="75000"/>
                  </a:schemeClr>
                </a:solidFill>
                <a:effectLst>
                  <a:outerShdw blurRad="38100" dist="38100" dir="2700000" algn="tl">
                    <a:srgbClr val="000000">
                      <a:alpha val="43137"/>
                    </a:srgbClr>
                  </a:outerShdw>
                </a:effectLst>
              </a:rPr>
              <a:t>All I see is blood all over the ground.</a:t>
            </a:r>
          </a:p>
          <a:p>
            <a:pPr>
              <a:buNone/>
            </a:pPr>
            <a:r>
              <a:rPr lang="en-US" b="1" dirty="0" smtClean="0">
                <a:solidFill>
                  <a:schemeClr val="tx2">
                    <a:lumMod val="75000"/>
                  </a:schemeClr>
                </a:solidFill>
                <a:effectLst>
                  <a:outerShdw blurRad="38100" dist="38100" dir="2700000" algn="tl">
                    <a:srgbClr val="000000">
                      <a:alpha val="43137"/>
                    </a:srgbClr>
                  </a:outerShdw>
                </a:effectLst>
              </a:rPr>
              <a:t>I stand there watching and waiting</a:t>
            </a:r>
          </a:p>
          <a:p>
            <a:pPr>
              <a:buNone/>
            </a:pPr>
            <a:r>
              <a:rPr lang="en-US" b="1" dirty="0" smtClean="0">
                <a:solidFill>
                  <a:schemeClr val="tx2">
                    <a:lumMod val="75000"/>
                  </a:schemeClr>
                </a:solidFill>
                <a:effectLst>
                  <a:outerShdw blurRad="38100" dist="38100" dir="2700000" algn="tl">
                    <a:srgbClr val="000000">
                      <a:alpha val="43137"/>
                    </a:srgbClr>
                  </a:outerShdw>
                </a:effectLst>
              </a:rPr>
              <a:t>     in my tears.</a:t>
            </a:r>
          </a:p>
          <a:p>
            <a:pPr>
              <a:buNone/>
            </a:pPr>
            <a:r>
              <a:rPr lang="en-US" b="1" dirty="0" smtClean="0">
                <a:solidFill>
                  <a:schemeClr val="tx2">
                    <a:lumMod val="75000"/>
                  </a:schemeClr>
                </a:solidFill>
                <a:effectLst>
                  <a:outerShdw blurRad="38100" dist="38100" dir="2700000" algn="tl">
                    <a:srgbClr val="000000">
                      <a:alpha val="43137"/>
                    </a:srgbClr>
                  </a:outerShdw>
                </a:effectLst>
              </a:rPr>
              <a:t>One guy down. Yes, he is down!</a:t>
            </a:r>
          </a:p>
          <a:p>
            <a:pPr>
              <a:buNone/>
            </a:pPr>
            <a:r>
              <a:rPr lang="en-US" b="1" dirty="0" smtClean="0">
                <a:solidFill>
                  <a:schemeClr val="tx2">
                    <a:lumMod val="75000"/>
                  </a:schemeClr>
                </a:solidFill>
                <a:effectLst>
                  <a:outerShdw blurRad="38100" dist="38100" dir="2700000" algn="tl">
                    <a:srgbClr val="000000">
                      <a:alpha val="43137"/>
                    </a:srgbClr>
                  </a:outerShdw>
                </a:effectLst>
              </a:rPr>
              <a:t>But that was one of my greatest fears.</a:t>
            </a:r>
          </a:p>
          <a:p>
            <a:pPr>
              <a:buNone/>
            </a:pPr>
            <a:r>
              <a:rPr lang="en-US" b="1" dirty="0" smtClean="0">
                <a:solidFill>
                  <a:schemeClr val="tx2">
                    <a:lumMod val="75000"/>
                  </a:schemeClr>
                </a:solidFill>
                <a:effectLst>
                  <a:outerShdw blurRad="38100" dist="38100" dir="2700000" algn="tl">
                    <a:srgbClr val="000000">
                      <a:alpha val="43137"/>
                    </a:srgbClr>
                  </a:outerShdw>
                </a:effectLst>
              </a:rPr>
              <a:t>It’s just the two of us now against the two of them.</a:t>
            </a:r>
          </a:p>
          <a:p>
            <a:pPr>
              <a:buNone/>
            </a:pPr>
            <a:r>
              <a:rPr lang="en-US" b="1" dirty="0" smtClean="0">
                <a:solidFill>
                  <a:schemeClr val="tx2">
                    <a:lumMod val="75000"/>
                  </a:schemeClr>
                </a:solidFill>
                <a:effectLst>
                  <a:outerShdw blurRad="38100" dist="38100" dir="2700000" algn="tl">
                    <a:srgbClr val="000000">
                      <a:alpha val="43137"/>
                    </a:srgbClr>
                  </a:outerShdw>
                </a:effectLst>
              </a:rPr>
              <a:t>We are fighting here at night,</a:t>
            </a:r>
          </a:p>
          <a:p>
            <a:pPr>
              <a:buNone/>
            </a:pPr>
            <a:r>
              <a:rPr lang="en-US" b="1" dirty="0" smtClean="0">
                <a:solidFill>
                  <a:schemeClr val="tx2">
                    <a:lumMod val="75000"/>
                  </a:schemeClr>
                </a:solidFill>
                <a:effectLst>
                  <a:outerShdw blurRad="38100" dist="38100" dir="2700000" algn="tl">
                    <a:srgbClr val="000000">
                      <a:alpha val="43137"/>
                    </a:srgbClr>
                  </a:outerShdw>
                </a:effectLst>
              </a:rPr>
              <a:t>      With no daylight and no bright light.</a:t>
            </a:r>
          </a:p>
          <a:p>
            <a:pPr>
              <a:buNone/>
            </a:pPr>
            <a:r>
              <a:rPr lang="en-US" b="1" dirty="0" smtClean="0">
                <a:solidFill>
                  <a:schemeClr val="tx2">
                    <a:lumMod val="75000"/>
                  </a:schemeClr>
                </a:solidFill>
                <a:effectLst>
                  <a:outerShdw blurRad="38100" dist="38100" dir="2700000" algn="tl">
                    <a:srgbClr val="000000">
                      <a:alpha val="43137"/>
                    </a:srgbClr>
                  </a:outerShdw>
                </a:effectLst>
              </a:rPr>
              <a:t>Just the sound of twigs and branches in the    </a:t>
            </a:r>
          </a:p>
          <a:p>
            <a:pPr>
              <a:buNone/>
            </a:pPr>
            <a:r>
              <a:rPr lang="en-US" b="1" dirty="0" smtClean="0">
                <a:solidFill>
                  <a:schemeClr val="tx2">
                    <a:lumMod val="75000"/>
                  </a:schemeClr>
                </a:solidFill>
                <a:effectLst>
                  <a:outerShdw blurRad="38100" dist="38100" dir="2700000" algn="tl">
                    <a:srgbClr val="000000">
                      <a:alpha val="43137"/>
                    </a:srgbClr>
                  </a:outerShdw>
                </a:effectLst>
              </a:rPr>
              <a:t>       moonlight.</a:t>
            </a:r>
          </a:p>
          <a:p>
            <a:pPr>
              <a:buNone/>
            </a:pPr>
            <a:endParaRPr lang="en-US" b="1" dirty="0" smtClean="0">
              <a:solidFill>
                <a:schemeClr val="bg2">
                  <a:lumMod val="50000"/>
                </a:schemeClr>
              </a:solidFill>
              <a:effectLst>
                <a:outerShdw blurRad="38100" dist="38100" dir="2700000" algn="tl">
                  <a:srgbClr val="000000">
                    <a:alpha val="43137"/>
                  </a:srgbClr>
                </a:outerShdw>
              </a:effectLst>
            </a:endParaRPr>
          </a:p>
          <a:p>
            <a:pPr>
              <a:buNone/>
            </a:pPr>
            <a:endParaRPr lang="en-US" b="1" dirty="0">
              <a:solidFill>
                <a:schemeClr val="bg2">
                  <a:lumMod val="50000"/>
                </a:schemeClr>
              </a:solidFill>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lstStyle/>
          <a:p>
            <a:r>
              <a:rPr lang="en-US" dirty="0" smtClean="0"/>
              <a:t>War at Night </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p:txBody>
          <a:bodyPr>
            <a:normAutofit lnSpcReduction="10000"/>
          </a:bodyPr>
          <a:lstStyle/>
          <a:p>
            <a:r>
              <a:rPr lang="en-US" sz="2800" b="1" dirty="0" smtClean="0">
                <a:solidFill>
                  <a:schemeClr val="tx2">
                    <a:lumMod val="75000"/>
                  </a:schemeClr>
                </a:solidFill>
                <a:effectLst>
                  <a:outerShdw blurRad="38100" dist="38100" dir="2700000" algn="tl">
                    <a:srgbClr val="000000">
                      <a:alpha val="43137"/>
                    </a:srgbClr>
                  </a:outerShdw>
                </a:effectLst>
              </a:rPr>
              <a:t>Extension of theme of novel</a:t>
            </a:r>
          </a:p>
          <a:p>
            <a:r>
              <a:rPr lang="en-US" sz="2800" b="1" dirty="0" smtClean="0">
                <a:solidFill>
                  <a:schemeClr val="tx2">
                    <a:lumMod val="75000"/>
                  </a:schemeClr>
                </a:solidFill>
                <a:effectLst>
                  <a:outerShdw blurRad="38100" dist="38100" dir="2700000" algn="tl">
                    <a:srgbClr val="000000">
                      <a:alpha val="43137"/>
                    </a:srgbClr>
                  </a:outerShdw>
                </a:effectLst>
              </a:rPr>
              <a:t>Explicit thought about conceptualizing theme</a:t>
            </a:r>
          </a:p>
          <a:p>
            <a:r>
              <a:rPr lang="en-US" sz="2800" b="1" dirty="0" smtClean="0">
                <a:solidFill>
                  <a:schemeClr val="tx2">
                    <a:lumMod val="75000"/>
                  </a:schemeClr>
                </a:solidFill>
                <a:effectLst>
                  <a:outerShdw blurRad="38100" dist="38100" dir="2700000" algn="tl">
                    <a:srgbClr val="000000">
                      <a:alpha val="43137"/>
                    </a:srgbClr>
                  </a:outerShdw>
                </a:effectLst>
              </a:rPr>
              <a:t>Increased student engagement</a:t>
            </a:r>
          </a:p>
          <a:p>
            <a:pPr lvl="1"/>
            <a:r>
              <a:rPr lang="en-US" sz="2800" b="1" dirty="0" smtClean="0">
                <a:solidFill>
                  <a:schemeClr val="tx2">
                    <a:lumMod val="75000"/>
                  </a:schemeClr>
                </a:solidFill>
                <a:effectLst>
                  <a:outerShdw blurRad="38100" dist="38100" dir="2700000" algn="tl">
                    <a:srgbClr val="000000">
                      <a:alpha val="43137"/>
                    </a:srgbClr>
                  </a:outerShdw>
                </a:effectLst>
              </a:rPr>
              <a:t>Additional purpose for reading</a:t>
            </a:r>
          </a:p>
          <a:p>
            <a:pPr lvl="1"/>
            <a:r>
              <a:rPr lang="en-US" sz="2800" b="1" dirty="0" smtClean="0">
                <a:solidFill>
                  <a:schemeClr val="tx2">
                    <a:lumMod val="75000"/>
                  </a:schemeClr>
                </a:solidFill>
                <a:effectLst>
                  <a:outerShdw blurRad="38100" dist="38100" dir="2700000" algn="tl">
                    <a:srgbClr val="000000">
                      <a:alpha val="43137"/>
                    </a:srgbClr>
                  </a:outerShdw>
                </a:effectLst>
              </a:rPr>
              <a:t>Discussion about art and its connection to novel</a:t>
            </a:r>
          </a:p>
          <a:p>
            <a:pPr lvl="1"/>
            <a:r>
              <a:rPr lang="en-US" sz="2800" b="1" dirty="0" smtClean="0">
                <a:solidFill>
                  <a:schemeClr val="tx2">
                    <a:lumMod val="75000"/>
                  </a:schemeClr>
                </a:solidFill>
                <a:effectLst>
                  <a:outerShdw blurRad="38100" dist="38100" dir="2700000" algn="tl">
                    <a:srgbClr val="000000">
                      <a:alpha val="43137"/>
                    </a:srgbClr>
                  </a:outerShdw>
                </a:effectLst>
              </a:rPr>
              <a:t>Alternative expression of thoughts about novel </a:t>
            </a:r>
          </a:p>
          <a:p>
            <a:pPr lvl="1"/>
            <a:r>
              <a:rPr lang="en-US" sz="2800" b="1" dirty="0" smtClean="0">
                <a:solidFill>
                  <a:schemeClr val="tx2">
                    <a:lumMod val="75000"/>
                  </a:schemeClr>
                </a:solidFill>
                <a:effectLst>
                  <a:outerShdw blurRad="38100" dist="38100" dir="2700000" algn="tl">
                    <a:srgbClr val="000000">
                      <a:alpha val="43137"/>
                    </a:srgbClr>
                  </a:outerShdw>
                </a:effectLst>
              </a:rPr>
              <a:t>Pride in work</a:t>
            </a:r>
          </a:p>
          <a:p>
            <a:endParaRPr lang="en-US" dirty="0" smtClean="0"/>
          </a:p>
        </p:txBody>
      </p:sp>
      <p:sp>
        <p:nvSpPr>
          <p:cNvPr id="2" name="Title 1"/>
          <p:cNvSpPr>
            <a:spLocks noGrp="1"/>
          </p:cNvSpPr>
          <p:nvPr>
            <p:ph type="title"/>
          </p:nvPr>
        </p:nvSpPr>
        <p:spPr/>
        <p:txBody>
          <a:bodyPr/>
          <a:lstStyle/>
          <a:p>
            <a:pPr fontAlgn="auto">
              <a:spcAft>
                <a:spcPts val="0"/>
              </a:spcAft>
              <a:defRPr/>
            </a:pPr>
            <a:r>
              <a:rPr lang="en-US" dirty="0" smtClean="0"/>
              <a:t>Results of Collage</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solidFill>
                  <a:schemeClr val="tx2">
                    <a:lumMod val="75000"/>
                  </a:schemeClr>
                </a:solidFill>
                <a:effectLst>
                  <a:outerShdw blurRad="38100" dist="38100" dir="2700000" algn="tl">
                    <a:srgbClr val="000000">
                      <a:alpha val="43137"/>
                    </a:srgbClr>
                  </a:outerShdw>
                </a:effectLst>
              </a:rPr>
              <a:t>Focuses on prevalent theme of novel</a:t>
            </a:r>
          </a:p>
          <a:p>
            <a:r>
              <a:rPr lang="en-US" b="1" dirty="0" smtClean="0">
                <a:solidFill>
                  <a:schemeClr val="tx2">
                    <a:lumMod val="75000"/>
                  </a:schemeClr>
                </a:solidFill>
                <a:effectLst>
                  <a:outerShdw blurRad="38100" dist="38100" dir="2700000" algn="tl">
                    <a:srgbClr val="000000">
                      <a:alpha val="43137"/>
                    </a:srgbClr>
                  </a:outerShdw>
                </a:effectLst>
              </a:rPr>
              <a:t>Provides alternative to sketching</a:t>
            </a:r>
            <a:endParaRPr lang="en-US" b="1" dirty="0">
              <a:solidFill>
                <a:schemeClr val="tx2">
                  <a:lumMod val="75000"/>
                </a:schemeClr>
              </a:solidFill>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lstStyle/>
          <a:p>
            <a:r>
              <a:rPr lang="en-US" dirty="0" smtClean="0"/>
              <a:t>Sculpture  -  Visual Art</a:t>
            </a:r>
            <a:endParaRPr lang="en-US" dirty="0"/>
          </a:p>
        </p:txBody>
      </p:sp>
    </p:spTree>
    <p:extLst>
      <p:ext uri="{BB962C8B-B14F-4D97-AF65-F5344CB8AC3E}">
        <p14:creationId xmlns:p14="http://schemas.microsoft.com/office/powerpoint/2010/main" val="31801385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24078" indent="-514350">
              <a:buFont typeface="+mj-lt"/>
              <a:buAutoNum type="arabicPeriod"/>
            </a:pPr>
            <a:r>
              <a:rPr lang="en-US" b="1" dirty="0" smtClean="0">
                <a:solidFill>
                  <a:schemeClr val="tx2">
                    <a:lumMod val="75000"/>
                  </a:schemeClr>
                </a:solidFill>
                <a:effectLst>
                  <a:outerShdw blurRad="38100" dist="38100" dir="2700000" algn="tl">
                    <a:srgbClr val="000000">
                      <a:alpha val="43137"/>
                    </a:srgbClr>
                  </a:outerShdw>
                </a:effectLst>
              </a:rPr>
              <a:t>Select a novel you have read.</a:t>
            </a:r>
          </a:p>
          <a:p>
            <a:pPr marL="624078" indent="-514350">
              <a:buFont typeface="+mj-lt"/>
              <a:buAutoNum type="arabicPeriod"/>
            </a:pPr>
            <a:r>
              <a:rPr lang="en-US" b="1" dirty="0" smtClean="0">
                <a:solidFill>
                  <a:schemeClr val="tx2">
                    <a:lumMod val="75000"/>
                  </a:schemeClr>
                </a:solidFill>
                <a:effectLst>
                  <a:outerShdw blurRad="38100" dist="38100" dir="2700000" algn="tl">
                    <a:srgbClr val="000000">
                      <a:alpha val="43137"/>
                    </a:srgbClr>
                  </a:outerShdw>
                </a:effectLst>
              </a:rPr>
              <a:t>Create a memorial to a character or group of characters in the novel OR create a collage to show a theme or other aspect of a novel.</a:t>
            </a:r>
          </a:p>
          <a:p>
            <a:pPr marL="624078" indent="-514350">
              <a:buFont typeface="+mj-lt"/>
              <a:buAutoNum type="arabicPeriod"/>
            </a:pPr>
            <a:r>
              <a:rPr lang="en-US" b="1" dirty="0" smtClean="0">
                <a:solidFill>
                  <a:schemeClr val="tx2">
                    <a:lumMod val="75000"/>
                  </a:schemeClr>
                </a:solidFill>
                <a:effectLst>
                  <a:outerShdw blurRad="38100" dist="38100" dir="2700000" algn="tl">
                    <a:srgbClr val="000000">
                      <a:alpha val="43137"/>
                    </a:srgbClr>
                  </a:outerShdw>
                </a:effectLst>
              </a:rPr>
              <a:t>Share with people at your table.</a:t>
            </a:r>
            <a:endParaRPr lang="en-US" b="1" dirty="0">
              <a:solidFill>
                <a:schemeClr val="tx2">
                  <a:lumMod val="75000"/>
                </a:schemeClr>
              </a:solidFill>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lstStyle/>
          <a:p>
            <a:r>
              <a:rPr lang="en-US" dirty="0" smtClean="0"/>
              <a:t>It’s Your Turn!</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071872"/>
          </a:xfrm>
        </p:spPr>
        <p:txBody>
          <a:bodyPr>
            <a:normAutofit/>
          </a:bodyPr>
          <a:lstStyle/>
          <a:p>
            <a:r>
              <a:rPr lang="en-US" b="1" dirty="0" smtClean="0">
                <a:solidFill>
                  <a:schemeClr val="bg2">
                    <a:lumMod val="50000"/>
                  </a:schemeClr>
                </a:solidFill>
                <a:effectLst>
                  <a:outerShdw blurRad="38100" dist="38100" dir="2700000" algn="tl">
                    <a:srgbClr val="000000">
                      <a:alpha val="43137"/>
                    </a:srgbClr>
                  </a:outerShdw>
                </a:effectLst>
              </a:rPr>
              <a:t>Are meaningful connections made?</a:t>
            </a:r>
          </a:p>
          <a:p>
            <a:r>
              <a:rPr lang="en-US" b="1" dirty="0" smtClean="0">
                <a:solidFill>
                  <a:schemeClr val="bg2">
                    <a:lumMod val="50000"/>
                  </a:schemeClr>
                </a:solidFill>
                <a:effectLst>
                  <a:outerShdw blurRad="38100" dist="38100" dir="2700000" algn="tl">
                    <a:srgbClr val="000000">
                      <a:alpha val="43137"/>
                    </a:srgbClr>
                  </a:outerShdw>
                </a:effectLst>
              </a:rPr>
              <a:t>Is in-depth learning promoted?</a:t>
            </a:r>
          </a:p>
          <a:p>
            <a:r>
              <a:rPr lang="en-US" b="1" dirty="0" smtClean="0">
                <a:solidFill>
                  <a:schemeClr val="bg2">
                    <a:lumMod val="50000"/>
                  </a:schemeClr>
                </a:solidFill>
                <a:effectLst>
                  <a:outerShdw blurRad="38100" dist="38100" dir="2700000" algn="tl">
                    <a:srgbClr val="000000">
                      <a:alpha val="43137"/>
                    </a:srgbClr>
                  </a:outerShdw>
                </a:effectLst>
              </a:rPr>
              <a:t>Are high quality examples from the art and novel used?</a:t>
            </a:r>
          </a:p>
          <a:p>
            <a:r>
              <a:rPr lang="en-US" b="1" dirty="0" smtClean="0">
                <a:solidFill>
                  <a:schemeClr val="bg2">
                    <a:lumMod val="50000"/>
                  </a:schemeClr>
                </a:solidFill>
                <a:effectLst>
                  <a:outerShdw blurRad="38100" dist="38100" dir="2700000" algn="tl">
                    <a:srgbClr val="000000">
                      <a:alpha val="43137"/>
                    </a:srgbClr>
                  </a:outerShdw>
                </a:effectLst>
              </a:rPr>
              <a:t>Are the artistic processes of creating and responding incorporated into the lesson?</a:t>
            </a:r>
          </a:p>
          <a:p>
            <a:r>
              <a:rPr lang="en-US" b="1" dirty="0" smtClean="0">
                <a:solidFill>
                  <a:schemeClr val="bg2">
                    <a:lumMod val="50000"/>
                  </a:schemeClr>
                </a:solidFill>
                <a:effectLst>
                  <a:outerShdw blurRad="38100" dist="38100" dir="2700000" algn="tl">
                    <a:srgbClr val="000000">
                      <a:alpha val="43137"/>
                    </a:srgbClr>
                  </a:outerShdw>
                </a:effectLst>
              </a:rPr>
              <a:t>Is there a final evaluation?</a:t>
            </a:r>
          </a:p>
          <a:p>
            <a:pPr>
              <a:buNone/>
            </a:pPr>
            <a:r>
              <a:rPr lang="en-US" b="1" dirty="0" smtClean="0">
                <a:solidFill>
                  <a:schemeClr val="bg2">
                    <a:lumMod val="50000"/>
                  </a:schemeClr>
                </a:solidFill>
                <a:effectLst>
                  <a:outerShdw blurRad="38100" dist="38100" dir="2700000" algn="tl">
                    <a:srgbClr val="000000">
                      <a:alpha val="43137"/>
                    </a:srgbClr>
                  </a:outerShdw>
                </a:effectLst>
              </a:rPr>
              <a:t>           (</a:t>
            </a:r>
            <a:r>
              <a:rPr lang="en-US" b="1" i="1" dirty="0" smtClean="0">
                <a:solidFill>
                  <a:schemeClr val="bg2">
                    <a:lumMod val="50000"/>
                  </a:schemeClr>
                </a:solidFill>
                <a:effectLst>
                  <a:outerShdw blurRad="38100" dist="38100" dir="2700000" algn="tl">
                    <a:srgbClr val="000000">
                      <a:alpha val="43137"/>
                    </a:srgbClr>
                  </a:outerShdw>
                </a:effectLst>
              </a:rPr>
              <a:t>Authentic  Connections:       </a:t>
            </a:r>
          </a:p>
          <a:p>
            <a:pPr>
              <a:buNone/>
            </a:pPr>
            <a:r>
              <a:rPr lang="en-US" b="1" i="1" dirty="0" smtClean="0">
                <a:solidFill>
                  <a:schemeClr val="bg2">
                    <a:lumMod val="50000"/>
                  </a:schemeClr>
                </a:solidFill>
                <a:effectLst>
                  <a:outerShdw blurRad="38100" dist="38100" dir="2700000" algn="tl">
                    <a:srgbClr val="000000">
                      <a:alpha val="43137"/>
                    </a:srgbClr>
                  </a:outerShdw>
                </a:effectLst>
              </a:rPr>
              <a:t>                   Interdisciplinary Work in the Arts)</a:t>
            </a:r>
            <a:endParaRPr lang="en-US" b="1" dirty="0" smtClean="0">
              <a:solidFill>
                <a:schemeClr val="bg2">
                  <a:lumMod val="50000"/>
                </a:schemeClr>
              </a:solidFill>
              <a:effectLst>
                <a:outerShdw blurRad="38100" dist="38100" dir="2700000" algn="tl">
                  <a:srgbClr val="000000">
                    <a:alpha val="43137"/>
                  </a:srgbClr>
                </a:outerShdw>
              </a:effectLst>
            </a:endParaRPr>
          </a:p>
          <a:p>
            <a:endParaRPr lang="en-US" dirty="0"/>
          </a:p>
        </p:txBody>
      </p:sp>
      <p:sp>
        <p:nvSpPr>
          <p:cNvPr id="3" name="Title 2"/>
          <p:cNvSpPr>
            <a:spLocks noGrp="1"/>
          </p:cNvSpPr>
          <p:nvPr>
            <p:ph type="title"/>
          </p:nvPr>
        </p:nvSpPr>
        <p:spPr/>
        <p:txBody>
          <a:bodyPr/>
          <a:lstStyle/>
          <a:p>
            <a:r>
              <a:rPr lang="en-US" dirty="0" smtClean="0"/>
              <a:t>Arts Integration Checklist</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382000" cy="5821362"/>
          </a:xfrm>
        </p:spPr>
        <p:txBody>
          <a:bodyPr>
            <a:noAutofit/>
          </a:bodyPr>
          <a:lstStyle/>
          <a:p>
            <a:r>
              <a:rPr lang="en-US" sz="3200" dirty="0" smtClean="0">
                <a:solidFill>
                  <a:schemeClr val="tx2">
                    <a:lumMod val="75000"/>
                  </a:schemeClr>
                </a:solidFill>
              </a:rPr>
              <a:t>“Meaningful change in education will</a:t>
            </a:r>
            <a:br>
              <a:rPr lang="en-US" sz="3200" dirty="0" smtClean="0">
                <a:solidFill>
                  <a:schemeClr val="tx2">
                    <a:lumMod val="75000"/>
                  </a:schemeClr>
                </a:solidFill>
              </a:rPr>
            </a:br>
            <a:r>
              <a:rPr lang="en-US" sz="3200" dirty="0" smtClean="0">
                <a:solidFill>
                  <a:schemeClr val="tx2">
                    <a:lumMod val="75000"/>
                  </a:schemeClr>
                </a:solidFill>
              </a:rPr>
              <a:t>only come about through close examination and thoughtful reflection of current classroom practices that are dominated by written language. If public education is truly committed to having no child left behind, it would do well to consider bringing the arts along, too.”</a:t>
            </a:r>
            <a:r>
              <a:rPr lang="en-US" sz="2800" dirty="0" smtClean="0">
                <a:solidFill>
                  <a:schemeClr val="tx2">
                    <a:lumMod val="75000"/>
                  </a:schemeClr>
                </a:solidFill>
              </a:rPr>
              <a:t/>
            </a:r>
            <a:br>
              <a:rPr lang="en-US" sz="2800" dirty="0" smtClean="0">
                <a:solidFill>
                  <a:schemeClr val="tx2">
                    <a:lumMod val="75000"/>
                  </a:schemeClr>
                </a:solidFill>
              </a:rPr>
            </a:br>
            <a:r>
              <a:rPr lang="en-US" sz="2800" dirty="0" smtClean="0">
                <a:solidFill>
                  <a:schemeClr val="tx2">
                    <a:lumMod val="75000"/>
                  </a:schemeClr>
                </a:solidFill>
              </a:rPr>
              <a:t/>
            </a:r>
            <a:br>
              <a:rPr lang="en-US" sz="2800" dirty="0" smtClean="0">
                <a:solidFill>
                  <a:schemeClr val="tx2">
                    <a:lumMod val="75000"/>
                  </a:schemeClr>
                </a:solidFill>
              </a:rPr>
            </a:br>
            <a:r>
              <a:rPr lang="en-US" sz="2800" dirty="0" smtClean="0">
                <a:solidFill>
                  <a:schemeClr val="tx2">
                    <a:lumMod val="75000"/>
                  </a:schemeClr>
                </a:solidFill>
              </a:rPr>
              <a:t>                                            Lynch, 2007</a:t>
            </a:r>
            <a:endParaRPr lang="en-US" sz="28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9144000" cy="5562600"/>
          </a:xfrm>
        </p:spPr>
        <p:txBody>
          <a:bodyPr>
            <a:normAutofit fontScale="92500" lnSpcReduction="20000"/>
          </a:bodyPr>
          <a:lstStyle/>
          <a:p>
            <a:pPr marL="548640" indent="-411480">
              <a:buClr>
                <a:schemeClr val="tx1">
                  <a:shade val="95000"/>
                </a:schemeClr>
              </a:buClr>
              <a:buFont typeface="Wingdings 2"/>
              <a:buChar char=""/>
              <a:defRPr/>
            </a:pPr>
            <a:r>
              <a:rPr lang="en-US" dirty="0" smtClean="0"/>
              <a:t>National Endowment to the Arts </a:t>
            </a:r>
            <a:r>
              <a:rPr lang="en-US" dirty="0"/>
              <a:t>(</a:t>
            </a:r>
            <a:r>
              <a:rPr lang="en-US" dirty="0">
                <a:hlinkClick r:id="rId3"/>
              </a:rPr>
              <a:t>https://</a:t>
            </a:r>
            <a:r>
              <a:rPr lang="en-US" dirty="0" smtClean="0">
                <a:hlinkClick r:id="rId3"/>
              </a:rPr>
              <a:t>www.arts.gov/publications</a:t>
            </a:r>
            <a:r>
              <a:rPr lang="en-US" dirty="0" smtClean="0"/>
              <a:t>)</a:t>
            </a:r>
          </a:p>
          <a:p>
            <a:pPr marL="548640" indent="-411480">
              <a:buClr>
                <a:schemeClr val="tx1">
                  <a:shade val="95000"/>
                </a:schemeClr>
              </a:buClr>
              <a:buFont typeface="Wingdings 2"/>
              <a:buChar char=""/>
              <a:defRPr/>
            </a:pPr>
            <a:r>
              <a:rPr lang="en-US" dirty="0" smtClean="0"/>
              <a:t>“The Qualities of Quality: Understanding Excellence in </a:t>
            </a:r>
            <a:r>
              <a:rPr lang="en-US" dirty="0" smtClean="0">
                <a:solidFill>
                  <a:schemeClr val="tx1">
                    <a:lumMod val="95000"/>
                    <a:lumOff val="5000"/>
                  </a:schemeClr>
                </a:solidFill>
              </a:rPr>
              <a:t>Arts </a:t>
            </a:r>
            <a:r>
              <a:rPr lang="en-US" dirty="0">
                <a:solidFill>
                  <a:schemeClr val="tx1">
                    <a:lumMod val="95000"/>
                    <a:lumOff val="5000"/>
                  </a:schemeClr>
                </a:solidFill>
              </a:rPr>
              <a:t>Education</a:t>
            </a:r>
            <a:r>
              <a:rPr lang="en-US" dirty="0" smtClean="0">
                <a:solidFill>
                  <a:schemeClr val="tx1">
                    <a:lumMod val="95000"/>
                    <a:lumOff val="5000"/>
                  </a:schemeClr>
                </a:solidFill>
              </a:rPr>
              <a:t>”</a:t>
            </a:r>
          </a:p>
          <a:p>
            <a:pPr marL="548640" indent="-411480">
              <a:buClr>
                <a:schemeClr val="tx1">
                  <a:shade val="95000"/>
                </a:schemeClr>
              </a:buClr>
              <a:buFont typeface="Wingdings 2"/>
              <a:buChar char=""/>
              <a:defRPr/>
            </a:pPr>
            <a:r>
              <a:rPr lang="en-US" dirty="0" smtClean="0">
                <a:solidFill>
                  <a:schemeClr val="tx1">
                    <a:lumMod val="95000"/>
                    <a:lumOff val="5000"/>
                  </a:schemeClr>
                </a:solidFill>
              </a:rPr>
              <a:t>(</a:t>
            </a:r>
            <a:r>
              <a:rPr lang="en-US" dirty="0">
                <a:solidFill>
                  <a:schemeClr val="tx1">
                    <a:lumMod val="95000"/>
                    <a:lumOff val="5000"/>
                  </a:schemeClr>
                </a:solidFill>
                <a:hlinkClick r:id="rId4"/>
              </a:rPr>
              <a:t>http://</a:t>
            </a:r>
            <a:r>
              <a:rPr lang="en-US" dirty="0" smtClean="0">
                <a:solidFill>
                  <a:schemeClr val="tx1">
                    <a:lumMod val="95000"/>
                    <a:lumOff val="5000"/>
                  </a:schemeClr>
                </a:solidFill>
                <a:hlinkClick r:id="rId4"/>
              </a:rPr>
              <a:t>www.wallacefoundation.org/knowledge-center/Documents/Understanding-Excellence-in-Arts-Education.pdf</a:t>
            </a:r>
            <a:r>
              <a:rPr lang="en-US" dirty="0" smtClean="0"/>
              <a:t>)</a:t>
            </a:r>
          </a:p>
          <a:p>
            <a:pPr marL="548640" indent="-411480" fontAlgn="auto">
              <a:spcAft>
                <a:spcPts val="0"/>
              </a:spcAft>
              <a:buClr>
                <a:schemeClr val="tx1">
                  <a:shade val="95000"/>
                </a:schemeClr>
              </a:buClr>
              <a:buFont typeface="Wingdings 2"/>
              <a:buChar char=""/>
              <a:defRPr/>
            </a:pPr>
            <a:r>
              <a:rPr lang="en-US" dirty="0" smtClean="0"/>
              <a:t>Interdisciplinary Arts Education: Building Bridges to Connect Disciplines and Culture (</a:t>
            </a:r>
            <a:r>
              <a:rPr lang="en-US" dirty="0" smtClean="0">
                <a:hlinkClick r:id="rId5"/>
              </a:rPr>
              <a:t>http://www.eric.ed.gov/ERICWebPortal/custom/portlets/recordDetails/detailmini.jsp?_nfpb=true&amp;_&amp;ERICExtSearch_SearchValue_0=ED488767&amp;ERICExtSearch_SearchType_0=no&amp;accno=ED488767</a:t>
            </a:r>
            <a:r>
              <a:rPr lang="en-US" dirty="0" smtClean="0"/>
              <a:t>)</a:t>
            </a:r>
          </a:p>
          <a:p>
            <a:pPr marL="548640" indent="-411480">
              <a:buClr>
                <a:schemeClr val="tx1">
                  <a:shade val="95000"/>
                </a:schemeClr>
              </a:buClr>
              <a:buFont typeface="Wingdings 2"/>
              <a:buChar char=""/>
              <a:defRPr/>
            </a:pPr>
            <a:r>
              <a:rPr lang="en-US" dirty="0" smtClean="0"/>
              <a:t>List of PDF publications of the Arts Education Partnership </a:t>
            </a:r>
            <a:r>
              <a:rPr lang="en-US" dirty="0"/>
              <a:t>(</a:t>
            </a:r>
            <a:r>
              <a:rPr lang="en-US" dirty="0">
                <a:hlinkClick r:id="rId6"/>
              </a:rPr>
              <a:t>http://www.aep-arts.org/additional-resources</a:t>
            </a:r>
            <a:r>
              <a:rPr lang="en-US" dirty="0" smtClean="0">
                <a:hlinkClick r:id="rId6"/>
              </a:rPr>
              <a:t>/</a:t>
            </a:r>
            <a:r>
              <a:rPr lang="en-US" dirty="0"/>
              <a:t>)</a:t>
            </a:r>
            <a:endParaRPr lang="en-US" dirty="0" smtClean="0"/>
          </a:p>
        </p:txBody>
      </p:sp>
      <p:sp>
        <p:nvSpPr>
          <p:cNvPr id="2" name="Title 1"/>
          <p:cNvSpPr>
            <a:spLocks noGrp="1"/>
          </p:cNvSpPr>
          <p:nvPr>
            <p:ph type="title"/>
          </p:nvPr>
        </p:nvSpPr>
        <p:spPr/>
        <p:txBody>
          <a:bodyPr/>
          <a:lstStyle/>
          <a:p>
            <a:pPr fontAlgn="auto">
              <a:spcAft>
                <a:spcPts val="0"/>
              </a:spcAft>
              <a:defRPr/>
            </a:pPr>
            <a:r>
              <a:rPr lang="en-US" dirty="0" smtClean="0"/>
              <a:t>Online Resources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458200" cy="4995672"/>
          </a:xfrm>
        </p:spPr>
        <p:txBody>
          <a:bodyPr/>
          <a:lstStyle/>
          <a:p>
            <a:r>
              <a:rPr lang="en-US" b="1" dirty="0">
                <a:solidFill>
                  <a:schemeClr val="tx2">
                    <a:lumMod val="75000"/>
                  </a:schemeClr>
                </a:solidFill>
                <a:effectLst>
                  <a:outerShdw blurRad="38100" dist="38100" dir="2700000" algn="tl">
                    <a:srgbClr val="000000">
                      <a:alpha val="43137"/>
                    </a:srgbClr>
                  </a:outerShdw>
                </a:effectLst>
              </a:rPr>
              <a:t>Students</a:t>
            </a:r>
            <a:r>
              <a:rPr lang="en-US" b="1" dirty="0">
                <a:solidFill>
                  <a:schemeClr val="bg2">
                    <a:lumMod val="50000"/>
                  </a:schemeClr>
                </a:solidFill>
                <a:effectLst>
                  <a:outerShdw blurRad="38100" dist="38100" dir="2700000" algn="tl">
                    <a:srgbClr val="000000">
                      <a:alpha val="43137"/>
                    </a:srgbClr>
                  </a:outerShdw>
                </a:effectLst>
              </a:rPr>
              <a:t> transfer perception, creative, and comprehension to non-arts tasks (Eisner, 1998)</a:t>
            </a:r>
          </a:p>
          <a:p>
            <a:r>
              <a:rPr lang="en-US" b="1" dirty="0" smtClean="0">
                <a:solidFill>
                  <a:schemeClr val="bg2">
                    <a:lumMod val="50000"/>
                  </a:schemeClr>
                </a:solidFill>
                <a:effectLst>
                  <a:outerShdw blurRad="38100" dist="38100" dir="2700000" algn="tl">
                    <a:srgbClr val="000000">
                      <a:alpha val="43137"/>
                    </a:srgbClr>
                  </a:outerShdw>
                </a:effectLst>
              </a:rPr>
              <a:t>Arts fosters reading in younger children (Richards, 2003)</a:t>
            </a:r>
          </a:p>
          <a:p>
            <a:r>
              <a:rPr lang="en-US" b="1" dirty="0" smtClean="0">
                <a:solidFill>
                  <a:schemeClr val="bg2">
                    <a:lumMod val="50000"/>
                  </a:schemeClr>
                </a:solidFill>
                <a:effectLst>
                  <a:outerShdw blurRad="38100" dist="38100" dir="2700000" algn="tl">
                    <a:srgbClr val="000000">
                      <a:alpha val="43137"/>
                    </a:srgbClr>
                  </a:outerShdw>
                </a:effectLst>
              </a:rPr>
              <a:t>The creation of an art project results in ownership (Kraft, 2006)</a:t>
            </a:r>
          </a:p>
          <a:p>
            <a:r>
              <a:rPr lang="en-US" b="1" dirty="0" smtClean="0">
                <a:solidFill>
                  <a:schemeClr val="bg2">
                    <a:lumMod val="50000"/>
                  </a:schemeClr>
                </a:solidFill>
                <a:effectLst>
                  <a:outerShdw blurRad="38100" dist="38100" dir="2700000" algn="tl">
                    <a:srgbClr val="000000">
                      <a:alpha val="43137"/>
                    </a:srgbClr>
                  </a:outerShdw>
                </a:effectLst>
              </a:rPr>
              <a:t>Integrating art causes students to interact with content (Lynch, 2007)</a:t>
            </a:r>
          </a:p>
          <a:p>
            <a:pPr>
              <a:buNone/>
            </a:pPr>
            <a:endParaRPr lang="en-US" b="1" dirty="0" smtClean="0">
              <a:solidFill>
                <a:schemeClr val="bg2">
                  <a:lumMod val="50000"/>
                </a:schemeClr>
              </a:solidFill>
              <a:effectLst>
                <a:outerShdw blurRad="38100" dist="38100" dir="2700000" algn="tl">
                  <a:srgbClr val="000000">
                    <a:alpha val="43137"/>
                  </a:srgbClr>
                </a:outerShdw>
              </a:effectLst>
            </a:endParaRPr>
          </a:p>
          <a:p>
            <a:endParaRPr lang="en-US" b="1" dirty="0">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lstStyle/>
          <a:p>
            <a:r>
              <a:rPr lang="en-US" dirty="0" smtClean="0"/>
              <a:t>The Research</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solidFill>
                  <a:schemeClr val="tx2">
                    <a:lumMod val="75000"/>
                  </a:schemeClr>
                </a:solidFill>
              </a:rPr>
              <a:t>Questions?</a:t>
            </a:r>
          </a:p>
          <a:p>
            <a:r>
              <a:rPr lang="en-US" b="1" dirty="0" smtClean="0">
                <a:solidFill>
                  <a:schemeClr val="tx2">
                    <a:lumMod val="75000"/>
                  </a:schemeClr>
                </a:solidFill>
              </a:rPr>
              <a:t>DBGFeldman@gmail.com</a:t>
            </a:r>
            <a:endParaRPr lang="en-US" b="1" dirty="0">
              <a:solidFill>
                <a:schemeClr val="tx2">
                  <a:lumMod val="75000"/>
                </a:schemeClr>
              </a:solidFill>
            </a:endParaRPr>
          </a:p>
        </p:txBody>
      </p:sp>
      <p:sp>
        <p:nvSpPr>
          <p:cNvPr id="3" name="Title 2"/>
          <p:cNvSpPr>
            <a:spLocks noGrp="1"/>
          </p:cNvSpPr>
          <p:nvPr>
            <p:ph type="title"/>
          </p:nvPr>
        </p:nvSpPr>
        <p:spPr/>
        <p:txBody>
          <a:bodyPr/>
          <a:lstStyle/>
          <a:p>
            <a:r>
              <a:rPr lang="en-US" dirty="0" smtClean="0"/>
              <a:t>Thank you!</a:t>
            </a:r>
            <a:endParaRPr lang="en-US" dirty="0"/>
          </a:p>
        </p:txBody>
      </p:sp>
    </p:spTree>
    <p:extLst>
      <p:ext uri="{BB962C8B-B14F-4D97-AF65-F5344CB8AC3E}">
        <p14:creationId xmlns:p14="http://schemas.microsoft.com/office/powerpoint/2010/main" val="15621872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solidFill>
                  <a:schemeClr val="tx2">
                    <a:lumMod val="75000"/>
                  </a:schemeClr>
                </a:solidFill>
                <a:effectLst>
                  <a:outerShdw blurRad="38100" dist="38100" dir="2700000" algn="tl">
                    <a:srgbClr val="000000">
                      <a:alpha val="43137"/>
                    </a:srgbClr>
                  </a:outerShdw>
                </a:effectLst>
              </a:rPr>
              <a:t>Arts integration engages students by providing individual choice, autonomy, and self-regulation (Robinson, 2013)</a:t>
            </a:r>
          </a:p>
          <a:p>
            <a:r>
              <a:rPr lang="en-US" b="1" dirty="0" smtClean="0">
                <a:solidFill>
                  <a:schemeClr val="tx2">
                    <a:lumMod val="75000"/>
                  </a:schemeClr>
                </a:solidFill>
                <a:effectLst>
                  <a:outerShdw blurRad="38100" dist="38100" dir="2700000" algn="tl">
                    <a:srgbClr val="000000">
                      <a:alpha val="43137"/>
                    </a:srgbClr>
                  </a:outerShdw>
                </a:effectLst>
              </a:rPr>
              <a:t>Art integration enhances the understanding in the content area (</a:t>
            </a:r>
            <a:r>
              <a:rPr lang="en-US" b="1" dirty="0" err="1" smtClean="0">
                <a:solidFill>
                  <a:schemeClr val="tx2">
                    <a:lumMod val="75000"/>
                  </a:schemeClr>
                </a:solidFill>
                <a:effectLst>
                  <a:outerShdw blurRad="38100" dist="38100" dir="2700000" algn="tl">
                    <a:srgbClr val="000000">
                      <a:alpha val="43137"/>
                    </a:srgbClr>
                  </a:outerShdw>
                </a:effectLst>
              </a:rPr>
              <a:t>Gullatt</a:t>
            </a:r>
            <a:r>
              <a:rPr lang="en-US" b="1" dirty="0" smtClean="0">
                <a:solidFill>
                  <a:schemeClr val="tx2">
                    <a:lumMod val="75000"/>
                  </a:schemeClr>
                </a:solidFill>
                <a:effectLst>
                  <a:outerShdw blurRad="38100" dist="38100" dir="2700000" algn="tl">
                    <a:srgbClr val="000000">
                      <a:alpha val="43137"/>
                    </a:srgbClr>
                  </a:outerShdw>
                </a:effectLst>
              </a:rPr>
              <a:t>, 2008)</a:t>
            </a:r>
          </a:p>
          <a:p>
            <a:r>
              <a:rPr lang="en-US" b="1" dirty="0" smtClean="0">
                <a:solidFill>
                  <a:schemeClr val="tx2">
                    <a:lumMod val="75000"/>
                  </a:schemeClr>
                </a:solidFill>
                <a:effectLst>
                  <a:outerShdw blurRad="38100" dist="38100" dir="2700000" algn="tl">
                    <a:srgbClr val="000000">
                      <a:alpha val="43137"/>
                    </a:srgbClr>
                  </a:outerShdw>
                </a:effectLst>
              </a:rPr>
              <a:t>Art opens the way to high-level thinking (</a:t>
            </a:r>
            <a:r>
              <a:rPr lang="en-US" b="1" dirty="0" err="1">
                <a:solidFill>
                  <a:schemeClr val="tx2">
                    <a:lumMod val="75000"/>
                  </a:schemeClr>
                </a:solidFill>
                <a:effectLst>
                  <a:outerShdw blurRad="38100" dist="38100" dir="2700000" algn="tl">
                    <a:srgbClr val="000000">
                      <a:alpha val="43137"/>
                    </a:srgbClr>
                  </a:outerShdw>
                </a:effectLst>
              </a:rPr>
              <a:t>N</a:t>
            </a:r>
            <a:r>
              <a:rPr lang="en-US" b="1" dirty="0" err="1" smtClean="0">
                <a:solidFill>
                  <a:schemeClr val="tx2">
                    <a:lumMod val="75000"/>
                  </a:schemeClr>
                </a:solidFill>
                <a:effectLst>
                  <a:outerShdw blurRad="38100" dist="38100" dir="2700000" algn="tl">
                    <a:srgbClr val="000000">
                      <a:alpha val="43137"/>
                    </a:srgbClr>
                  </a:outerShdw>
                </a:effectLst>
              </a:rPr>
              <a:t>ethery</a:t>
            </a:r>
            <a:r>
              <a:rPr lang="en-US" b="1" dirty="0" smtClean="0">
                <a:solidFill>
                  <a:schemeClr val="tx2">
                    <a:lumMod val="75000"/>
                  </a:schemeClr>
                </a:solidFill>
                <a:effectLst>
                  <a:outerShdw blurRad="38100" dist="38100" dir="2700000" algn="tl">
                    <a:srgbClr val="000000">
                      <a:alpha val="43137"/>
                    </a:srgbClr>
                  </a:outerShdw>
                </a:effectLst>
              </a:rPr>
              <a:t>, 2013)</a:t>
            </a:r>
          </a:p>
          <a:p>
            <a:endParaRPr lang="en-US" b="1" dirty="0"/>
          </a:p>
        </p:txBody>
      </p:sp>
      <p:sp>
        <p:nvSpPr>
          <p:cNvPr id="3" name="Title 2"/>
          <p:cNvSpPr>
            <a:spLocks noGrp="1"/>
          </p:cNvSpPr>
          <p:nvPr>
            <p:ph type="title"/>
          </p:nvPr>
        </p:nvSpPr>
        <p:spPr/>
        <p:txBody>
          <a:bodyPr/>
          <a:lstStyle/>
          <a:p>
            <a:r>
              <a:rPr lang="en-US" dirty="0" smtClean="0"/>
              <a:t>More Research</a:t>
            </a:r>
            <a:endParaRPr lang="en-US" dirty="0"/>
          </a:p>
        </p:txBody>
      </p:sp>
    </p:spTree>
    <p:extLst>
      <p:ext uri="{BB962C8B-B14F-4D97-AF65-F5344CB8AC3E}">
        <p14:creationId xmlns:p14="http://schemas.microsoft.com/office/powerpoint/2010/main" val="5142537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48640" indent="-411480">
              <a:buClr>
                <a:schemeClr val="tx1">
                  <a:shade val="95000"/>
                </a:schemeClr>
              </a:buClr>
              <a:buFont typeface="Wingdings 2"/>
              <a:buChar char=""/>
              <a:defRPr/>
            </a:pPr>
            <a:r>
              <a:rPr lang="en-US" b="1" dirty="0">
                <a:solidFill>
                  <a:schemeClr val="tx2">
                    <a:lumMod val="75000"/>
                  </a:schemeClr>
                </a:solidFill>
                <a:effectLst>
                  <a:outerShdw blurRad="38100" dist="38100" dir="2700000" algn="tl">
                    <a:srgbClr val="000000">
                      <a:alpha val="43137"/>
                    </a:srgbClr>
                  </a:outerShdw>
                </a:effectLst>
              </a:rPr>
              <a:t>Before Reading</a:t>
            </a:r>
          </a:p>
          <a:p>
            <a:pPr marL="585216" lvl="1" indent="0" fontAlgn="auto">
              <a:spcAft>
                <a:spcPts val="0"/>
              </a:spcAft>
              <a:buNone/>
              <a:defRPr/>
            </a:pPr>
            <a:r>
              <a:rPr lang="en-US" b="1" dirty="0">
                <a:solidFill>
                  <a:schemeClr val="bg1"/>
                </a:solidFill>
              </a:rPr>
              <a:t>Teacher</a:t>
            </a:r>
          </a:p>
          <a:p>
            <a:pPr marL="548640" indent="-411480">
              <a:buClr>
                <a:schemeClr val="tx1">
                  <a:shade val="95000"/>
                </a:schemeClr>
              </a:buClr>
              <a:buFont typeface="Wingdings 2"/>
              <a:buChar char=""/>
              <a:defRPr/>
            </a:pPr>
            <a:r>
              <a:rPr lang="en-US" b="1" dirty="0">
                <a:solidFill>
                  <a:schemeClr val="tx2">
                    <a:lumMod val="75000"/>
                  </a:schemeClr>
                </a:solidFill>
                <a:effectLst>
                  <a:outerShdw blurRad="38100" dist="38100" dir="2700000" algn="tl">
                    <a:srgbClr val="000000">
                      <a:alpha val="43137"/>
                    </a:srgbClr>
                  </a:outerShdw>
                </a:effectLst>
              </a:rPr>
              <a:t>During Reading</a:t>
            </a:r>
          </a:p>
          <a:p>
            <a:pPr marL="585216" lvl="1" indent="0" fontAlgn="auto">
              <a:spcAft>
                <a:spcPts val="0"/>
              </a:spcAft>
              <a:buNone/>
              <a:defRPr/>
            </a:pPr>
            <a:r>
              <a:rPr lang="en-US" b="1" dirty="0">
                <a:solidFill>
                  <a:schemeClr val="bg1"/>
                </a:solidFill>
              </a:rPr>
              <a:t>Student</a:t>
            </a:r>
          </a:p>
          <a:p>
            <a:pPr marL="548640" indent="-411480">
              <a:buClr>
                <a:schemeClr val="tx1">
                  <a:shade val="95000"/>
                </a:schemeClr>
              </a:buClr>
              <a:buFont typeface="Wingdings 2"/>
              <a:buChar char=""/>
              <a:defRPr/>
            </a:pPr>
            <a:r>
              <a:rPr lang="en-US" b="1" dirty="0">
                <a:solidFill>
                  <a:schemeClr val="tx2">
                    <a:lumMod val="75000"/>
                  </a:schemeClr>
                </a:solidFill>
                <a:effectLst>
                  <a:outerShdw blurRad="38100" dist="38100" dir="2700000" algn="tl">
                    <a:srgbClr val="000000">
                      <a:alpha val="43137"/>
                    </a:srgbClr>
                  </a:outerShdw>
                </a:effectLst>
              </a:rPr>
              <a:t>After </a:t>
            </a:r>
            <a:r>
              <a:rPr lang="en-US" b="1" dirty="0" smtClean="0">
                <a:solidFill>
                  <a:schemeClr val="tx2">
                    <a:lumMod val="75000"/>
                  </a:schemeClr>
                </a:solidFill>
                <a:effectLst>
                  <a:outerShdw blurRad="38100" dist="38100" dir="2700000" algn="tl">
                    <a:srgbClr val="000000">
                      <a:alpha val="43137"/>
                    </a:srgbClr>
                  </a:outerShdw>
                </a:effectLst>
              </a:rPr>
              <a:t>Reading (Flood &amp; Lapp, 2000; </a:t>
            </a:r>
            <a:r>
              <a:rPr lang="en-US" b="1" dirty="0" err="1" smtClean="0">
                <a:solidFill>
                  <a:schemeClr val="tx2">
                    <a:lumMod val="75000"/>
                  </a:schemeClr>
                </a:solidFill>
                <a:effectLst>
                  <a:outerShdw blurRad="38100" dist="38100" dir="2700000" algn="tl">
                    <a:srgbClr val="000000">
                      <a:alpha val="43137"/>
                    </a:srgbClr>
                  </a:outerShdw>
                </a:effectLst>
              </a:rPr>
              <a:t>Vacca</a:t>
            </a:r>
            <a:r>
              <a:rPr lang="en-US" b="1" dirty="0" smtClean="0">
                <a:solidFill>
                  <a:schemeClr val="tx2">
                    <a:lumMod val="75000"/>
                  </a:schemeClr>
                </a:solidFill>
                <a:effectLst>
                  <a:outerShdw blurRad="38100" dist="38100" dir="2700000" algn="tl">
                    <a:srgbClr val="000000">
                      <a:alpha val="43137"/>
                    </a:srgbClr>
                  </a:outerShdw>
                </a:effectLst>
              </a:rPr>
              <a:t> &amp; </a:t>
            </a:r>
            <a:r>
              <a:rPr lang="en-US" b="1" dirty="0" err="1" smtClean="0">
                <a:solidFill>
                  <a:schemeClr val="tx2">
                    <a:lumMod val="75000"/>
                  </a:schemeClr>
                </a:solidFill>
                <a:effectLst>
                  <a:outerShdw blurRad="38100" dist="38100" dir="2700000" algn="tl">
                    <a:srgbClr val="000000">
                      <a:alpha val="43137"/>
                    </a:srgbClr>
                  </a:outerShdw>
                </a:effectLst>
              </a:rPr>
              <a:t>Vacca</a:t>
            </a:r>
            <a:r>
              <a:rPr lang="en-US" b="1" dirty="0" smtClean="0">
                <a:solidFill>
                  <a:schemeClr val="tx2">
                    <a:lumMod val="75000"/>
                  </a:schemeClr>
                </a:solidFill>
                <a:effectLst>
                  <a:outerShdw blurRad="38100" dist="38100" dir="2700000" algn="tl">
                    <a:srgbClr val="000000">
                      <a:alpha val="43137"/>
                    </a:srgbClr>
                  </a:outerShdw>
                </a:effectLst>
              </a:rPr>
              <a:t>, 1989)</a:t>
            </a:r>
            <a:endParaRPr lang="en-US" b="1" dirty="0">
              <a:solidFill>
                <a:schemeClr val="tx2">
                  <a:lumMod val="75000"/>
                </a:schemeClr>
              </a:solidFill>
              <a:effectLst>
                <a:outerShdw blurRad="38100" dist="38100" dir="2700000" algn="tl">
                  <a:srgbClr val="000000">
                    <a:alpha val="43137"/>
                  </a:srgbClr>
                </a:outerShdw>
              </a:effectLst>
            </a:endParaRPr>
          </a:p>
          <a:p>
            <a:pPr marL="585216" lvl="1" indent="0" fontAlgn="auto">
              <a:spcAft>
                <a:spcPts val="0"/>
              </a:spcAft>
              <a:buNone/>
              <a:defRPr/>
            </a:pPr>
            <a:r>
              <a:rPr lang="en-US" b="1" dirty="0">
                <a:solidFill>
                  <a:schemeClr val="bg1"/>
                </a:solidFill>
              </a:rPr>
              <a:t>Teacher</a:t>
            </a:r>
          </a:p>
          <a:p>
            <a:pPr marL="585216" lvl="1" indent="0">
              <a:buNone/>
              <a:defRPr/>
            </a:pPr>
            <a:r>
              <a:rPr lang="en-US" b="1" dirty="0">
                <a:solidFill>
                  <a:schemeClr val="bg1"/>
                </a:solidFill>
              </a:rPr>
              <a:t>Student</a:t>
            </a:r>
          </a:p>
          <a:p>
            <a:pPr marL="585216" lvl="1" indent="0" fontAlgn="auto">
              <a:spcAft>
                <a:spcPts val="0"/>
              </a:spcAft>
              <a:buNone/>
              <a:defRPr/>
            </a:pPr>
            <a:r>
              <a:rPr lang="en-US" b="1" dirty="0">
                <a:solidFill>
                  <a:schemeClr val="bg1"/>
                </a:solidFill>
              </a:rPr>
              <a:t> Artist</a:t>
            </a:r>
          </a:p>
          <a:p>
            <a:endParaRPr lang="en-US" dirty="0"/>
          </a:p>
        </p:txBody>
      </p:sp>
      <p:sp>
        <p:nvSpPr>
          <p:cNvPr id="3" name="Title 2"/>
          <p:cNvSpPr>
            <a:spLocks noGrp="1"/>
          </p:cNvSpPr>
          <p:nvPr>
            <p:ph type="title"/>
          </p:nvPr>
        </p:nvSpPr>
        <p:spPr/>
        <p:txBody>
          <a:bodyPr>
            <a:normAutofit fontScale="90000"/>
          </a:bodyPr>
          <a:lstStyle/>
          <a:p>
            <a:r>
              <a:rPr lang="en-US" dirty="0" smtClean="0"/>
              <a:t>The Reading Process </a:t>
            </a:r>
            <a:r>
              <a:rPr lang="en-US" b="0" dirty="0" smtClean="0">
                <a:solidFill>
                  <a:srgbClr val="FFFFFF"/>
                </a:solidFill>
                <a:effectLst/>
              </a:rPr>
              <a:t>and Arts Integration</a:t>
            </a:r>
            <a:endParaRPr lang="en-US" b="0" dirty="0">
              <a:solidFill>
                <a:srgbClr val="FFFFFF"/>
              </a:solidFill>
              <a:effectLst/>
            </a:endParaRPr>
          </a:p>
        </p:txBody>
      </p:sp>
    </p:spTree>
    <p:extLst>
      <p:ext uri="{BB962C8B-B14F-4D97-AF65-F5344CB8AC3E}">
        <p14:creationId xmlns:p14="http://schemas.microsoft.com/office/powerpoint/2010/main" val="29316434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48640" indent="-411480" fontAlgn="auto">
              <a:spcAft>
                <a:spcPts val="0"/>
              </a:spcAft>
              <a:buClr>
                <a:schemeClr val="tx1">
                  <a:shade val="95000"/>
                </a:schemeClr>
              </a:buClr>
              <a:buFont typeface="Wingdings 2"/>
              <a:buChar char=""/>
              <a:defRPr/>
            </a:pPr>
            <a:r>
              <a:rPr lang="en-US" b="1" dirty="0" smtClean="0">
                <a:solidFill>
                  <a:schemeClr val="tx2">
                    <a:lumMod val="75000"/>
                  </a:schemeClr>
                </a:solidFill>
                <a:effectLst>
                  <a:outerShdw blurRad="38100" dist="38100" dir="2700000" algn="tl">
                    <a:srgbClr val="000000">
                      <a:alpha val="43137"/>
                    </a:srgbClr>
                  </a:outerShdw>
                </a:effectLst>
              </a:rPr>
              <a:t>Before Reading</a:t>
            </a:r>
          </a:p>
          <a:p>
            <a:pPr marL="868680" lvl="1" indent="-283464" fontAlgn="auto">
              <a:spcAft>
                <a:spcPts val="0"/>
              </a:spcAft>
              <a:buFont typeface="Wingdings 2"/>
              <a:buChar char=""/>
              <a:defRPr/>
            </a:pPr>
            <a:r>
              <a:rPr lang="en-US" b="1" dirty="0" smtClean="0">
                <a:solidFill>
                  <a:schemeClr val="tx2">
                    <a:lumMod val="75000"/>
                  </a:schemeClr>
                </a:solidFill>
                <a:effectLst>
                  <a:outerShdw blurRad="38100" dist="38100" dir="2700000" algn="tl">
                    <a:srgbClr val="000000">
                      <a:alpha val="43137"/>
                    </a:srgbClr>
                  </a:outerShdw>
                </a:effectLst>
              </a:rPr>
              <a:t>Teacher</a:t>
            </a:r>
          </a:p>
          <a:p>
            <a:pPr marL="548640" indent="-411480" fontAlgn="auto">
              <a:spcAft>
                <a:spcPts val="0"/>
              </a:spcAft>
              <a:buClr>
                <a:schemeClr val="tx1">
                  <a:shade val="95000"/>
                </a:schemeClr>
              </a:buClr>
              <a:buFont typeface="Wingdings 2"/>
              <a:buChar char=""/>
              <a:defRPr/>
            </a:pPr>
            <a:r>
              <a:rPr lang="en-US" b="1" dirty="0" smtClean="0">
                <a:solidFill>
                  <a:schemeClr val="tx2">
                    <a:lumMod val="75000"/>
                  </a:schemeClr>
                </a:solidFill>
                <a:effectLst>
                  <a:outerShdw blurRad="38100" dist="38100" dir="2700000" algn="tl">
                    <a:srgbClr val="000000">
                      <a:alpha val="43137"/>
                    </a:srgbClr>
                  </a:outerShdw>
                </a:effectLst>
              </a:rPr>
              <a:t>During Reading</a:t>
            </a:r>
          </a:p>
          <a:p>
            <a:pPr marL="868680" lvl="1" indent="-283464" fontAlgn="auto">
              <a:spcAft>
                <a:spcPts val="0"/>
              </a:spcAft>
              <a:buFont typeface="Wingdings 2"/>
              <a:buChar char=""/>
              <a:defRPr/>
            </a:pPr>
            <a:r>
              <a:rPr lang="en-US" b="1" dirty="0" smtClean="0">
                <a:solidFill>
                  <a:schemeClr val="tx2">
                    <a:lumMod val="75000"/>
                  </a:schemeClr>
                </a:solidFill>
                <a:effectLst>
                  <a:outerShdw blurRad="38100" dist="38100" dir="2700000" algn="tl">
                    <a:srgbClr val="000000">
                      <a:alpha val="43137"/>
                    </a:srgbClr>
                  </a:outerShdw>
                </a:effectLst>
              </a:rPr>
              <a:t>Student</a:t>
            </a:r>
          </a:p>
          <a:p>
            <a:pPr marL="548640" indent="-411480" fontAlgn="auto">
              <a:spcAft>
                <a:spcPts val="0"/>
              </a:spcAft>
              <a:buClr>
                <a:schemeClr val="tx1">
                  <a:shade val="95000"/>
                </a:schemeClr>
              </a:buClr>
              <a:buFont typeface="Wingdings 2"/>
              <a:buChar char=""/>
              <a:defRPr/>
            </a:pPr>
            <a:r>
              <a:rPr lang="en-US" b="1" dirty="0" smtClean="0">
                <a:solidFill>
                  <a:schemeClr val="tx2">
                    <a:lumMod val="75000"/>
                  </a:schemeClr>
                </a:solidFill>
                <a:effectLst>
                  <a:outerShdw blurRad="38100" dist="38100" dir="2700000" algn="tl">
                    <a:srgbClr val="000000">
                      <a:alpha val="43137"/>
                    </a:srgbClr>
                  </a:outerShdw>
                </a:effectLst>
              </a:rPr>
              <a:t>After Reading</a:t>
            </a:r>
          </a:p>
          <a:p>
            <a:pPr marL="868680" lvl="1" indent="-283464" fontAlgn="auto">
              <a:spcAft>
                <a:spcPts val="0"/>
              </a:spcAft>
              <a:buFont typeface="Wingdings 2"/>
              <a:buChar char=""/>
              <a:defRPr/>
            </a:pPr>
            <a:r>
              <a:rPr lang="en-US" b="1" dirty="0" smtClean="0">
                <a:solidFill>
                  <a:schemeClr val="tx2">
                    <a:lumMod val="75000"/>
                  </a:schemeClr>
                </a:solidFill>
                <a:effectLst>
                  <a:outerShdw blurRad="38100" dist="38100" dir="2700000" algn="tl">
                    <a:srgbClr val="000000">
                      <a:alpha val="43137"/>
                    </a:srgbClr>
                  </a:outerShdw>
                </a:effectLst>
              </a:rPr>
              <a:t>Teacher-led</a:t>
            </a:r>
          </a:p>
          <a:p>
            <a:pPr marL="868680" lvl="1" indent="-283464">
              <a:buFont typeface="Wingdings 2"/>
              <a:buChar char=""/>
              <a:defRPr/>
            </a:pPr>
            <a:r>
              <a:rPr lang="en-US" b="1" dirty="0" smtClean="0">
                <a:solidFill>
                  <a:schemeClr val="tx2">
                    <a:lumMod val="75000"/>
                  </a:schemeClr>
                </a:solidFill>
                <a:effectLst>
                  <a:outerShdw blurRad="38100" dist="38100" dir="2700000" algn="tl">
                    <a:srgbClr val="000000">
                      <a:alpha val="43137"/>
                    </a:srgbClr>
                  </a:outerShdw>
                </a:effectLst>
              </a:rPr>
              <a:t>Student</a:t>
            </a:r>
          </a:p>
          <a:p>
            <a:pPr marL="868680" lvl="1" indent="-283464" fontAlgn="auto">
              <a:spcAft>
                <a:spcPts val="0"/>
              </a:spcAft>
              <a:buFont typeface="Wingdings 2"/>
              <a:buChar char=""/>
              <a:defRPr/>
            </a:pPr>
            <a:r>
              <a:rPr lang="en-US" b="1" dirty="0" smtClean="0">
                <a:solidFill>
                  <a:schemeClr val="tx2">
                    <a:lumMod val="75000"/>
                  </a:schemeClr>
                </a:solidFill>
                <a:effectLst>
                  <a:outerShdw blurRad="38100" dist="38100" dir="2700000" algn="tl">
                    <a:srgbClr val="000000">
                      <a:alpha val="43137"/>
                    </a:srgbClr>
                  </a:outerShdw>
                </a:effectLst>
              </a:rPr>
              <a:t>Artist-led</a:t>
            </a:r>
          </a:p>
        </p:txBody>
      </p:sp>
      <p:sp>
        <p:nvSpPr>
          <p:cNvPr id="2" name="Title 1"/>
          <p:cNvSpPr>
            <a:spLocks noGrp="1"/>
          </p:cNvSpPr>
          <p:nvPr>
            <p:ph type="title"/>
          </p:nvPr>
        </p:nvSpPr>
        <p:spPr/>
        <p:txBody>
          <a:bodyPr>
            <a:normAutofit fontScale="90000"/>
          </a:bodyPr>
          <a:lstStyle/>
          <a:p>
            <a:pPr fontAlgn="auto">
              <a:spcAft>
                <a:spcPts val="0"/>
              </a:spcAft>
              <a:defRPr/>
            </a:pPr>
            <a:r>
              <a:rPr lang="en-US" dirty="0"/>
              <a:t>The Reading Process and Arts Integration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7528"/>
            <a:ext cx="8229600" cy="4919472"/>
          </a:xfrm>
        </p:spPr>
        <p:txBody>
          <a:bodyPr>
            <a:normAutofit/>
          </a:bodyPr>
          <a:lstStyle/>
          <a:p>
            <a:pPr marL="548640" indent="-411480" fontAlgn="auto">
              <a:spcAft>
                <a:spcPts val="0"/>
              </a:spcAft>
              <a:buClr>
                <a:schemeClr val="tx1">
                  <a:shade val="95000"/>
                </a:schemeClr>
              </a:buClr>
              <a:buFont typeface="Wingdings 2"/>
              <a:buChar char=""/>
              <a:defRPr/>
            </a:pPr>
            <a:r>
              <a:rPr lang="en-US" b="1" dirty="0" smtClean="0">
                <a:solidFill>
                  <a:schemeClr val="tx2">
                    <a:lumMod val="75000"/>
                  </a:schemeClr>
                </a:solidFill>
                <a:effectLst>
                  <a:outerShdw blurRad="38100" dist="38100" dir="2700000" algn="tl">
                    <a:srgbClr val="000000">
                      <a:alpha val="43137"/>
                    </a:srgbClr>
                  </a:outerShdw>
                </a:effectLst>
              </a:rPr>
              <a:t>Ninth Grade</a:t>
            </a:r>
          </a:p>
          <a:p>
            <a:pPr marL="868680" lvl="1" indent="-283464" fontAlgn="auto">
              <a:spcAft>
                <a:spcPts val="0"/>
              </a:spcAft>
              <a:buFont typeface="Wingdings 2"/>
              <a:buChar char=""/>
              <a:defRPr/>
            </a:pPr>
            <a:r>
              <a:rPr lang="en-US" b="1" i="1" dirty="0" smtClean="0">
                <a:solidFill>
                  <a:schemeClr val="tx2">
                    <a:lumMod val="75000"/>
                  </a:schemeClr>
                </a:solidFill>
                <a:effectLst>
                  <a:outerShdw blurRad="38100" dist="38100" dir="2700000" algn="tl">
                    <a:srgbClr val="000000">
                      <a:alpha val="43137"/>
                    </a:srgbClr>
                  </a:outerShdw>
                </a:effectLst>
              </a:rPr>
              <a:t>Animal Farm</a:t>
            </a:r>
          </a:p>
          <a:p>
            <a:pPr marL="868680" lvl="1" indent="-283464" fontAlgn="auto">
              <a:spcAft>
                <a:spcPts val="0"/>
              </a:spcAft>
              <a:buFont typeface="Wingdings 2"/>
              <a:buChar char=""/>
              <a:defRPr/>
            </a:pPr>
            <a:r>
              <a:rPr lang="en-US" b="1" i="1" dirty="0" smtClean="0">
                <a:solidFill>
                  <a:schemeClr val="tx2">
                    <a:lumMod val="75000"/>
                  </a:schemeClr>
                </a:solidFill>
                <a:effectLst>
                  <a:outerShdw blurRad="38100" dist="38100" dir="2700000" algn="tl">
                    <a:srgbClr val="000000">
                      <a:alpha val="43137"/>
                    </a:srgbClr>
                  </a:outerShdw>
                </a:effectLst>
              </a:rPr>
              <a:t>Night</a:t>
            </a:r>
          </a:p>
          <a:p>
            <a:pPr marL="868680" lvl="1" indent="-283464" fontAlgn="auto">
              <a:spcAft>
                <a:spcPts val="0"/>
              </a:spcAft>
              <a:buFont typeface="Wingdings 2"/>
              <a:buChar char=""/>
              <a:defRPr/>
            </a:pPr>
            <a:r>
              <a:rPr lang="en-US" b="1" i="1" dirty="0" smtClean="0">
                <a:solidFill>
                  <a:schemeClr val="tx2">
                    <a:lumMod val="75000"/>
                  </a:schemeClr>
                </a:solidFill>
                <a:effectLst>
                  <a:outerShdw blurRad="38100" dist="38100" dir="2700000" algn="tl">
                    <a:srgbClr val="000000">
                      <a:alpha val="43137"/>
                    </a:srgbClr>
                  </a:outerShdw>
                </a:effectLst>
              </a:rPr>
              <a:t>Anthem</a:t>
            </a:r>
          </a:p>
          <a:p>
            <a:pPr marL="548640" indent="-411480" fontAlgn="auto">
              <a:spcAft>
                <a:spcPts val="0"/>
              </a:spcAft>
              <a:buClr>
                <a:schemeClr val="tx1">
                  <a:shade val="95000"/>
                </a:schemeClr>
              </a:buClr>
              <a:buFont typeface="Wingdings 2"/>
              <a:buChar char=""/>
              <a:defRPr/>
            </a:pPr>
            <a:r>
              <a:rPr lang="en-US" b="1" dirty="0" smtClean="0">
                <a:solidFill>
                  <a:schemeClr val="tx2">
                    <a:lumMod val="75000"/>
                  </a:schemeClr>
                </a:solidFill>
                <a:effectLst>
                  <a:outerShdw blurRad="38100" dist="38100" dir="2700000" algn="tl">
                    <a:srgbClr val="000000">
                      <a:alpha val="43137"/>
                    </a:srgbClr>
                  </a:outerShdw>
                </a:effectLst>
              </a:rPr>
              <a:t>Tenth Grade</a:t>
            </a:r>
          </a:p>
          <a:p>
            <a:pPr marL="804672" lvl="1" indent="-411480">
              <a:buClr>
                <a:schemeClr val="tx1">
                  <a:shade val="95000"/>
                </a:schemeClr>
              </a:buClr>
              <a:buFont typeface="Wingdings 2"/>
              <a:buChar char=""/>
              <a:defRPr/>
            </a:pPr>
            <a:r>
              <a:rPr lang="en-US" b="1" i="1" dirty="0" smtClean="0">
                <a:solidFill>
                  <a:schemeClr val="tx2">
                    <a:lumMod val="75000"/>
                  </a:schemeClr>
                </a:solidFill>
                <a:effectLst>
                  <a:outerShdw blurRad="38100" dist="38100" dir="2700000" algn="tl">
                    <a:srgbClr val="000000">
                      <a:alpha val="43137"/>
                    </a:srgbClr>
                  </a:outerShdw>
                </a:effectLst>
              </a:rPr>
              <a:t>Frankenstein</a:t>
            </a:r>
          </a:p>
          <a:p>
            <a:pPr marL="804672" lvl="1" indent="-411480">
              <a:buClr>
                <a:schemeClr val="tx1">
                  <a:shade val="95000"/>
                </a:schemeClr>
              </a:buClr>
              <a:buFont typeface="Wingdings 2"/>
              <a:buChar char=""/>
              <a:defRPr/>
            </a:pPr>
            <a:r>
              <a:rPr lang="en-US" b="1" i="1" dirty="0" smtClean="0">
                <a:solidFill>
                  <a:schemeClr val="tx2">
                    <a:lumMod val="75000"/>
                  </a:schemeClr>
                </a:solidFill>
                <a:effectLst>
                  <a:outerShdw blurRad="38100" dist="38100" dir="2700000" algn="tl">
                    <a:srgbClr val="000000">
                      <a:alpha val="43137"/>
                    </a:srgbClr>
                  </a:outerShdw>
                </a:effectLst>
              </a:rPr>
              <a:t>All Quiet on the Western Front</a:t>
            </a:r>
          </a:p>
          <a:p>
            <a:pPr marL="548640" indent="-411480" fontAlgn="auto">
              <a:spcAft>
                <a:spcPts val="0"/>
              </a:spcAft>
              <a:buClr>
                <a:schemeClr val="tx1">
                  <a:shade val="95000"/>
                </a:schemeClr>
              </a:buClr>
              <a:buFont typeface="Wingdings 2"/>
              <a:buChar char=""/>
              <a:defRPr/>
            </a:pPr>
            <a:r>
              <a:rPr lang="en-US" b="1" dirty="0" smtClean="0">
                <a:solidFill>
                  <a:schemeClr val="tx2">
                    <a:lumMod val="75000"/>
                  </a:schemeClr>
                </a:solidFill>
                <a:effectLst>
                  <a:outerShdw blurRad="38100" dist="38100" dir="2700000" algn="tl">
                    <a:srgbClr val="000000">
                      <a:alpha val="43137"/>
                    </a:srgbClr>
                  </a:outerShdw>
                </a:effectLst>
              </a:rPr>
              <a:t>Twelfth Grade</a:t>
            </a:r>
          </a:p>
          <a:p>
            <a:pPr marL="868680" lvl="1" indent="-283464" fontAlgn="auto">
              <a:spcAft>
                <a:spcPts val="0"/>
              </a:spcAft>
              <a:buFont typeface="Wingdings 2"/>
              <a:buChar char=""/>
              <a:defRPr/>
            </a:pPr>
            <a:r>
              <a:rPr lang="en-US" b="1" i="1" dirty="0" smtClean="0">
                <a:solidFill>
                  <a:schemeClr val="tx2">
                    <a:lumMod val="75000"/>
                  </a:schemeClr>
                </a:solidFill>
                <a:effectLst>
                  <a:outerShdw blurRad="38100" dist="38100" dir="2700000" algn="tl">
                    <a:srgbClr val="000000">
                      <a:alpha val="43137"/>
                    </a:srgbClr>
                  </a:outerShdw>
                </a:effectLst>
              </a:rPr>
              <a:t>Olaudah Equiano</a:t>
            </a:r>
          </a:p>
          <a:p>
            <a:pPr marL="868680" lvl="1" indent="-283464" fontAlgn="auto">
              <a:spcAft>
                <a:spcPts val="0"/>
              </a:spcAft>
              <a:buFont typeface="Wingdings 2"/>
              <a:buChar char=""/>
              <a:defRPr/>
            </a:pPr>
            <a:r>
              <a:rPr lang="en-US" b="1" i="1" dirty="0" smtClean="0">
                <a:solidFill>
                  <a:schemeClr val="tx2">
                    <a:lumMod val="75000"/>
                  </a:schemeClr>
                </a:solidFill>
                <a:effectLst>
                  <a:outerShdw blurRad="38100" dist="38100" dir="2700000" algn="tl">
                    <a:srgbClr val="000000">
                      <a:alpha val="43137"/>
                    </a:srgbClr>
                  </a:outerShdw>
                </a:effectLst>
              </a:rPr>
              <a:t>The Autobiography of an Ex-Colored Man</a:t>
            </a:r>
          </a:p>
          <a:p>
            <a:pPr marL="868680" lvl="1" indent="-283464" fontAlgn="auto">
              <a:spcAft>
                <a:spcPts val="0"/>
              </a:spcAft>
              <a:buFont typeface="Wingdings 2"/>
              <a:buChar char=""/>
              <a:defRPr/>
            </a:pPr>
            <a:endParaRPr lang="en-US" i="1" dirty="0" smtClean="0"/>
          </a:p>
          <a:p>
            <a:pPr marL="548640" indent="-411480" fontAlgn="auto">
              <a:spcAft>
                <a:spcPts val="0"/>
              </a:spcAft>
              <a:buClr>
                <a:schemeClr val="tx1">
                  <a:shade val="95000"/>
                </a:schemeClr>
              </a:buClr>
              <a:buFont typeface="Wingdings 2"/>
              <a:buChar char=""/>
              <a:defRPr/>
            </a:pPr>
            <a:endParaRPr lang="en-US" i="1" dirty="0">
              <a:effectLst>
                <a:outerShdw blurRad="38100" dist="38100" dir="2700000" algn="tl">
                  <a:srgbClr val="000000">
                    <a:alpha val="43137"/>
                  </a:srgbClr>
                </a:outerShdw>
              </a:effectLst>
            </a:endParaRPr>
          </a:p>
        </p:txBody>
      </p:sp>
      <p:sp>
        <p:nvSpPr>
          <p:cNvPr id="2" name="Title 1"/>
          <p:cNvSpPr>
            <a:spLocks noGrp="1"/>
          </p:cNvSpPr>
          <p:nvPr>
            <p:ph type="title"/>
          </p:nvPr>
        </p:nvSpPr>
        <p:spPr/>
        <p:txBody>
          <a:bodyPr/>
          <a:lstStyle/>
          <a:p>
            <a:pPr fontAlgn="auto">
              <a:spcAft>
                <a:spcPts val="0"/>
              </a:spcAft>
              <a:defRPr/>
            </a:pPr>
            <a:r>
              <a:rPr lang="en-US" dirty="0" smtClean="0"/>
              <a:t>The Novels</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2277</TotalTime>
  <Words>2313</Words>
  <Application>Microsoft Office PowerPoint</Application>
  <PresentationFormat>On-screen Show (4:3)</PresentationFormat>
  <Paragraphs>334</Paragraphs>
  <Slides>50</Slides>
  <Notes>34</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Concourse</vt:lpstr>
      <vt:lpstr>Teaching Novels in a Novel Way: Arts Integration in the Secondary Classroom</vt:lpstr>
      <vt:lpstr>My Presentation</vt:lpstr>
      <vt:lpstr>The Problems with Grade Level Teaching Novels</vt:lpstr>
      <vt:lpstr>The Problems with Grade Level Teaching Novels</vt:lpstr>
      <vt:lpstr>The Research</vt:lpstr>
      <vt:lpstr>More Research</vt:lpstr>
      <vt:lpstr>The Reading Process and Arts Integration</vt:lpstr>
      <vt:lpstr>The Reading Process and Arts Integration</vt:lpstr>
      <vt:lpstr>The Novels</vt:lpstr>
      <vt:lpstr>Before Reading</vt:lpstr>
      <vt:lpstr>Example Before Reading – Animal Farm</vt:lpstr>
      <vt:lpstr>Example Before Reading  - Night</vt:lpstr>
      <vt:lpstr>Example Before Reading  - Anthem</vt:lpstr>
      <vt:lpstr>Examples Before Reading– Slave Narrative/ Abolition Literature</vt:lpstr>
      <vt:lpstr>Examples Before Reading – Slave Narratives</vt:lpstr>
      <vt:lpstr>Vocabulary – All Genres</vt:lpstr>
      <vt:lpstr>Word</vt:lpstr>
      <vt:lpstr>Word</vt:lpstr>
      <vt:lpstr>Word</vt:lpstr>
      <vt:lpstr>Word</vt:lpstr>
      <vt:lpstr>Word</vt:lpstr>
      <vt:lpstr>Paranoia</vt:lpstr>
      <vt:lpstr>Paranoia</vt:lpstr>
      <vt:lpstr>Paranoia</vt:lpstr>
      <vt:lpstr>Paranoia</vt:lpstr>
      <vt:lpstr>Paranoia</vt:lpstr>
      <vt:lpstr>Other Mediums for Vocabulary</vt:lpstr>
      <vt:lpstr>During Reading</vt:lpstr>
      <vt:lpstr>During Reading</vt:lpstr>
      <vt:lpstr>It’s Your Turn!</vt:lpstr>
      <vt:lpstr>PowerPoint Presentation</vt:lpstr>
      <vt:lpstr>  -  Body Map</vt:lpstr>
      <vt:lpstr>PowerPoint Presentation</vt:lpstr>
      <vt:lpstr>PowerPoint Presentation</vt:lpstr>
      <vt:lpstr>After Reading</vt:lpstr>
      <vt:lpstr>After Reading</vt:lpstr>
      <vt:lpstr>Collage -  Visual Art</vt:lpstr>
      <vt:lpstr>PowerPoint Presentation</vt:lpstr>
      <vt:lpstr>PowerPoint Presentation</vt:lpstr>
      <vt:lpstr>PowerPoint Presentation</vt:lpstr>
      <vt:lpstr>PowerPoint Presentation</vt:lpstr>
      <vt:lpstr>PowerPoint Presentation</vt:lpstr>
      <vt:lpstr>War at Night </vt:lpstr>
      <vt:lpstr>Results of Collage</vt:lpstr>
      <vt:lpstr>Sculpture  -  Visual Art</vt:lpstr>
      <vt:lpstr>It’s Your Turn!</vt:lpstr>
      <vt:lpstr>Arts Integration Checklist</vt:lpstr>
      <vt:lpstr>“Meaningful change in education will only come about through close examination and thoughtful reflection of current classroom practices that are dominated by written language. If public education is truly committed to having no child left behind, it would do well to consider bringing the arts along, too.”                                              Lynch, 2007</vt:lpstr>
      <vt:lpstr>Online Resources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Arts Integration: a novel approach in the teaching of the novel</dc:title>
  <dc:creator>Donna</dc:creator>
  <cp:lastModifiedBy>Donna Feldman</cp:lastModifiedBy>
  <cp:revision>124</cp:revision>
  <dcterms:created xsi:type="dcterms:W3CDTF">2010-05-30T14:11:30Z</dcterms:created>
  <dcterms:modified xsi:type="dcterms:W3CDTF">2017-01-09T21:59:49Z</dcterms:modified>
</cp:coreProperties>
</file>