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97" r:id="rId15"/>
    <p:sldId id="304" r:id="rId16"/>
    <p:sldId id="303" r:id="rId17"/>
    <p:sldId id="299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5" r:id="rId38"/>
    <p:sldId id="293" r:id="rId39"/>
    <p:sldId id="30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B302D-886F-426D-B5F8-47BEE50AD9A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64E66-C339-4B1B-87FC-F713AEEAC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2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EF3BC8BB-C519-4BD0-A585-58F1E09BDC5F}" type="slidenum">
              <a:rPr lang="en-US" sz="1000" baseline="0" smtClean="0">
                <a:solidFill>
                  <a:schemeClr val="tx1"/>
                </a:solidFill>
                <a:latin typeface="Frutiger LT Std 65 Bold" charset="0"/>
              </a:rPr>
              <a:pPr/>
              <a:t>1</a:t>
            </a:fld>
            <a:endParaRPr lang="en-US" sz="1200" baseline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537218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94F72-7139-4E88-AA9B-24528BA012BD}" type="slidenum">
              <a:rPr lang="he-IL" altLang="en-US"/>
              <a:pPr/>
              <a:t>39</a:t>
            </a:fld>
            <a:endParaRPr lang="en-US" alt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3343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93182"/>
            <a:ext cx="9144000" cy="4648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7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CBFB-6FBC-4EB4-92EE-70ED54A33F51}" type="datetime1">
              <a:rPr lang="en-US" smtClean="0"/>
              <a:t>4/30/2015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474697" y="6461443"/>
            <a:ext cx="514350" cy="328294"/>
          </a:xfrm>
        </p:spPr>
        <p:txBody>
          <a:bodyPr/>
          <a:lstStyle>
            <a:lvl1pPr>
              <a:defRPr sz="15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DAE65FE-B5B3-41D4-AFF9-BDDDDC3DC8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706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FC3F-21C4-41C3-9E3D-4DC08B23EC5A}" type="datetime1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6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F8DB-0DBD-4E9C-BAC5-90E9D1E28854}" type="datetime1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3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9571"/>
            <a:ext cx="9144000" cy="4648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7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7E37-74FA-46C9-BFAE-4BAA8B15D0B9}" type="datetime1">
              <a:rPr lang="en-US" smtClean="0"/>
              <a:t>4/30/2015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</p:spPr>
        <p:txBody>
          <a:bodyPr/>
          <a:lstStyle>
            <a:lvl1pPr>
              <a:defRPr sz="1500" b="1">
                <a:solidFill>
                  <a:schemeClr val="tx1"/>
                </a:solidFill>
              </a:defRPr>
            </a:lvl1pPr>
          </a:lstStyle>
          <a:p>
            <a:fld id="{2DAE65FE-B5B3-41D4-AFF9-BDDDDC3DC8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4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AB3D-6F36-416F-857C-BC9B7E1DAB60}" type="datetime1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93182"/>
            <a:ext cx="9144000" cy="4648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7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B247-74EA-4ACE-B0A6-4A802AF31FD2}" type="datetime1">
              <a:rPr lang="en-US" smtClean="0"/>
              <a:t>4/30/2015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568964" y="6461443"/>
            <a:ext cx="441293" cy="328294"/>
          </a:xfrm>
        </p:spPr>
        <p:txBody>
          <a:bodyPr/>
          <a:lstStyle>
            <a:lvl1pPr>
              <a:defRPr sz="15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DAE65FE-B5B3-41D4-AFF9-BDDDDC3DC8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97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29D3-A2CC-47BE-A2DE-0C07FB39E2FD}" type="datetime1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4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6994-475F-46EC-A0DC-BC264FD47380}" type="datetime1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6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3484-ECAF-4418-B4C9-C06349F89BC2}" type="datetime1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4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4A1C-D896-4759-BCE7-8D3ECFE8E9FD}" type="datetime1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2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384F-5856-4668-B179-71B542C1F39C}" type="datetime1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0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A12F9-CAEE-4496-9051-BA5304D3D317}" type="datetime1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E65FE-B5B3-41D4-AFF9-BDDDDC3DC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9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arcor.de/pal.heredi/Smiley%20Face_kleiner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898" y="2812257"/>
            <a:ext cx="6207919" cy="11025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Effective language teaching: using lesson time</a:t>
            </a:r>
            <a:endParaRPr lang="es-ES" b="1" dirty="0" smtClean="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437874" y="3969061"/>
            <a:ext cx="210621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Penny Ur</a:t>
            </a:r>
          </a:p>
          <a:p>
            <a:pPr algn="ctr" eaLnBrk="1" hangingPunct="1"/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2015</a:t>
            </a:r>
            <a:endParaRPr lang="en-GB" sz="30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s-ES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key factor: use of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71775"/>
            <a:ext cx="7886700" cy="2718197"/>
          </a:xfrm>
        </p:spPr>
        <p:txBody>
          <a:bodyPr/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The more effective the teaching, the more real learning will take place in any given unit of time. 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 smtClean="0"/>
              <a:t>Increasing research on ‘instructional time’ or ‘academic learning time’ (ALT)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5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5"/>
          <p:cNvSpPr>
            <a:spLocks noChangeArrowheads="1"/>
          </p:cNvSpPr>
          <p:nvPr/>
        </p:nvSpPr>
        <p:spPr bwMode="auto">
          <a:xfrm rot="20414431" flipV="1">
            <a:off x="3275410" y="1269206"/>
            <a:ext cx="594122" cy="1059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GB" sz="1350"/>
          </a:p>
        </p:txBody>
      </p:sp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1152525" y="485775"/>
            <a:ext cx="6686550" cy="6048375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>
              <a:spcBef>
                <a:spcPct val="0"/>
              </a:spcBef>
              <a:buSzTx/>
              <a:buFontTx/>
              <a:buNone/>
              <a:defRPr/>
            </a:pPr>
            <a:endParaRPr lang="en-US" sz="1350">
              <a:cs typeface="Arial" charset="0"/>
            </a:endParaRPr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731418" y="849995"/>
            <a:ext cx="18407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sz="1800" baseline="0" dirty="0">
                <a:solidFill>
                  <a:schemeClr val="tx1"/>
                </a:solidFill>
                <a:cs typeface="Arial" charset="0"/>
              </a:rPr>
              <a:t>time in school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1952625" y="1335519"/>
            <a:ext cx="5143499" cy="4446156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SzTx/>
              <a:buFontTx/>
              <a:buNone/>
            </a:pPr>
            <a:endParaRPr lang="es-ES" sz="1350">
              <a:cs typeface="Arial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759447" y="1483517"/>
            <a:ext cx="18126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sz="1800" baseline="0" dirty="0">
                <a:solidFill>
                  <a:schemeClr val="tx1"/>
                </a:solidFill>
                <a:cs typeface="Arial" charset="0"/>
              </a:rPr>
              <a:t>time in lesson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574132" y="1889524"/>
            <a:ext cx="3769518" cy="3368275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>
              <a:spcBef>
                <a:spcPct val="0"/>
              </a:spcBef>
              <a:buSzTx/>
              <a:buFontTx/>
              <a:buNone/>
            </a:pPr>
            <a:endParaRPr lang="es-ES" sz="1350">
              <a:cs typeface="Arial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717381" y="2044420"/>
            <a:ext cx="15568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SzTx/>
              <a:buFontTx/>
              <a:buNone/>
            </a:pPr>
            <a:r>
              <a:rPr lang="en-US" sz="1800" baseline="0" dirty="0">
                <a:solidFill>
                  <a:schemeClr val="tx1"/>
                </a:solidFill>
                <a:cs typeface="Arial" charset="0"/>
              </a:rPr>
              <a:t>teaching time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3033116" y="2502400"/>
            <a:ext cx="2807494" cy="2364874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SzTx/>
              <a:buFontTx/>
              <a:buNone/>
            </a:pPr>
            <a:endParaRPr lang="es-ES" sz="1350">
              <a:cs typeface="Arial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773089" y="2702593"/>
            <a:ext cx="15025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sz="1800" baseline="0" dirty="0">
                <a:solidFill>
                  <a:schemeClr val="tx1"/>
                </a:solidFill>
                <a:cs typeface="Arial" charset="0"/>
              </a:rPr>
              <a:t>time on task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687364" y="3188117"/>
            <a:ext cx="1674019" cy="1187051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>
              <a:spcBef>
                <a:spcPct val="0"/>
              </a:spcBef>
              <a:buSzTx/>
              <a:buFontTx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learning time</a:t>
            </a:r>
          </a:p>
        </p:txBody>
      </p:sp>
      <p:sp>
        <p:nvSpPr>
          <p:cNvPr id="13326" name="Slide Number Placeholder 1"/>
          <p:cNvSpPr txBox="1">
            <a:spLocks noGrp="1"/>
          </p:cNvSpPr>
          <p:nvPr/>
        </p:nvSpPr>
        <p:spPr bwMode="auto">
          <a:xfrm>
            <a:off x="6057900" y="5541169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E165F615-67C0-458E-B420-8F9066BC43C9}" type="slidenum">
              <a:rPr lang="en-GB" sz="1050" baseline="0">
                <a:solidFill>
                  <a:schemeClr val="tx1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GB" sz="105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327" name="Rectangle 13"/>
          <p:cNvSpPr>
            <a:spLocks noChangeArrowheads="1"/>
          </p:cNvSpPr>
          <p:nvPr/>
        </p:nvSpPr>
        <p:spPr bwMode="auto">
          <a:xfrm>
            <a:off x="3275411" y="1160861"/>
            <a:ext cx="486965" cy="53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GB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/>
      <p:bldP spid="21510" grpId="0" animBg="1"/>
      <p:bldP spid="21511" grpId="0"/>
      <p:bldP spid="21512" grpId="0" animBg="1"/>
      <p:bldP spid="21513" grpId="0"/>
      <p:bldP spid="215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we waste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200000"/>
              </a:lnSpc>
              <a:spcBef>
                <a:spcPts val="450"/>
              </a:spcBef>
              <a:spcAft>
                <a:spcPts val="450"/>
              </a:spcAft>
              <a:buFontTx/>
              <a:buAutoNum type="arabicPeriod"/>
            </a:pPr>
            <a:r>
              <a:rPr lang="en-US" dirty="0"/>
              <a:t>Profitless ‘busy’ work              </a:t>
            </a:r>
          </a:p>
          <a:p>
            <a:pPr marL="457200" indent="-457200">
              <a:lnSpc>
                <a:spcPct val="200000"/>
              </a:lnSpc>
              <a:spcBef>
                <a:spcPts val="450"/>
              </a:spcBef>
              <a:spcAft>
                <a:spcPts val="450"/>
              </a:spcAft>
              <a:buFontTx/>
              <a:buAutoNum type="arabicPeriod"/>
            </a:pPr>
            <a:r>
              <a:rPr lang="en-US" dirty="0"/>
              <a:t>Wrong choice of language           </a:t>
            </a:r>
          </a:p>
          <a:p>
            <a:pPr marL="457200" indent="-457200">
              <a:lnSpc>
                <a:spcPct val="200000"/>
              </a:lnSpc>
              <a:spcBef>
                <a:spcPts val="450"/>
              </a:spcBef>
              <a:spcAft>
                <a:spcPts val="450"/>
              </a:spcAft>
              <a:buFontTx/>
              <a:buAutoNum type="arabicPeriod"/>
            </a:pPr>
            <a:r>
              <a:rPr lang="en-US" dirty="0"/>
              <a:t>Inappropriate interaction pattern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78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Profitless ‘busy’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48823"/>
            <a:ext cx="7886700" cy="3041149"/>
          </a:xfrm>
        </p:spPr>
        <p:txBody>
          <a:bodyPr/>
          <a:lstStyle/>
          <a:p>
            <a:r>
              <a:rPr lang="en-GB" dirty="0"/>
              <a:t>Tasks that involve a lot of (sometimes interesting / absorbing) activity that does not contribute </a:t>
            </a:r>
            <a:r>
              <a:rPr lang="en-GB" dirty="0" smtClean="0"/>
              <a:t>much to </a:t>
            </a:r>
            <a:r>
              <a:rPr lang="en-GB" dirty="0"/>
              <a:t>learning: </a:t>
            </a:r>
            <a:endParaRPr lang="en-GB" dirty="0" smtClean="0"/>
          </a:p>
          <a:p>
            <a:r>
              <a:rPr lang="en-GB" dirty="0" smtClean="0"/>
              <a:t>Time </a:t>
            </a:r>
            <a:r>
              <a:rPr lang="en-GB" dirty="0"/>
              <a:t>spent </a:t>
            </a:r>
            <a:r>
              <a:rPr lang="en-GB" dirty="0" smtClean="0"/>
              <a:t>…</a:t>
            </a:r>
          </a:p>
          <a:p>
            <a:r>
              <a:rPr lang="en-GB" dirty="0" smtClean="0"/>
              <a:t>… puzzling </a:t>
            </a:r>
            <a:r>
              <a:rPr lang="en-GB" dirty="0"/>
              <a:t>out; </a:t>
            </a:r>
            <a:endParaRPr lang="en-GB" dirty="0" smtClean="0"/>
          </a:p>
          <a:p>
            <a:r>
              <a:rPr lang="en-GB" dirty="0" smtClean="0"/>
              <a:t>… searching</a:t>
            </a:r>
            <a:r>
              <a:rPr lang="en-GB" dirty="0"/>
              <a:t>; </a:t>
            </a:r>
            <a:endParaRPr lang="en-GB" dirty="0" smtClean="0"/>
          </a:p>
          <a:p>
            <a:r>
              <a:rPr lang="en-GB" dirty="0" smtClean="0"/>
              <a:t>… organizing </a:t>
            </a:r>
            <a:r>
              <a:rPr lang="en-GB" dirty="0"/>
              <a:t>group work; </a:t>
            </a:r>
            <a:endParaRPr lang="en-GB" dirty="0" smtClean="0"/>
          </a:p>
          <a:p>
            <a:r>
              <a:rPr lang="en-GB" dirty="0" smtClean="0"/>
              <a:t>… formatting/designing.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87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Computer-generated wordsearch</a:t>
            </a:r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185134"/>
              </p:ext>
            </p:extLst>
          </p:nvPr>
        </p:nvGraphicFramePr>
        <p:xfrm>
          <a:off x="1235075" y="1009650"/>
          <a:ext cx="6696072" cy="532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7086"/>
                <a:gridCol w="447086"/>
              </a:tblGrid>
              <a:tr h="35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‘recall and share’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bicycle</a:t>
            </a:r>
          </a:p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because		people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/>
              <a:t>independent				embarrassed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friend		encourage</a:t>
            </a:r>
          </a:p>
          <a:p>
            <a:pPr algn="ctr"/>
            <a:r>
              <a:rPr lang="en-US" dirty="0" smtClean="0"/>
              <a:t>receive</a:t>
            </a:r>
            <a:r>
              <a:rPr lang="en-US" dirty="0"/>
              <a:t>						building</a:t>
            </a:r>
          </a:p>
          <a:p>
            <a:pPr algn="ctr"/>
            <a:r>
              <a:rPr lang="en-US" dirty="0"/>
              <a:t>enough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7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‘Recall and Share’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given a minute or two to look at the words.</a:t>
            </a:r>
          </a:p>
          <a:p>
            <a:r>
              <a:rPr lang="en-US" dirty="0" smtClean="0"/>
              <a:t>The words are deleted / hidden, they try to remember as many as they can.</a:t>
            </a:r>
          </a:p>
          <a:p>
            <a:r>
              <a:rPr lang="en-US" dirty="0" smtClean="0"/>
              <a:t>They then join with classmates, try see how many they can remember together. </a:t>
            </a:r>
          </a:p>
          <a:p>
            <a:r>
              <a:rPr lang="en-US" dirty="0" smtClean="0"/>
              <a:t>The teacher reveals the words again.</a:t>
            </a:r>
          </a:p>
          <a:p>
            <a:r>
              <a:rPr lang="en-US" dirty="0" smtClean="0"/>
              <a:t>The activity activates the students for a high proportion of the time </a:t>
            </a:r>
            <a:r>
              <a:rPr lang="en-US" smtClean="0"/>
              <a:t>actively ‘</a:t>
            </a:r>
            <a:r>
              <a:rPr lang="en-US" dirty="0" smtClean="0"/>
              <a:t>engaging’ with the target material.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Home-made</a:t>
            </a:r>
            <a:endParaRPr lang="en-GB" altLang="en-US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837546"/>
              </p:ext>
            </p:extLst>
          </p:nvPr>
        </p:nvGraphicFramePr>
        <p:xfrm>
          <a:off x="2068513" y="1814513"/>
          <a:ext cx="4897438" cy="3960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0287"/>
                <a:gridCol w="490287"/>
                <a:gridCol w="490287"/>
                <a:gridCol w="488929"/>
                <a:gridCol w="488929"/>
                <a:gridCol w="488929"/>
                <a:gridCol w="488929"/>
                <a:gridCol w="490287"/>
                <a:gridCol w="490287"/>
                <a:gridCol w="490287"/>
              </a:tblGrid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T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P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K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0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F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0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W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F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I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I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M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F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D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G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I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D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Y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55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Wrong choice of language: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73844"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What language (L1 or L2) would you use to do </a:t>
            </a:r>
            <a:r>
              <a:rPr lang="en-US" dirty="0" smtClean="0"/>
              <a:t>the </a:t>
            </a:r>
            <a:r>
              <a:rPr lang="en-US" dirty="0"/>
              <a:t>following? </a:t>
            </a:r>
          </a:p>
          <a:p>
            <a:pPr marL="817960" lvl="1">
              <a:lnSpc>
                <a:spcPct val="150000"/>
              </a:lnSpc>
            </a:pPr>
            <a:r>
              <a:rPr lang="en-US" sz="2400" dirty="0"/>
              <a:t>Express approval</a:t>
            </a:r>
          </a:p>
          <a:p>
            <a:pPr marL="817960" lvl="1">
              <a:lnSpc>
                <a:spcPct val="200000"/>
              </a:lnSpc>
            </a:pPr>
            <a:r>
              <a:rPr lang="en-US" sz="2400" dirty="0"/>
              <a:t>Explain the meaning of a new word</a:t>
            </a:r>
          </a:p>
          <a:p>
            <a:pPr marL="817960" lvl="1">
              <a:lnSpc>
                <a:spcPct val="200000"/>
              </a:lnSpc>
            </a:pPr>
            <a:r>
              <a:rPr lang="en-US" sz="2400" dirty="0"/>
              <a:t>Explain a tricky grammar point</a:t>
            </a:r>
          </a:p>
          <a:p>
            <a:pPr marL="817960" lvl="1">
              <a:lnSpc>
                <a:spcPct val="200000"/>
              </a:lnSpc>
            </a:pPr>
            <a:r>
              <a:rPr lang="en-US" sz="2400" dirty="0"/>
              <a:t>Give 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05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 approval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cs typeface="Arial" charset="0"/>
              </a:rPr>
              <a:t>Probably English: a good opportunity to teach and use phrases such as:</a:t>
            </a:r>
            <a:endParaRPr lang="en-GB" dirty="0">
              <a:solidFill>
                <a:schemeClr val="tx1"/>
              </a:solidFill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26955" y="2927590"/>
            <a:ext cx="2381633" cy="226443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i="1" dirty="0"/>
              <a:t>very good</a:t>
            </a:r>
          </a:p>
          <a:p>
            <a:pPr marL="0" indent="0">
              <a:buNone/>
            </a:pPr>
            <a:r>
              <a:rPr lang="en-US" sz="2400" i="1" dirty="0"/>
              <a:t>nice</a:t>
            </a:r>
          </a:p>
          <a:p>
            <a:pPr marL="0" indent="0">
              <a:buNone/>
            </a:pPr>
            <a:r>
              <a:rPr lang="en-US" sz="2400" i="1" dirty="0"/>
              <a:t>well done</a:t>
            </a:r>
          </a:p>
          <a:p>
            <a:pPr marL="0" indent="0">
              <a:buNone/>
            </a:pPr>
            <a:r>
              <a:rPr lang="en-US" sz="2400" i="1" dirty="0"/>
              <a:t>excellent</a:t>
            </a:r>
            <a:endParaRPr lang="en-GB" sz="2400" i="1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5006894" y="2927590"/>
            <a:ext cx="3196828" cy="2112551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i="1" dirty="0"/>
              <a:t>I like it</a:t>
            </a:r>
          </a:p>
          <a:p>
            <a:pPr marL="0" indent="0">
              <a:buNone/>
            </a:pPr>
            <a:r>
              <a:rPr lang="en-US" sz="2600" i="1" dirty="0"/>
              <a:t>that’s great</a:t>
            </a:r>
          </a:p>
          <a:p>
            <a:pPr marL="0" indent="0">
              <a:buNone/>
            </a:pPr>
            <a:r>
              <a:rPr lang="en-US" sz="2600" i="1" dirty="0"/>
              <a:t>amazing</a:t>
            </a:r>
          </a:p>
          <a:p>
            <a:pPr marL="0" indent="0">
              <a:buNone/>
            </a:pPr>
            <a:r>
              <a:rPr lang="en-US" sz="2600" i="1" dirty="0"/>
              <a:t>brilliant</a:t>
            </a:r>
          </a:p>
          <a:p>
            <a:pPr marL="0" indent="0">
              <a:buNone/>
            </a:pPr>
            <a:r>
              <a:rPr lang="en-US" sz="2600" i="1" dirty="0"/>
              <a:t>good for you</a:t>
            </a:r>
            <a:endParaRPr lang="en-GB" sz="2600" i="1" dirty="0"/>
          </a:p>
          <a:p>
            <a:pPr marL="0" indent="0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6022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‘effective teaching’?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61763"/>
            <a:ext cx="7886700" cy="3028209"/>
          </a:xfrm>
        </p:spPr>
        <p:txBody>
          <a:bodyPr/>
          <a:lstStyle/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1350"/>
              </a:spcAft>
            </a:pPr>
            <a:r>
              <a:rPr lang="en-GB" dirty="0"/>
              <a:t>The following seven statements describe possible defining characteristics of an effective teacher. 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How important is each?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Which would in your opinion be the most important, or ‘key’ criterion for effective teaching?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 a new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5625"/>
            <a:ext cx="7067550" cy="4351338"/>
          </a:xfrm>
        </p:spPr>
        <p:txBody>
          <a:bodyPr/>
          <a:lstStyle/>
          <a:p>
            <a:r>
              <a:rPr lang="en-US" dirty="0" smtClean="0"/>
              <a:t>Very often L1.</a:t>
            </a:r>
          </a:p>
          <a:p>
            <a:r>
              <a:rPr lang="en-US" dirty="0" smtClean="0"/>
              <a:t>Pictures and mime may be ambiguous.</a:t>
            </a:r>
            <a:r>
              <a:rPr lang="en-US" dirty="0" smtClean="0">
                <a:sym typeface="Wingdings" panose="05000000000000000000" pitchFamily="2" charset="2"/>
                <a:hlinkClick r:id="rId2" action="ppaction://hlinksldjump"/>
              </a:rPr>
              <a:t></a:t>
            </a:r>
            <a:endParaRPr lang="en-US" dirty="0" smtClean="0"/>
          </a:p>
          <a:p>
            <a:r>
              <a:rPr lang="en-US" dirty="0" smtClean="0"/>
              <a:t>English explanations / synonyms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are less precise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may not be understood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take more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5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 a tricky grammar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274" y="2539401"/>
            <a:ext cx="7458075" cy="2950571"/>
          </a:xfrm>
        </p:spPr>
        <p:txBody>
          <a:bodyPr/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Probably L1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The language that describes the grammar is often more difficult than the usage itself.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L1 is faster: leaves more time for engaging with English use of the grammar feature </a:t>
            </a:r>
            <a:r>
              <a:rPr lang="en-US" dirty="0" smtClean="0"/>
              <a:t>itself.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4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Give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5625"/>
            <a:ext cx="7372350" cy="2898775"/>
          </a:xfrm>
        </p:spPr>
        <p:txBody>
          <a:bodyPr/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For advanced classes: in English.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For beginner / intermediate: 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Simple, standard instructions: in English</a:t>
            </a:r>
            <a:r>
              <a:rPr lang="en-US" dirty="0" smtClean="0"/>
              <a:t>.</a:t>
            </a:r>
            <a:endParaRPr lang="en-US" dirty="0"/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Complex instructions for group / individual work, or homework – in </a:t>
            </a:r>
            <a:r>
              <a:rPr lang="en-US" dirty="0" smtClean="0"/>
              <a:t>L1.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C. Interaction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4475"/>
            <a:ext cx="7886700" cy="4662488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1. Teacher talk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2. Teacher elicits from single individual learner (closed-ended) 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3. Teacher elicits from full class (closed-ended choral)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4. Teacher elicits from multiple individual learners (open‑ended)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5. Individual learner elicits from teacher 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6. Full-class discussion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7. Collaboration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8. Individual work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9. Group/pair work</a:t>
            </a: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dirty="0"/>
              <a:t>10. Self-access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2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24" name="Group 3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24325212"/>
              </p:ext>
            </p:extLst>
          </p:nvPr>
        </p:nvGraphicFramePr>
        <p:xfrm>
          <a:off x="323850" y="673100"/>
          <a:ext cx="8362950" cy="5441949"/>
        </p:xfrm>
        <a:graphic>
          <a:graphicData uri="http://schemas.openxmlformats.org/drawingml/2006/table">
            <a:tbl>
              <a:tblPr/>
              <a:tblGrid>
                <a:gridCol w="2746648"/>
                <a:gridCol w="5616302"/>
              </a:tblGrid>
              <a:tr h="365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Objective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Interaction pattern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understand a point of grammar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produce instances of a grammatical structure (practice)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6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talk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writing skills through short writing assignments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reading fluency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3" name="Slide Number Placeholder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57B4A7CA-5166-4829-AE44-E9E9E9FCED9D}" type="slidenum">
              <a:rPr lang="en-GB" sz="1400" baseline="0">
                <a:solidFill>
                  <a:schemeClr val="tx1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24</a:t>
            </a:fld>
            <a:endParaRPr lang="en-GB" sz="1400" baseline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24" name="Group 3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70883971"/>
              </p:ext>
            </p:extLst>
          </p:nvPr>
        </p:nvGraphicFramePr>
        <p:xfrm>
          <a:off x="323850" y="673100"/>
          <a:ext cx="8362950" cy="5441949"/>
        </p:xfrm>
        <a:graphic>
          <a:graphicData uri="http://schemas.openxmlformats.org/drawingml/2006/table">
            <a:tbl>
              <a:tblPr/>
              <a:tblGrid>
                <a:gridCol w="2746648"/>
                <a:gridCol w="5616302"/>
              </a:tblGrid>
              <a:tr h="365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Objective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Interaction pattern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understand a point of grammar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(teacher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individual) 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Teacher explanation (teacher talk)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produce instances of a grammatical structure (practice)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6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talk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writing skills through short writing assignments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reading fluency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3" name="Slide Number Placeholder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57B4A7CA-5166-4829-AE44-E9E9E9FCED9D}" type="slidenum">
              <a:rPr lang="en-GB" sz="1400" baseline="0">
                <a:solidFill>
                  <a:schemeClr val="tx1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25</a:t>
            </a:fld>
            <a:endParaRPr lang="en-GB" sz="1400" baseline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1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24" name="Group 3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53586367"/>
              </p:ext>
            </p:extLst>
          </p:nvPr>
        </p:nvGraphicFramePr>
        <p:xfrm>
          <a:off x="323850" y="673100"/>
          <a:ext cx="8362950" cy="5441949"/>
        </p:xfrm>
        <a:graphic>
          <a:graphicData uri="http://schemas.openxmlformats.org/drawingml/2006/table">
            <a:tbl>
              <a:tblPr/>
              <a:tblGrid>
                <a:gridCol w="2746648"/>
                <a:gridCol w="5616302"/>
              </a:tblGrid>
              <a:tr h="365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Objective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Interaction pattern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understand a point of grammar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(teacher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individual) 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Teacher explanation (teacher talk)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produce instances of a grammatical structure (practice)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from single learners (closed-ended)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 from multiple learners (open-ended) 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6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talk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writing skills through short writing assignments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reading fluency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3" name="Slide Number Placeholder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57B4A7CA-5166-4829-AE44-E9E9E9FCED9D}" type="slidenum">
              <a:rPr lang="en-GB" sz="1400" baseline="0">
                <a:solidFill>
                  <a:schemeClr val="tx1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26</a:t>
            </a:fld>
            <a:endParaRPr lang="en-GB" sz="1400" baseline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24" name="Group 3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43066599"/>
              </p:ext>
            </p:extLst>
          </p:nvPr>
        </p:nvGraphicFramePr>
        <p:xfrm>
          <a:off x="323850" y="673100"/>
          <a:ext cx="8362950" cy="5441949"/>
        </p:xfrm>
        <a:graphic>
          <a:graphicData uri="http://schemas.openxmlformats.org/drawingml/2006/table">
            <a:tbl>
              <a:tblPr/>
              <a:tblGrid>
                <a:gridCol w="2746648"/>
                <a:gridCol w="5616302"/>
              </a:tblGrid>
              <a:tr h="365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Objective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Interaction pattern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understand a point of grammar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(teacher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individual) 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Teacher explanation (teacher talk)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produce instances of a grammatical structure (practice)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from single learners (closed-ended)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 from multiple learners (open-ended) 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6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talk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Full-class discussion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Group-pair work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writing skills through short writing assignments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reading fluency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3" name="Slide Number Placeholder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57B4A7CA-5166-4829-AE44-E9E9E9FCED9D}" type="slidenum">
              <a:rPr lang="en-GB" sz="1400" baseline="0">
                <a:solidFill>
                  <a:schemeClr val="tx1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27</a:t>
            </a:fld>
            <a:endParaRPr lang="en-GB" sz="1400" baseline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01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24" name="Group 3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4660107"/>
              </p:ext>
            </p:extLst>
          </p:nvPr>
        </p:nvGraphicFramePr>
        <p:xfrm>
          <a:off x="323850" y="673100"/>
          <a:ext cx="8362950" cy="5441949"/>
        </p:xfrm>
        <a:graphic>
          <a:graphicData uri="http://schemas.openxmlformats.org/drawingml/2006/table">
            <a:tbl>
              <a:tblPr/>
              <a:tblGrid>
                <a:gridCol w="2746648"/>
                <a:gridCol w="5616302"/>
              </a:tblGrid>
              <a:tr h="365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Objective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Interaction pattern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understand a point of grammar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(teacher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individual) 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Teacher explanation (teacher talk)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produce instances of a grammatical structure (practice)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from single learners (closed-ended)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 from multiple learners (open-ended) 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6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talk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Full-class discussion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Group-pair work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writing skills through short writing assignments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Collaboration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Individual work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reading fluency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3" name="Slide Number Placeholder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57B4A7CA-5166-4829-AE44-E9E9E9FCED9D}" type="slidenum">
              <a:rPr lang="en-GB" sz="1400" baseline="0">
                <a:solidFill>
                  <a:schemeClr val="tx1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28</a:t>
            </a:fld>
            <a:endParaRPr lang="en-GB" sz="1400" baseline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5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24" name="Group 3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9026798"/>
              </p:ext>
            </p:extLst>
          </p:nvPr>
        </p:nvGraphicFramePr>
        <p:xfrm>
          <a:off x="323850" y="673100"/>
          <a:ext cx="8362950" cy="5441949"/>
        </p:xfrm>
        <a:graphic>
          <a:graphicData uri="http://schemas.openxmlformats.org/drawingml/2006/table">
            <a:tbl>
              <a:tblPr/>
              <a:tblGrid>
                <a:gridCol w="2746648"/>
                <a:gridCol w="5616302"/>
              </a:tblGrid>
              <a:tr h="365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Objective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Interaction pattern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understand a point of grammar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(teacher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individual) 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Teacher explanation (teacher talk)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produce instances of a grammatical structure (practice)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from single learners (closed-ended)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Elicitation  from multiple learners (open-ended) 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6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learners to talk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Full-class discussion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Group-pair work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writing skills through short writing assignments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Collaboration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Individual work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Improve learners’ reading fluency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Get individual learners to read aloud round the class (closed-ended)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Teacher reads aloud, learners follow (teacher talk)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 typeface="Times" pitchFamily="18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Individual / self access (silent reading)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3" name="Slide Number Placeholder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fld id="{57B4A7CA-5166-4829-AE44-E9E9E9FCED9D}" type="slidenum">
              <a:rPr lang="en-GB" sz="1400" baseline="0">
                <a:solidFill>
                  <a:schemeClr val="tx1"/>
                </a:solidFill>
                <a:cs typeface="Arial" charset="0"/>
              </a:rPr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t>29</a:t>
            </a:fld>
            <a:endParaRPr lang="en-GB" sz="1400" baseline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13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An effective teacher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05979">
              <a:lnSpc>
                <a:spcPct val="80000"/>
              </a:lnSpc>
              <a:spcBef>
                <a:spcPts val="1800"/>
              </a:spcBef>
              <a:spcAft>
                <a:spcPts val="900"/>
              </a:spcAft>
              <a:buFontTx/>
              <a:buAutoNum type="arabicPeriod"/>
            </a:pPr>
            <a:r>
              <a:rPr lang="en-GB" dirty="0"/>
              <a:t>Students are clearly motivated to come to his/her classes. 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He/She</a:t>
            </a:r>
            <a:r>
              <a:rPr lang="en-GB" dirty="0"/>
              <a:t> creates a supportive classroom climate. 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His/Her</a:t>
            </a:r>
            <a:r>
              <a:rPr lang="en-GB" dirty="0"/>
              <a:t> lessons are based on communicative task-based work.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His/Her</a:t>
            </a:r>
            <a:r>
              <a:rPr lang="en-GB" dirty="0"/>
              <a:t> students are constantly activated in class. 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His/Her</a:t>
            </a:r>
            <a:r>
              <a:rPr lang="en-GB" dirty="0"/>
              <a:t> students learn English well. 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His/Her</a:t>
            </a:r>
            <a:r>
              <a:rPr lang="en-GB" dirty="0"/>
              <a:t> lessons are orderly; students are consistently on-task.</a:t>
            </a:r>
          </a:p>
          <a:p>
            <a:pPr indent="205979">
              <a:lnSpc>
                <a:spcPct val="80000"/>
              </a:lnSpc>
              <a:spcBef>
                <a:spcPts val="450"/>
              </a:spcBef>
              <a:spcAft>
                <a:spcPts val="900"/>
              </a:spcAft>
              <a:buFontTx/>
              <a:buAutoNum type="arabicPeriod"/>
            </a:pPr>
            <a:r>
              <a:rPr lang="en-GB" dirty="0" err="1"/>
              <a:t>He/She</a:t>
            </a:r>
            <a:r>
              <a:rPr lang="en-GB" dirty="0"/>
              <a:t> loves his/her students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6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learners to understand a point of grammar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11399"/>
            <a:ext cx="7886700" cy="38655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Usually: the teacher explains: likely to be quicker, clearer, more accurate.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Sometimes, </a:t>
            </a:r>
            <a:r>
              <a:rPr lang="en-US" i="1" dirty="0"/>
              <a:t>if the students are able to explain</a:t>
            </a:r>
            <a:r>
              <a:rPr lang="en-US" dirty="0"/>
              <a:t>: elicit. 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8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students to </a:t>
            </a:r>
            <a:r>
              <a:rPr lang="en-US" dirty="0" err="1"/>
              <a:t>practise</a:t>
            </a:r>
            <a:r>
              <a:rPr lang="en-US" dirty="0"/>
              <a:t> a grammar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17799"/>
            <a:ext cx="7886700" cy="222250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Usually: open-ended cues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These elicit more responses, which are more varied and interesting for the class, and provide more practice.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learners’ writing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11399"/>
            <a:ext cx="7886700" cy="203200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Mainly individual.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Writing is essentially an individual activity.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Pair work: for planning, editing.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56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reading fluency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33699"/>
            <a:ext cx="7886700" cy="32432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Mainly individual silent reading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At earlier stages, reading along with the teacher can be very helpful.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NOT (usually) reading aloud round the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2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D. Summary 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2225">
              <a:spcBef>
                <a:spcPts val="600"/>
              </a:spcBef>
              <a:spcAft>
                <a:spcPts val="600"/>
              </a:spcAft>
            </a:pPr>
            <a:r>
              <a:rPr lang="en-GB" b="1" dirty="0"/>
              <a:t>It has been argued in this talk that:</a:t>
            </a:r>
          </a:p>
          <a:p>
            <a:pPr indent="22225">
              <a:spcBef>
                <a:spcPts val="1800"/>
              </a:spcBef>
              <a:spcAft>
                <a:spcPts val="600"/>
              </a:spcAft>
            </a:pPr>
            <a:r>
              <a:rPr lang="en-US" dirty="0"/>
              <a:t>1. Effective teaching is that which brings about effective learning.</a:t>
            </a:r>
          </a:p>
          <a:p>
            <a:pPr indent="22225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2. Effective teaching is primarily a function of appropriate use of time in lessons. 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24099"/>
            <a:ext cx="7886700" cy="3852863"/>
          </a:xfrm>
        </p:spPr>
        <p:txBody>
          <a:bodyPr/>
          <a:lstStyle/>
          <a:p>
            <a:pPr marL="609600" indent="-609600">
              <a:spcBef>
                <a:spcPts val="600"/>
              </a:spcBef>
              <a:spcAft>
                <a:spcPct val="20000"/>
              </a:spcAft>
              <a:buFontTx/>
              <a:buAutoNum type="arabicPeriod"/>
            </a:pPr>
            <a:r>
              <a:rPr lang="en-US" dirty="0"/>
              <a:t>How might the age / level / character of the class affect our priorities?</a:t>
            </a:r>
          </a:p>
          <a:p>
            <a:pPr marL="609600" indent="-609600">
              <a:spcBef>
                <a:spcPts val="600"/>
              </a:spcBef>
              <a:spcAft>
                <a:spcPct val="20000"/>
              </a:spcAft>
              <a:buFontTx/>
              <a:buAutoNum type="arabicPeriod"/>
            </a:pPr>
            <a:r>
              <a:rPr lang="en-US" dirty="0"/>
              <a:t>Is effective learning of English in a lesson always our main objective?</a:t>
            </a:r>
          </a:p>
          <a:p>
            <a:pPr marL="609600" indent="-609600">
              <a:spcBef>
                <a:spcPts val="600"/>
              </a:spcBef>
              <a:spcAft>
                <a:spcPct val="20000"/>
              </a:spcAft>
              <a:buFontTx/>
              <a:buAutoNum type="arabicPeriod"/>
            </a:pPr>
            <a:r>
              <a:rPr lang="en-US" dirty="0"/>
              <a:t>Are there situations where short-term ‘ineffective’ lessons may lead to long-term benefits? </a:t>
            </a:r>
          </a:p>
          <a:p>
            <a:pPr marL="609600" indent="-609600">
              <a:spcBef>
                <a:spcPts val="600"/>
              </a:spcBef>
              <a:spcAft>
                <a:spcPct val="20000"/>
              </a:spcAft>
              <a:buFontTx/>
              <a:buAutoNum type="arabicPeriod"/>
            </a:pPr>
            <a:r>
              <a:rPr lang="en-US" dirty="0"/>
              <a:t>Are there situations where ‘time-wasting’ activities are actually a good idea?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01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2844800"/>
            <a:ext cx="6832600" cy="333216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There may be various considerations in making decisions as to what to include in a lesson, but the most important (‘default’) principle should be: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‘What will bring about the most effective learning on the part of my students in the lesson-time at my disposal?’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1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7325"/>
            <a:ext cx="7886700" cy="4719638"/>
          </a:xfrm>
        </p:spPr>
        <p:txBody>
          <a:bodyPr>
            <a:normAutofit/>
          </a:bodyPr>
          <a:lstStyle/>
          <a:p>
            <a:r>
              <a:rPr lang="en-US" dirty="0"/>
              <a:t>Berliner, D. C. . (1990). What's all the fuss about instructional time?. In </a:t>
            </a:r>
            <a:r>
              <a:rPr lang="en-US" dirty="0" smtClean="0"/>
              <a:t>Ben-</a:t>
            </a:r>
            <a:r>
              <a:rPr lang="en-US" dirty="0" err="1" smtClean="0"/>
              <a:t>Peretz</a:t>
            </a:r>
            <a:r>
              <a:rPr lang="en-US" dirty="0"/>
              <a:t>, M., &amp; </a:t>
            </a:r>
            <a:r>
              <a:rPr lang="en-US" dirty="0" err="1"/>
              <a:t>Bromme</a:t>
            </a:r>
            <a:r>
              <a:rPr lang="en-US" dirty="0"/>
              <a:t>, R. (Eds.), </a:t>
            </a:r>
            <a:r>
              <a:rPr lang="en-US" i="1" dirty="0"/>
              <a:t>The nature of time in schools: theoretical concepts, practitioner perceptions</a:t>
            </a:r>
            <a:r>
              <a:rPr lang="en-US" dirty="0"/>
              <a:t> (pp.3-35). New York: Teacher's College Press. </a:t>
            </a:r>
          </a:p>
          <a:p>
            <a:r>
              <a:rPr lang="en-US" dirty="0" smtClean="0"/>
              <a:t>Clarke</a:t>
            </a:r>
            <a:r>
              <a:rPr lang="en-US" dirty="0"/>
              <a:t>, M. A., Davis, A., Rhodes, L. K., &amp; Baker, E.. (1996).  </a:t>
            </a:r>
            <a:r>
              <a:rPr lang="en-US" i="1" dirty="0"/>
              <a:t>Creating coherence: High achieving classrooms for minority students. </a:t>
            </a:r>
            <a:r>
              <a:rPr lang="en-US" dirty="0"/>
              <a:t>Denver, Colorado: University of Colorado at Denver.</a:t>
            </a:r>
          </a:p>
          <a:p>
            <a:r>
              <a:rPr lang="en-US" dirty="0" err="1" smtClean="0"/>
              <a:t>Ettinger</a:t>
            </a:r>
            <a:r>
              <a:rPr lang="en-US" dirty="0"/>
              <a:t>, M., &amp; Seibert, J. K. (2002). Best practices in increasing academic learning time. </a:t>
            </a:r>
            <a:r>
              <a:rPr lang="en-US" i="1" dirty="0"/>
              <a:t>Best practices in school psychology , IV</a:t>
            </a:r>
            <a:r>
              <a:rPr lang="en-US" dirty="0"/>
              <a:t>(1), 773-787</a:t>
            </a:r>
            <a:r>
              <a:rPr lang="en-US" dirty="0" smtClean="0"/>
              <a:t>.</a:t>
            </a:r>
          </a:p>
          <a:p>
            <a:r>
              <a:rPr lang="en-US" dirty="0"/>
              <a:t>Ryle, G. 1984. </a:t>
            </a:r>
            <a:r>
              <a:rPr lang="en-US" i="1" dirty="0"/>
              <a:t>The Concept of Mind</a:t>
            </a:r>
            <a:r>
              <a:rPr lang="en-US" dirty="0"/>
              <a:t>. Chicago: University Of Chicago Press.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7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pennyur@gmail.com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5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Teaching through a picture</a:t>
            </a:r>
            <a:endParaRPr lang="en-US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altLang="en-US"/>
              <a:t>Happy: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  <p:pic>
        <p:nvPicPr>
          <p:cNvPr id="52229" name="Picture 5" descr="Smiley%2520Face_klein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2205038"/>
            <a:ext cx="2135188" cy="216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627313" y="4868863"/>
            <a:ext cx="439261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altLang="en-US" sz="4400" dirty="0"/>
              <a:t>Happy = </a:t>
            </a:r>
            <a:r>
              <a:rPr lang="he-IL" altLang="en-US" sz="4400" dirty="0" smtClean="0"/>
              <a:t>שמח, מרוצה</a:t>
            </a:r>
            <a:endParaRPr lang="en-US" alt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8160327" y="5999018"/>
            <a:ext cx="983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  <a:hlinkClick r:id="rId5" action="ppaction://hlinksldjump"/>
              </a:rPr>
              <a:t>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and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650950"/>
              </p:ext>
            </p:extLst>
          </p:nvPr>
        </p:nvGraphicFramePr>
        <p:xfrm>
          <a:off x="258793" y="1944177"/>
          <a:ext cx="7854352" cy="3209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7176"/>
                <a:gridCol w="3927176"/>
              </a:tblGrid>
              <a:tr h="64180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  <a:tr h="641806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  <a:tr h="64180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  <a:tr h="64180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</a:tr>
              <a:tr h="641806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834313" y="2030766"/>
            <a:ext cx="2052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="1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Task</a:t>
            </a:r>
            <a:endParaRPr lang="en-GB" sz="2400" b="1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4920426" y="2050194"/>
            <a:ext cx="2268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buSzTx/>
              <a:buFontTx/>
              <a:buNone/>
            </a:pPr>
            <a:r>
              <a:rPr lang="en-US" sz="2400" b="1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Achievement</a:t>
            </a:r>
            <a:endParaRPr lang="en-GB" sz="2400" b="1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104585" y="2713524"/>
            <a:ext cx="1782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look for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5136525" y="2713524"/>
            <a:ext cx="1835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find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1158759" y="3313985"/>
            <a:ext cx="16740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listen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5028177" y="3313984"/>
            <a:ext cx="2052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hear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1158758" y="3974073"/>
            <a:ext cx="16740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look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5098087" y="3977313"/>
            <a:ext cx="19978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see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132946" y="4594272"/>
            <a:ext cx="1782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study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5367763" y="4594272"/>
            <a:ext cx="14585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learn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6648450" y="5497180"/>
            <a:ext cx="23435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sz="1800" baseline="0" dirty="0" smtClean="0">
                <a:solidFill>
                  <a:schemeClr val="tx1"/>
                </a:solidFill>
                <a:cs typeface="Arial" charset="0"/>
              </a:rPr>
              <a:t>Ryle </a:t>
            </a:r>
            <a:r>
              <a:rPr lang="en-US" sz="1800" baseline="0" dirty="0">
                <a:solidFill>
                  <a:schemeClr val="tx1"/>
                </a:solidFill>
                <a:cs typeface="Arial" charset="0"/>
              </a:rPr>
              <a:t>(</a:t>
            </a:r>
            <a:r>
              <a:rPr lang="en-US" sz="1800" baseline="0" dirty="0" smtClean="0">
                <a:solidFill>
                  <a:schemeClr val="tx1"/>
                </a:solidFill>
                <a:cs typeface="Arial" charset="0"/>
              </a:rPr>
              <a:t>1949/1984)</a:t>
            </a:r>
            <a:endParaRPr lang="en-GB" sz="1350" baseline="0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56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/>
              <a:t>I learned French when I was in Paris.</a:t>
            </a:r>
          </a:p>
          <a:p>
            <a:pPr algn="ctr"/>
            <a:r>
              <a:rPr lang="en-US" sz="3000" dirty="0"/>
              <a:t>I studied French when I was at school.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77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and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313762"/>
              </p:ext>
            </p:extLst>
          </p:nvPr>
        </p:nvGraphicFramePr>
        <p:xfrm>
          <a:off x="258793" y="1944177"/>
          <a:ext cx="7854352" cy="3850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7176"/>
                <a:gridCol w="3927176"/>
              </a:tblGrid>
              <a:tr h="64180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  <a:tr h="641806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  <a:tr h="64180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  <a:tr h="64180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</a:tr>
              <a:tr h="641806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  <a:tr h="64180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834313" y="2030766"/>
            <a:ext cx="2052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="1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Task</a:t>
            </a:r>
            <a:endParaRPr lang="en-GB" sz="2400" b="1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4920426" y="2050194"/>
            <a:ext cx="2268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buSzTx/>
              <a:buFontTx/>
              <a:buNone/>
            </a:pPr>
            <a:r>
              <a:rPr lang="en-US" sz="2400" b="1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Achievement</a:t>
            </a:r>
            <a:endParaRPr lang="en-GB" sz="2400" b="1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104585" y="2713524"/>
            <a:ext cx="1782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look for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5136525" y="2713524"/>
            <a:ext cx="1835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find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1158759" y="3313985"/>
            <a:ext cx="16740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listen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5028177" y="3313984"/>
            <a:ext cx="2052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hear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1158758" y="3974073"/>
            <a:ext cx="16740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look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5098087" y="3977313"/>
            <a:ext cx="19978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see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132946" y="4594272"/>
            <a:ext cx="1782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study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5367763" y="4594272"/>
            <a:ext cx="14585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learn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484181" y="5214472"/>
            <a:ext cx="10798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teach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5514547" y="5221278"/>
            <a:ext cx="10798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sz="2400" baseline="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teach</a:t>
            </a:r>
            <a:endParaRPr lang="en-GB" sz="2400" baseline="0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86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He taught me history for years, but I never learnt anything</a:t>
            </a:r>
          </a:p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She taught me to swim.</a:t>
            </a:r>
          </a:p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They teach for a living.</a:t>
            </a:r>
          </a:p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My goal is to teach my students English.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8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32367"/>
            <a:ext cx="7886700" cy="3157605"/>
          </a:xfrm>
        </p:spPr>
        <p:txBody>
          <a:bodyPr/>
          <a:lstStyle/>
          <a:p>
            <a:pPr marL="205979">
              <a:spcBef>
                <a:spcPts val="450"/>
              </a:spcBef>
              <a:spcAft>
                <a:spcPts val="450"/>
              </a:spcAft>
            </a:pPr>
            <a:r>
              <a:rPr lang="en-GB" dirty="0"/>
              <a:t>Teaching can be seen as </a:t>
            </a:r>
          </a:p>
          <a:p>
            <a:pPr marL="205979">
              <a:spcBef>
                <a:spcPts val="450"/>
              </a:spcBef>
              <a:spcAft>
                <a:spcPts val="450"/>
              </a:spcAft>
            </a:pPr>
            <a:r>
              <a:rPr lang="en-GB" dirty="0"/>
              <a:t>a) means-oriented (task, process, facilitation of learning, creating conditions for learning), or as</a:t>
            </a:r>
          </a:p>
          <a:p>
            <a:pPr marL="205979">
              <a:spcBef>
                <a:spcPts val="450"/>
              </a:spcBef>
              <a:spcAft>
                <a:spcPts val="450"/>
              </a:spcAft>
            </a:pPr>
            <a:r>
              <a:rPr lang="en-GB" dirty="0"/>
              <a:t>b) end-oriented (achievement, product, leading to learning). </a:t>
            </a:r>
          </a:p>
          <a:p>
            <a:pPr marL="205979">
              <a:spcBef>
                <a:spcPts val="450"/>
              </a:spcBef>
              <a:spcAft>
                <a:spcPts val="450"/>
              </a:spcAft>
            </a:pPr>
            <a:r>
              <a:rPr lang="en-GB" dirty="0"/>
              <a:t>Effective teaching is that which achieves the </a:t>
            </a:r>
            <a:r>
              <a:rPr lang="en-GB" u="sng" dirty="0"/>
              <a:t>end.</a:t>
            </a:r>
          </a:p>
          <a:p>
            <a:pPr marL="205979">
              <a:spcBef>
                <a:spcPts val="450"/>
              </a:spcBef>
              <a:spcAft>
                <a:spcPts val="450"/>
              </a:spcAft>
            </a:pPr>
            <a:r>
              <a:rPr lang="en-GB" dirty="0"/>
              <a:t>The </a:t>
            </a:r>
            <a:r>
              <a:rPr lang="en-GB" u="sng" dirty="0"/>
              <a:t>means</a:t>
            </a:r>
            <a:r>
              <a:rPr lang="en-GB" dirty="0"/>
              <a:t> should be evaluated chiefly on the basis of how well they contribute to this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research on </a:t>
            </a:r>
            <a:r>
              <a:rPr lang="en-US" dirty="0" smtClean="0"/>
              <a:t>‘effective teaching’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95499"/>
            <a:ext cx="7886700" cy="4081463"/>
          </a:xfrm>
        </p:spPr>
        <p:txBody>
          <a:bodyPr>
            <a:norm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Doesn’t help very much: too many different components and models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But it seems clear that the choice of methodology is not a crucial </a:t>
            </a:r>
            <a:r>
              <a:rPr lang="en-US" dirty="0" smtClean="0"/>
              <a:t>factor.</a:t>
            </a:r>
            <a:endParaRPr lang="en-US" dirty="0"/>
          </a:p>
          <a:p>
            <a:pPr algn="r">
              <a:spcBef>
                <a:spcPts val="450"/>
              </a:spcBef>
              <a:spcAft>
                <a:spcPts val="450"/>
              </a:spcAft>
            </a:pPr>
            <a:r>
              <a:rPr lang="en-US" dirty="0"/>
              <a:t>     </a:t>
            </a:r>
            <a:r>
              <a:rPr lang="en-US" dirty="0" smtClean="0"/>
              <a:t>(Clarke et al., 1996)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1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1a.potx" id="{082F2907-2324-46C0-A780-A979EFFFF5EF}" vid="{58532D4B-BCEF-422E-AB04-10656229E7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1937</Words>
  <Application>Microsoft Office PowerPoint</Application>
  <PresentationFormat>On-screen Show (4:3)</PresentationFormat>
  <Paragraphs>615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Calibri</vt:lpstr>
      <vt:lpstr>Calibri Light</vt:lpstr>
      <vt:lpstr>Frutiger LT Std 65 Bold</vt:lpstr>
      <vt:lpstr>Symbol</vt:lpstr>
      <vt:lpstr>Times</vt:lpstr>
      <vt:lpstr>Times New Roman</vt:lpstr>
      <vt:lpstr>Wingdings</vt:lpstr>
      <vt:lpstr>Office Theme</vt:lpstr>
      <vt:lpstr>Effective language teaching: using lesson time</vt:lpstr>
      <vt:lpstr>What is ‘effective teaching’?</vt:lpstr>
      <vt:lpstr>An effective teacher</vt:lpstr>
      <vt:lpstr>Task and achievement</vt:lpstr>
      <vt:lpstr>PowerPoint Presentation</vt:lpstr>
      <vt:lpstr>Task and achievement</vt:lpstr>
      <vt:lpstr>PowerPoint Presentation</vt:lpstr>
      <vt:lpstr>Interim summary</vt:lpstr>
      <vt:lpstr>The research on ‘effective teaching’</vt:lpstr>
      <vt:lpstr>A key factor: use of time</vt:lpstr>
      <vt:lpstr>PowerPoint Presentation</vt:lpstr>
      <vt:lpstr>Ways we waste time</vt:lpstr>
      <vt:lpstr>1. Profitless ‘busy’ work:</vt:lpstr>
      <vt:lpstr>Computer-generated wordsearch</vt:lpstr>
      <vt:lpstr>‘recall and share’</vt:lpstr>
      <vt:lpstr>‘Recall and Share’</vt:lpstr>
      <vt:lpstr>Home-made</vt:lpstr>
      <vt:lpstr>2. Wrong choice of language: </vt:lpstr>
      <vt:lpstr>Express approval</vt:lpstr>
      <vt:lpstr>Teach a new word</vt:lpstr>
      <vt:lpstr>Explain a tricky grammar point</vt:lpstr>
      <vt:lpstr>Give instructions</vt:lpstr>
      <vt:lpstr>C. Interaction patterns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Get learners to understand a point of grammar</vt:lpstr>
      <vt:lpstr>Get students to practise a grammar point</vt:lpstr>
      <vt:lpstr>Improve learners’ writing skills</vt:lpstr>
      <vt:lpstr>Improve reading fluency</vt:lpstr>
      <vt:lpstr>D. Summary discussion points</vt:lpstr>
      <vt:lpstr>But…</vt:lpstr>
      <vt:lpstr>Conclusion</vt:lpstr>
      <vt:lpstr>References</vt:lpstr>
      <vt:lpstr>Thank you for your attention!</vt:lpstr>
      <vt:lpstr>Teaching through a picture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Penny Ur</dc:creator>
  <cp:lastModifiedBy>Penny Ur</cp:lastModifiedBy>
  <cp:revision>23</cp:revision>
  <dcterms:created xsi:type="dcterms:W3CDTF">2014-06-06T05:21:22Z</dcterms:created>
  <dcterms:modified xsi:type="dcterms:W3CDTF">2015-04-30T08:11:27Z</dcterms:modified>
</cp:coreProperties>
</file>