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2"/>
  </p:notesMasterIdLst>
  <p:sldIdLst>
    <p:sldId id="256" r:id="rId2"/>
    <p:sldId id="277" r:id="rId3"/>
    <p:sldId id="261" r:id="rId4"/>
    <p:sldId id="278" r:id="rId5"/>
    <p:sldId id="275" r:id="rId6"/>
    <p:sldId id="276" r:id="rId7"/>
    <p:sldId id="274" r:id="rId8"/>
    <p:sldId id="258" r:id="rId9"/>
    <p:sldId id="262" r:id="rId10"/>
    <p:sldId id="286" r:id="rId11"/>
    <p:sldId id="257" r:id="rId12"/>
    <p:sldId id="263" r:id="rId13"/>
    <p:sldId id="281" r:id="rId14"/>
    <p:sldId id="279" r:id="rId15"/>
    <p:sldId id="280" r:id="rId16"/>
    <p:sldId id="264" r:id="rId17"/>
    <p:sldId id="266" r:id="rId18"/>
    <p:sldId id="291" r:id="rId19"/>
    <p:sldId id="267" r:id="rId20"/>
    <p:sldId id="282" r:id="rId21"/>
    <p:sldId id="283" r:id="rId22"/>
    <p:sldId id="284" r:id="rId23"/>
    <p:sldId id="285" r:id="rId24"/>
    <p:sldId id="289" r:id="rId25"/>
    <p:sldId id="287" r:id="rId26"/>
    <p:sldId id="290" r:id="rId27"/>
    <p:sldId id="268" r:id="rId28"/>
    <p:sldId id="292" r:id="rId29"/>
    <p:sldId id="271" r:id="rId30"/>
    <p:sldId id="288" r:id="rId31"/>
  </p:sldIdLst>
  <p:sldSz cx="9144000" cy="5143500" type="screen16x9"/>
  <p:notesSz cx="6858000" cy="9144000"/>
  <p:embeddedFontLst>
    <p:embeddedFont>
      <p:font typeface="Oswald" charset="0"/>
      <p:regular r:id="rId33"/>
      <p:bold r:id="rId34"/>
    </p:embeddedFont>
    <p:embeddedFont>
      <p:font typeface="Average" charset="0"/>
      <p:regular r:id="rId35"/>
    </p:embeddedFont>
    <p:embeddedFont>
      <p:font typeface="Helvetica"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E6CE3420-1DEF-4391-909F-90B0356ECDBC}">
  <a:tblStyle styleId="{E6CE3420-1DEF-4391-909F-90B0356ECDBC}" styleName="Table_0">
    <a:wholeTbl>
      <a:tcTxStyle b="off" i="off">
        <a:font>
          <a:latin typeface="Corbel"/>
          <a:ea typeface="Corbel"/>
          <a:cs typeface="Corbe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F3F7"/>
          </a:solidFill>
        </a:fill>
      </a:tcStyle>
    </a:wholeTbl>
    <a:band1H>
      <a:tcStyle>
        <a:tcBdr/>
        <a:fill>
          <a:solidFill>
            <a:srgbClr val="CDE6EE"/>
          </a:solidFill>
        </a:fill>
      </a:tcStyle>
    </a:band1H>
    <a:band1V>
      <a:tcStyle>
        <a:tcBdr/>
        <a:fill>
          <a:solidFill>
            <a:srgbClr val="CDE6EE"/>
          </a:solidFill>
        </a:fill>
      </a:tcStyle>
    </a:band1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orbel"/>
          <a:ea typeface="Corbel"/>
          <a:cs typeface="Corbe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04" autoAdjust="0"/>
  </p:normalViewPr>
  <p:slideViewPr>
    <p:cSldViewPr>
      <p:cViewPr varScale="1">
        <p:scale>
          <a:sx n="97" d="100"/>
          <a:sy n="97" d="100"/>
        </p:scale>
        <p:origin x="-378"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gif"/><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gif"/><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78CEE-51B7-44C1-8D20-25B853FBDDFF}" type="doc">
      <dgm:prSet loTypeId="urn:microsoft.com/office/officeart/2008/layout/HexagonCluster" loCatId="picture" qsTypeId="urn:microsoft.com/office/officeart/2005/8/quickstyle/simple1" qsCatId="simple" csTypeId="urn:microsoft.com/office/officeart/2005/8/colors/colorful1#8" csCatId="colorful" phldr="1"/>
      <dgm:spPr/>
      <dgm:t>
        <a:bodyPr/>
        <a:lstStyle/>
        <a:p>
          <a:endParaRPr lang="en-US"/>
        </a:p>
      </dgm:t>
    </dgm:pt>
    <dgm:pt modelId="{4FD7D27C-CF6D-464D-A64F-03A9F822CE27}">
      <dgm:prSet/>
      <dgm:spPr/>
      <dgm:t>
        <a:bodyPr/>
        <a:lstStyle/>
        <a:p>
          <a:pPr rtl="0"/>
          <a:r>
            <a:rPr lang="en-US" dirty="0" smtClean="0"/>
            <a:t>Graphic organizers and outlining</a:t>
          </a:r>
          <a:endParaRPr lang="en-US" dirty="0"/>
        </a:p>
      </dgm:t>
    </dgm:pt>
    <dgm:pt modelId="{0F52A6DF-984A-4F29-AF80-7E5519B5083E}" type="parTrans" cxnId="{4926518A-09A4-4465-A2E1-7A3986936948}">
      <dgm:prSet/>
      <dgm:spPr/>
      <dgm:t>
        <a:bodyPr/>
        <a:lstStyle/>
        <a:p>
          <a:endParaRPr lang="en-US"/>
        </a:p>
      </dgm:t>
    </dgm:pt>
    <dgm:pt modelId="{4970B253-2503-4C82-ADB2-7D45A2786ECA}" type="sibTrans" cxnId="{4926518A-09A4-4465-A2E1-7A3986936948}">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t="-2000" b="-2000"/>
          </a:stretch>
        </a:blipFill>
      </dgm:spPr>
      <dgm:t>
        <a:bodyPr/>
        <a:lstStyle/>
        <a:p>
          <a:endParaRPr lang="en-US" dirty="0"/>
        </a:p>
      </dgm:t>
    </dgm:pt>
    <dgm:pt modelId="{33C54EB4-0A1C-4264-A435-CF8B2EFF6FD7}">
      <dgm:prSet/>
      <dgm:spPr/>
      <dgm:t>
        <a:bodyPr/>
        <a:lstStyle/>
        <a:p>
          <a:pPr rtl="0"/>
          <a:r>
            <a:rPr lang="en-US" dirty="0" smtClean="0"/>
            <a:t>Word processing programs</a:t>
          </a:r>
          <a:endParaRPr lang="en-US" dirty="0"/>
        </a:p>
      </dgm:t>
    </dgm:pt>
    <dgm:pt modelId="{BE823A74-EA18-4749-9C90-F5B70399E133}" type="parTrans" cxnId="{D8A83366-3E84-400B-8663-EA6BCE58C207}">
      <dgm:prSet/>
      <dgm:spPr/>
      <dgm:t>
        <a:bodyPr/>
        <a:lstStyle/>
        <a:p>
          <a:endParaRPr lang="en-US"/>
        </a:p>
      </dgm:t>
    </dgm:pt>
    <dgm:pt modelId="{DFD2FF3D-6B3A-49D3-AB34-79C1920BE360}" type="sibTrans" cxnId="{D8A83366-3E84-400B-8663-EA6BCE58C207}">
      <dgm:prSet/>
      <dgm:spPr>
        <a:blipFill>
          <a:blip xmlns:r="http://schemas.openxmlformats.org/officeDocument/2006/relationships" r:embed="rId2">
            <a:extLst>
              <a:ext uri="{28A0092B-C50C-407E-A947-70E740481C1C}">
                <a14:useLocalDpi xmlns="" xmlns:a14="http://schemas.microsoft.com/office/drawing/2010/main" val="0"/>
              </a:ext>
            </a:extLst>
          </a:blip>
          <a:srcRect/>
          <a:stretch>
            <a:fillRect l="-7000" r="-7000"/>
          </a:stretch>
        </a:blipFill>
      </dgm:spPr>
      <dgm:t>
        <a:bodyPr/>
        <a:lstStyle/>
        <a:p>
          <a:endParaRPr lang="en-US" dirty="0"/>
        </a:p>
      </dgm:t>
    </dgm:pt>
    <dgm:pt modelId="{E068814C-3536-443E-AD7D-E5266F2BC3DE}">
      <dgm:prSet/>
      <dgm:spPr/>
      <dgm:t>
        <a:bodyPr/>
        <a:lstStyle/>
        <a:p>
          <a:pPr rtl="0"/>
          <a:r>
            <a:rPr lang="en-US" dirty="0" smtClean="0"/>
            <a:t>Text to Speech </a:t>
          </a:r>
        </a:p>
        <a:p>
          <a:pPr rtl="0"/>
          <a:r>
            <a:rPr lang="en-US" dirty="0" smtClean="0"/>
            <a:t>Adobe Reader</a:t>
          </a:r>
          <a:endParaRPr lang="en-US" dirty="0"/>
        </a:p>
      </dgm:t>
    </dgm:pt>
    <dgm:pt modelId="{6F502529-1638-48A5-9E2D-3FC192862A70}" type="parTrans" cxnId="{879A9175-0486-4698-92D7-C516911869D0}">
      <dgm:prSet/>
      <dgm:spPr/>
      <dgm:t>
        <a:bodyPr/>
        <a:lstStyle/>
        <a:p>
          <a:endParaRPr lang="en-US"/>
        </a:p>
      </dgm:t>
    </dgm:pt>
    <dgm:pt modelId="{21C8396F-1B03-4A67-91CD-61E48A2F66C2}" type="sibTrans" cxnId="{879A9175-0486-4698-92D7-C516911869D0}">
      <dgm:prSet/>
      <dgm:spPr>
        <a:blipFill rotWithShape="0">
          <a:blip xmlns:r="http://schemas.openxmlformats.org/officeDocument/2006/relationships" r:embed="rId3"/>
          <a:stretch>
            <a:fillRect/>
          </a:stretch>
        </a:blipFill>
      </dgm:spPr>
      <dgm:t>
        <a:bodyPr/>
        <a:lstStyle/>
        <a:p>
          <a:endParaRPr lang="en-US" dirty="0"/>
        </a:p>
      </dgm:t>
    </dgm:pt>
    <dgm:pt modelId="{8B75C116-CD46-4617-B8E1-DFEE18F6F6FB}">
      <dgm:prSet/>
      <dgm:spPr/>
      <dgm:t>
        <a:bodyPr/>
        <a:lstStyle/>
        <a:p>
          <a:pPr rtl="0"/>
          <a:r>
            <a:rPr lang="en-US" dirty="0" smtClean="0"/>
            <a:t>Audio books</a:t>
          </a:r>
          <a:endParaRPr lang="en-US" dirty="0"/>
        </a:p>
      </dgm:t>
    </dgm:pt>
    <dgm:pt modelId="{28EAA35A-18DC-484D-BB5F-72EC4D5CD23F}" type="parTrans" cxnId="{1FABF96D-A050-4204-AC60-DF2BB5755095}">
      <dgm:prSet/>
      <dgm:spPr/>
      <dgm:t>
        <a:bodyPr/>
        <a:lstStyle/>
        <a:p>
          <a:endParaRPr lang="en-US"/>
        </a:p>
      </dgm:t>
    </dgm:pt>
    <dgm:pt modelId="{B8C49FC3-D4C0-4A25-8626-1DDCB7AC5948}" type="sibTrans" cxnId="{1FABF96D-A050-4204-AC60-DF2BB5755095}">
      <dgm:prSet/>
      <dgm:spPr>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l="-18000" r="-18000"/>
          </a:stretch>
        </a:blipFill>
      </dgm:spPr>
      <dgm:t>
        <a:bodyPr/>
        <a:lstStyle/>
        <a:p>
          <a:endParaRPr lang="en-US" dirty="0"/>
        </a:p>
      </dgm:t>
    </dgm:pt>
    <dgm:pt modelId="{1F3E30D4-B053-477D-8BF7-A26661C56759}">
      <dgm:prSet/>
      <dgm:spPr/>
      <dgm:t>
        <a:bodyPr/>
        <a:lstStyle/>
        <a:p>
          <a:pPr rtl="0"/>
          <a:r>
            <a:rPr lang="en-US" dirty="0" smtClean="0"/>
            <a:t>Speech-recognition software</a:t>
          </a:r>
          <a:endParaRPr lang="en-US" dirty="0"/>
        </a:p>
      </dgm:t>
    </dgm:pt>
    <dgm:pt modelId="{43ED0BDC-0CDA-4A93-8F38-E1B462CB738C}" type="parTrans" cxnId="{B44F628E-8A80-4FB6-B7F0-916E72369C27}">
      <dgm:prSet/>
      <dgm:spPr/>
      <dgm:t>
        <a:bodyPr/>
        <a:lstStyle/>
        <a:p>
          <a:endParaRPr lang="en-US"/>
        </a:p>
      </dgm:t>
    </dgm:pt>
    <dgm:pt modelId="{58CD8467-20F1-4D2F-B3BC-D2C7D025CBF2}" type="sibTrans" cxnId="{B44F628E-8A80-4FB6-B7F0-916E72369C27}">
      <dgm:prSet/>
      <dgm:spPr>
        <a:blipFill rotWithShape="0">
          <a:blip xmlns:r="http://schemas.openxmlformats.org/officeDocument/2006/relationships" r:embed="rId5"/>
          <a:stretch>
            <a:fillRect/>
          </a:stretch>
        </a:blipFill>
      </dgm:spPr>
      <dgm:t>
        <a:bodyPr/>
        <a:lstStyle/>
        <a:p>
          <a:endParaRPr lang="en-US" dirty="0"/>
        </a:p>
      </dgm:t>
    </dgm:pt>
    <dgm:pt modelId="{2177E33D-8931-4C56-AFC2-14940520D1F1}">
      <dgm:prSet/>
      <dgm:spPr/>
      <dgm:t>
        <a:bodyPr/>
        <a:lstStyle/>
        <a:p>
          <a:pPr rtl="0"/>
          <a:r>
            <a:rPr lang="en-US" dirty="0" smtClean="0"/>
            <a:t>Smartphones for recording</a:t>
          </a:r>
          <a:endParaRPr lang="en-US" dirty="0"/>
        </a:p>
      </dgm:t>
    </dgm:pt>
    <dgm:pt modelId="{8FB35E5E-DECF-4C40-8DFA-21739D982548}" type="parTrans" cxnId="{4DFF0385-3CC5-4E8D-A0A3-DE1279C25364}">
      <dgm:prSet/>
      <dgm:spPr/>
      <dgm:t>
        <a:bodyPr/>
        <a:lstStyle/>
        <a:p>
          <a:endParaRPr lang="en-US"/>
        </a:p>
      </dgm:t>
    </dgm:pt>
    <dgm:pt modelId="{F093253F-C189-43D8-8B2E-E26E47719DC5}" type="sibTrans" cxnId="{4DFF0385-3CC5-4E8D-A0A3-DE1279C25364}">
      <dgm:prSet/>
      <dgm:spPr>
        <a:blipFill rotWithShape="0">
          <a:blip xmlns:r="http://schemas.openxmlformats.org/officeDocument/2006/relationships" r:embed="rId6"/>
          <a:stretch>
            <a:fillRect/>
          </a:stretch>
        </a:blipFill>
      </dgm:spPr>
      <dgm:t>
        <a:bodyPr/>
        <a:lstStyle/>
        <a:p>
          <a:endParaRPr lang="en-US" dirty="0"/>
        </a:p>
      </dgm:t>
    </dgm:pt>
    <dgm:pt modelId="{03417F14-C284-40CF-A02A-9C3B7555120F}" type="pres">
      <dgm:prSet presAssocID="{57878CEE-51B7-44C1-8D20-25B853FBDDFF}" presName="Name0" presStyleCnt="0">
        <dgm:presLayoutVars>
          <dgm:chMax val="21"/>
          <dgm:chPref val="21"/>
        </dgm:presLayoutVars>
      </dgm:prSet>
      <dgm:spPr/>
      <dgm:t>
        <a:bodyPr/>
        <a:lstStyle/>
        <a:p>
          <a:endParaRPr lang="en-US"/>
        </a:p>
      </dgm:t>
    </dgm:pt>
    <dgm:pt modelId="{66010370-113A-4B1A-9EC2-910AFE15B152}" type="pres">
      <dgm:prSet presAssocID="{4FD7D27C-CF6D-464D-A64F-03A9F822CE27}" presName="text1" presStyleCnt="0"/>
      <dgm:spPr/>
    </dgm:pt>
    <dgm:pt modelId="{8265200A-4668-4D5A-891E-C5F708CB4885}" type="pres">
      <dgm:prSet presAssocID="{4FD7D27C-CF6D-464D-A64F-03A9F822CE27}" presName="textRepeatNode" presStyleLbl="alignNode1" presStyleIdx="0" presStyleCnt="6">
        <dgm:presLayoutVars>
          <dgm:chMax val="0"/>
          <dgm:chPref val="0"/>
          <dgm:bulletEnabled val="1"/>
        </dgm:presLayoutVars>
      </dgm:prSet>
      <dgm:spPr/>
      <dgm:t>
        <a:bodyPr/>
        <a:lstStyle/>
        <a:p>
          <a:endParaRPr lang="en-US"/>
        </a:p>
      </dgm:t>
    </dgm:pt>
    <dgm:pt modelId="{477E32EC-A540-40CF-BAD3-6ABDC23515BA}" type="pres">
      <dgm:prSet presAssocID="{4FD7D27C-CF6D-464D-A64F-03A9F822CE27}" presName="textaccent1" presStyleCnt="0"/>
      <dgm:spPr/>
    </dgm:pt>
    <dgm:pt modelId="{BD161B50-65AF-4548-932A-84CC913CDF9B}" type="pres">
      <dgm:prSet presAssocID="{4FD7D27C-CF6D-464D-A64F-03A9F822CE27}" presName="accentRepeatNode" presStyleLbl="solidAlignAcc1" presStyleIdx="0" presStyleCnt="12"/>
      <dgm:spPr/>
    </dgm:pt>
    <dgm:pt modelId="{9814FD43-6E0F-4C04-97CD-37BF9DB6E2C2}" type="pres">
      <dgm:prSet presAssocID="{4970B253-2503-4C82-ADB2-7D45A2786ECA}" presName="image1" presStyleCnt="0"/>
      <dgm:spPr/>
    </dgm:pt>
    <dgm:pt modelId="{707B1437-587C-461E-82EA-7C65A6BE2DE5}" type="pres">
      <dgm:prSet presAssocID="{4970B253-2503-4C82-ADB2-7D45A2786ECA}" presName="imageRepeatNode" presStyleLbl="alignAcc1" presStyleIdx="0" presStyleCnt="6"/>
      <dgm:spPr/>
      <dgm:t>
        <a:bodyPr/>
        <a:lstStyle/>
        <a:p>
          <a:endParaRPr lang="en-US"/>
        </a:p>
      </dgm:t>
    </dgm:pt>
    <dgm:pt modelId="{2F641245-6B55-4024-B7B9-3122003B470C}" type="pres">
      <dgm:prSet presAssocID="{4970B253-2503-4C82-ADB2-7D45A2786ECA}" presName="imageaccent1" presStyleCnt="0"/>
      <dgm:spPr/>
    </dgm:pt>
    <dgm:pt modelId="{1E217E1D-8A2C-44F0-AC9F-C338A1A404F3}" type="pres">
      <dgm:prSet presAssocID="{4970B253-2503-4C82-ADB2-7D45A2786ECA}" presName="accentRepeatNode" presStyleLbl="solidAlignAcc1" presStyleIdx="1" presStyleCnt="12"/>
      <dgm:spPr/>
    </dgm:pt>
    <dgm:pt modelId="{4E8552F4-336E-4AEB-92AE-3272F19D688D}" type="pres">
      <dgm:prSet presAssocID="{33C54EB4-0A1C-4264-A435-CF8B2EFF6FD7}" presName="text2" presStyleCnt="0"/>
      <dgm:spPr/>
    </dgm:pt>
    <dgm:pt modelId="{7348986B-8E96-4D87-B007-31A29CF03B1A}" type="pres">
      <dgm:prSet presAssocID="{33C54EB4-0A1C-4264-A435-CF8B2EFF6FD7}" presName="textRepeatNode" presStyleLbl="alignNode1" presStyleIdx="1" presStyleCnt="6">
        <dgm:presLayoutVars>
          <dgm:chMax val="0"/>
          <dgm:chPref val="0"/>
          <dgm:bulletEnabled val="1"/>
        </dgm:presLayoutVars>
      </dgm:prSet>
      <dgm:spPr/>
      <dgm:t>
        <a:bodyPr/>
        <a:lstStyle/>
        <a:p>
          <a:endParaRPr lang="en-US"/>
        </a:p>
      </dgm:t>
    </dgm:pt>
    <dgm:pt modelId="{4554ECBA-921D-4E1B-B2F7-9D6DF6FACA07}" type="pres">
      <dgm:prSet presAssocID="{33C54EB4-0A1C-4264-A435-CF8B2EFF6FD7}" presName="textaccent2" presStyleCnt="0"/>
      <dgm:spPr/>
    </dgm:pt>
    <dgm:pt modelId="{41ED1025-4DBB-4646-A7D0-342943DF2DAF}" type="pres">
      <dgm:prSet presAssocID="{33C54EB4-0A1C-4264-A435-CF8B2EFF6FD7}" presName="accentRepeatNode" presStyleLbl="solidAlignAcc1" presStyleIdx="2" presStyleCnt="12"/>
      <dgm:spPr/>
    </dgm:pt>
    <dgm:pt modelId="{4208E6A6-CE13-4E56-9B53-C88AFF74D1E9}" type="pres">
      <dgm:prSet presAssocID="{DFD2FF3D-6B3A-49D3-AB34-79C1920BE360}" presName="image2" presStyleCnt="0"/>
      <dgm:spPr/>
    </dgm:pt>
    <dgm:pt modelId="{98A65E00-2F0F-4876-8D6B-C77CA937B33A}" type="pres">
      <dgm:prSet presAssocID="{DFD2FF3D-6B3A-49D3-AB34-79C1920BE360}" presName="imageRepeatNode" presStyleLbl="alignAcc1" presStyleIdx="1" presStyleCnt="6"/>
      <dgm:spPr/>
      <dgm:t>
        <a:bodyPr/>
        <a:lstStyle/>
        <a:p>
          <a:endParaRPr lang="en-US"/>
        </a:p>
      </dgm:t>
    </dgm:pt>
    <dgm:pt modelId="{1625F963-CC05-466B-96B0-F144FB71DA93}" type="pres">
      <dgm:prSet presAssocID="{DFD2FF3D-6B3A-49D3-AB34-79C1920BE360}" presName="imageaccent2" presStyleCnt="0"/>
      <dgm:spPr/>
    </dgm:pt>
    <dgm:pt modelId="{77B0B108-777E-4CA6-B8FB-127ADD5E7E0E}" type="pres">
      <dgm:prSet presAssocID="{DFD2FF3D-6B3A-49D3-AB34-79C1920BE360}" presName="accentRepeatNode" presStyleLbl="solidAlignAcc1" presStyleIdx="3" presStyleCnt="12"/>
      <dgm:spPr/>
    </dgm:pt>
    <dgm:pt modelId="{EBD00310-FDF9-447D-AA59-9E2F997870DC}" type="pres">
      <dgm:prSet presAssocID="{E068814C-3536-443E-AD7D-E5266F2BC3DE}" presName="text3" presStyleCnt="0"/>
      <dgm:spPr/>
    </dgm:pt>
    <dgm:pt modelId="{EDC21D29-D3AA-402D-870C-C11D57D9327A}" type="pres">
      <dgm:prSet presAssocID="{E068814C-3536-443E-AD7D-E5266F2BC3DE}" presName="textRepeatNode" presStyleLbl="alignNode1" presStyleIdx="2" presStyleCnt="6">
        <dgm:presLayoutVars>
          <dgm:chMax val="0"/>
          <dgm:chPref val="0"/>
          <dgm:bulletEnabled val="1"/>
        </dgm:presLayoutVars>
      </dgm:prSet>
      <dgm:spPr/>
      <dgm:t>
        <a:bodyPr/>
        <a:lstStyle/>
        <a:p>
          <a:endParaRPr lang="en-US"/>
        </a:p>
      </dgm:t>
    </dgm:pt>
    <dgm:pt modelId="{CD493B39-8FA3-47E0-BFC7-A4CD8B976FD4}" type="pres">
      <dgm:prSet presAssocID="{E068814C-3536-443E-AD7D-E5266F2BC3DE}" presName="textaccent3" presStyleCnt="0"/>
      <dgm:spPr/>
    </dgm:pt>
    <dgm:pt modelId="{F92DAB34-C23E-4554-AEBC-19B8F6F4C491}" type="pres">
      <dgm:prSet presAssocID="{E068814C-3536-443E-AD7D-E5266F2BC3DE}" presName="accentRepeatNode" presStyleLbl="solidAlignAcc1" presStyleIdx="4" presStyleCnt="12"/>
      <dgm:spPr/>
    </dgm:pt>
    <dgm:pt modelId="{970455C8-C173-4304-A4FB-44CCED71853D}" type="pres">
      <dgm:prSet presAssocID="{21C8396F-1B03-4A67-91CD-61E48A2F66C2}" presName="image3" presStyleCnt="0"/>
      <dgm:spPr/>
    </dgm:pt>
    <dgm:pt modelId="{004A4250-57CB-48E1-A571-E60AF90B9685}" type="pres">
      <dgm:prSet presAssocID="{21C8396F-1B03-4A67-91CD-61E48A2F66C2}" presName="imageRepeatNode" presStyleLbl="alignAcc1" presStyleIdx="2" presStyleCnt="6"/>
      <dgm:spPr/>
      <dgm:t>
        <a:bodyPr/>
        <a:lstStyle/>
        <a:p>
          <a:endParaRPr lang="en-US"/>
        </a:p>
      </dgm:t>
    </dgm:pt>
    <dgm:pt modelId="{F5557B5C-A8A2-4BC4-BD21-440A14D0B044}" type="pres">
      <dgm:prSet presAssocID="{21C8396F-1B03-4A67-91CD-61E48A2F66C2}" presName="imageaccent3" presStyleCnt="0"/>
      <dgm:spPr/>
    </dgm:pt>
    <dgm:pt modelId="{B72C2618-5FD0-42CD-89AD-8B7E56E833A7}" type="pres">
      <dgm:prSet presAssocID="{21C8396F-1B03-4A67-91CD-61E48A2F66C2}" presName="accentRepeatNode" presStyleLbl="solidAlignAcc1" presStyleIdx="5" presStyleCnt="12"/>
      <dgm:spPr/>
    </dgm:pt>
    <dgm:pt modelId="{35DF1824-CA74-40BC-B922-51D9FCCD554B}" type="pres">
      <dgm:prSet presAssocID="{8B75C116-CD46-4617-B8E1-DFEE18F6F6FB}" presName="text4" presStyleCnt="0"/>
      <dgm:spPr/>
    </dgm:pt>
    <dgm:pt modelId="{6F64F3AF-5DEC-4C9D-86C1-FF6B6BBE8EE8}" type="pres">
      <dgm:prSet presAssocID="{8B75C116-CD46-4617-B8E1-DFEE18F6F6FB}" presName="textRepeatNode" presStyleLbl="alignNode1" presStyleIdx="3" presStyleCnt="6">
        <dgm:presLayoutVars>
          <dgm:chMax val="0"/>
          <dgm:chPref val="0"/>
          <dgm:bulletEnabled val="1"/>
        </dgm:presLayoutVars>
      </dgm:prSet>
      <dgm:spPr/>
      <dgm:t>
        <a:bodyPr/>
        <a:lstStyle/>
        <a:p>
          <a:endParaRPr lang="en-US"/>
        </a:p>
      </dgm:t>
    </dgm:pt>
    <dgm:pt modelId="{3446F813-0512-4E49-9A4E-5F89E0A328FC}" type="pres">
      <dgm:prSet presAssocID="{8B75C116-CD46-4617-B8E1-DFEE18F6F6FB}" presName="textaccent4" presStyleCnt="0"/>
      <dgm:spPr/>
    </dgm:pt>
    <dgm:pt modelId="{FDC2E7ED-03FC-470B-A866-CAEA9FC43F55}" type="pres">
      <dgm:prSet presAssocID="{8B75C116-CD46-4617-B8E1-DFEE18F6F6FB}" presName="accentRepeatNode" presStyleLbl="solidAlignAcc1" presStyleIdx="6" presStyleCnt="12"/>
      <dgm:spPr/>
    </dgm:pt>
    <dgm:pt modelId="{3F79714D-E86A-45BD-852D-8D4309340B6A}" type="pres">
      <dgm:prSet presAssocID="{B8C49FC3-D4C0-4A25-8626-1DDCB7AC5948}" presName="image4" presStyleCnt="0"/>
      <dgm:spPr/>
    </dgm:pt>
    <dgm:pt modelId="{5017BA0C-7C6A-4252-91C9-AEE0D42DD65C}" type="pres">
      <dgm:prSet presAssocID="{B8C49FC3-D4C0-4A25-8626-1DDCB7AC5948}" presName="imageRepeatNode" presStyleLbl="alignAcc1" presStyleIdx="3" presStyleCnt="6"/>
      <dgm:spPr/>
      <dgm:t>
        <a:bodyPr/>
        <a:lstStyle/>
        <a:p>
          <a:endParaRPr lang="en-US"/>
        </a:p>
      </dgm:t>
    </dgm:pt>
    <dgm:pt modelId="{A76A5294-2940-4C51-AA94-E1880F4F123D}" type="pres">
      <dgm:prSet presAssocID="{B8C49FC3-D4C0-4A25-8626-1DDCB7AC5948}" presName="imageaccent4" presStyleCnt="0"/>
      <dgm:spPr/>
    </dgm:pt>
    <dgm:pt modelId="{C6491AB2-E28B-4446-A82C-9D3D8736072B}" type="pres">
      <dgm:prSet presAssocID="{B8C49FC3-D4C0-4A25-8626-1DDCB7AC5948}" presName="accentRepeatNode" presStyleLbl="solidAlignAcc1" presStyleIdx="7" presStyleCnt="12"/>
      <dgm:spPr/>
    </dgm:pt>
    <dgm:pt modelId="{D29EA073-F662-46E4-A291-952C64E4FC1D}" type="pres">
      <dgm:prSet presAssocID="{1F3E30D4-B053-477D-8BF7-A26661C56759}" presName="text5" presStyleCnt="0"/>
      <dgm:spPr/>
    </dgm:pt>
    <dgm:pt modelId="{E5D8D964-BAE2-48C0-895D-7F5F39154426}" type="pres">
      <dgm:prSet presAssocID="{1F3E30D4-B053-477D-8BF7-A26661C56759}" presName="textRepeatNode" presStyleLbl="alignNode1" presStyleIdx="4" presStyleCnt="6">
        <dgm:presLayoutVars>
          <dgm:chMax val="0"/>
          <dgm:chPref val="0"/>
          <dgm:bulletEnabled val="1"/>
        </dgm:presLayoutVars>
      </dgm:prSet>
      <dgm:spPr/>
      <dgm:t>
        <a:bodyPr/>
        <a:lstStyle/>
        <a:p>
          <a:endParaRPr lang="en-US"/>
        </a:p>
      </dgm:t>
    </dgm:pt>
    <dgm:pt modelId="{9BB9D4A0-78C6-46E8-88B2-BB2593A75B66}" type="pres">
      <dgm:prSet presAssocID="{1F3E30D4-B053-477D-8BF7-A26661C56759}" presName="textaccent5" presStyleCnt="0"/>
      <dgm:spPr/>
    </dgm:pt>
    <dgm:pt modelId="{E14C683E-99BA-45F7-962A-31A2E54C4F5D}" type="pres">
      <dgm:prSet presAssocID="{1F3E30D4-B053-477D-8BF7-A26661C56759}" presName="accentRepeatNode" presStyleLbl="solidAlignAcc1" presStyleIdx="8" presStyleCnt="12"/>
      <dgm:spPr/>
    </dgm:pt>
    <dgm:pt modelId="{BF2376E7-3C67-4A67-A643-BCEA472AF06C}" type="pres">
      <dgm:prSet presAssocID="{58CD8467-20F1-4D2F-B3BC-D2C7D025CBF2}" presName="image5" presStyleCnt="0"/>
      <dgm:spPr/>
    </dgm:pt>
    <dgm:pt modelId="{B2C69247-EE89-4708-8ECE-6EDE07E4D1F1}" type="pres">
      <dgm:prSet presAssocID="{58CD8467-20F1-4D2F-B3BC-D2C7D025CBF2}" presName="imageRepeatNode" presStyleLbl="alignAcc1" presStyleIdx="4" presStyleCnt="6"/>
      <dgm:spPr/>
      <dgm:t>
        <a:bodyPr/>
        <a:lstStyle/>
        <a:p>
          <a:endParaRPr lang="en-US"/>
        </a:p>
      </dgm:t>
    </dgm:pt>
    <dgm:pt modelId="{AB770E86-EBE8-4964-8F39-E14913510CB3}" type="pres">
      <dgm:prSet presAssocID="{58CD8467-20F1-4D2F-B3BC-D2C7D025CBF2}" presName="imageaccent5" presStyleCnt="0"/>
      <dgm:spPr/>
    </dgm:pt>
    <dgm:pt modelId="{25913366-32B2-4D44-8EEE-7926A300473C}" type="pres">
      <dgm:prSet presAssocID="{58CD8467-20F1-4D2F-B3BC-D2C7D025CBF2}" presName="accentRepeatNode" presStyleLbl="solidAlignAcc1" presStyleIdx="9" presStyleCnt="12"/>
      <dgm:spPr/>
    </dgm:pt>
    <dgm:pt modelId="{83FC80E8-5A35-4097-8DC5-74656BFF5F4F}" type="pres">
      <dgm:prSet presAssocID="{2177E33D-8931-4C56-AFC2-14940520D1F1}" presName="text6" presStyleCnt="0"/>
      <dgm:spPr/>
    </dgm:pt>
    <dgm:pt modelId="{F1A8A011-0CFF-4E11-81FC-96C3018E1CD4}" type="pres">
      <dgm:prSet presAssocID="{2177E33D-8931-4C56-AFC2-14940520D1F1}" presName="textRepeatNode" presStyleLbl="alignNode1" presStyleIdx="5" presStyleCnt="6">
        <dgm:presLayoutVars>
          <dgm:chMax val="0"/>
          <dgm:chPref val="0"/>
          <dgm:bulletEnabled val="1"/>
        </dgm:presLayoutVars>
      </dgm:prSet>
      <dgm:spPr/>
      <dgm:t>
        <a:bodyPr/>
        <a:lstStyle/>
        <a:p>
          <a:endParaRPr lang="en-US"/>
        </a:p>
      </dgm:t>
    </dgm:pt>
    <dgm:pt modelId="{0CB6164B-C93A-4363-B81E-D49007F94AE2}" type="pres">
      <dgm:prSet presAssocID="{2177E33D-8931-4C56-AFC2-14940520D1F1}" presName="textaccent6" presStyleCnt="0"/>
      <dgm:spPr/>
    </dgm:pt>
    <dgm:pt modelId="{8F0FE76F-6629-4EF0-8E78-49A0C10662C1}" type="pres">
      <dgm:prSet presAssocID="{2177E33D-8931-4C56-AFC2-14940520D1F1}" presName="accentRepeatNode" presStyleLbl="solidAlignAcc1" presStyleIdx="10" presStyleCnt="12"/>
      <dgm:spPr/>
    </dgm:pt>
    <dgm:pt modelId="{FD74E374-653F-4A8C-B862-9BAEF0F6A27B}" type="pres">
      <dgm:prSet presAssocID="{F093253F-C189-43D8-8B2E-E26E47719DC5}" presName="image6" presStyleCnt="0"/>
      <dgm:spPr/>
    </dgm:pt>
    <dgm:pt modelId="{0275E63F-5EFE-4645-8F78-06A97289D2D8}" type="pres">
      <dgm:prSet presAssocID="{F093253F-C189-43D8-8B2E-E26E47719DC5}" presName="imageRepeatNode" presStyleLbl="alignAcc1" presStyleIdx="5" presStyleCnt="6"/>
      <dgm:spPr/>
      <dgm:t>
        <a:bodyPr/>
        <a:lstStyle/>
        <a:p>
          <a:endParaRPr lang="en-US"/>
        </a:p>
      </dgm:t>
    </dgm:pt>
    <dgm:pt modelId="{BDFFF369-9A10-4624-A442-087307BA9D38}" type="pres">
      <dgm:prSet presAssocID="{F093253F-C189-43D8-8B2E-E26E47719DC5}" presName="imageaccent6" presStyleCnt="0"/>
      <dgm:spPr/>
    </dgm:pt>
    <dgm:pt modelId="{46439673-B264-4990-BF46-F99FAC1ADEB7}" type="pres">
      <dgm:prSet presAssocID="{F093253F-C189-43D8-8B2E-E26E47719DC5}" presName="accentRepeatNode" presStyleLbl="solidAlignAcc1" presStyleIdx="11" presStyleCnt="12"/>
      <dgm:spPr/>
    </dgm:pt>
  </dgm:ptLst>
  <dgm:cxnLst>
    <dgm:cxn modelId="{4DFF0385-3CC5-4E8D-A0A3-DE1279C25364}" srcId="{57878CEE-51B7-44C1-8D20-25B853FBDDFF}" destId="{2177E33D-8931-4C56-AFC2-14940520D1F1}" srcOrd="5" destOrd="0" parTransId="{8FB35E5E-DECF-4C40-8DFA-21739D982548}" sibTransId="{F093253F-C189-43D8-8B2E-E26E47719DC5}"/>
    <dgm:cxn modelId="{30C032F9-62BA-44C3-8307-07D3347EAC2C}" type="presOf" srcId="{57878CEE-51B7-44C1-8D20-25B853FBDDFF}" destId="{03417F14-C284-40CF-A02A-9C3B7555120F}" srcOrd="0" destOrd="0" presId="urn:microsoft.com/office/officeart/2008/layout/HexagonCluster"/>
    <dgm:cxn modelId="{02ADB031-C976-4570-BAE0-2F340A13884D}" type="presOf" srcId="{B8C49FC3-D4C0-4A25-8626-1DDCB7AC5948}" destId="{5017BA0C-7C6A-4252-91C9-AEE0D42DD65C}" srcOrd="0" destOrd="0" presId="urn:microsoft.com/office/officeart/2008/layout/HexagonCluster"/>
    <dgm:cxn modelId="{D83910F6-FF63-4049-95D1-8967BFE19F44}" type="presOf" srcId="{E068814C-3536-443E-AD7D-E5266F2BC3DE}" destId="{EDC21D29-D3AA-402D-870C-C11D57D9327A}" srcOrd="0" destOrd="0" presId="urn:microsoft.com/office/officeart/2008/layout/HexagonCluster"/>
    <dgm:cxn modelId="{879A9175-0486-4698-92D7-C516911869D0}" srcId="{57878CEE-51B7-44C1-8D20-25B853FBDDFF}" destId="{E068814C-3536-443E-AD7D-E5266F2BC3DE}" srcOrd="2" destOrd="0" parTransId="{6F502529-1638-48A5-9E2D-3FC192862A70}" sibTransId="{21C8396F-1B03-4A67-91CD-61E48A2F66C2}"/>
    <dgm:cxn modelId="{1FABF96D-A050-4204-AC60-DF2BB5755095}" srcId="{57878CEE-51B7-44C1-8D20-25B853FBDDFF}" destId="{8B75C116-CD46-4617-B8E1-DFEE18F6F6FB}" srcOrd="3" destOrd="0" parTransId="{28EAA35A-18DC-484D-BB5F-72EC4D5CD23F}" sibTransId="{B8C49FC3-D4C0-4A25-8626-1DDCB7AC5948}"/>
    <dgm:cxn modelId="{8E9CEF03-C077-4A12-AFBE-536044B3D77F}" type="presOf" srcId="{DFD2FF3D-6B3A-49D3-AB34-79C1920BE360}" destId="{98A65E00-2F0F-4876-8D6B-C77CA937B33A}" srcOrd="0" destOrd="0" presId="urn:microsoft.com/office/officeart/2008/layout/HexagonCluster"/>
    <dgm:cxn modelId="{583195F3-B734-497B-B7FE-37F6362EDDBC}" type="presOf" srcId="{1F3E30D4-B053-477D-8BF7-A26661C56759}" destId="{E5D8D964-BAE2-48C0-895D-7F5F39154426}" srcOrd="0" destOrd="0" presId="urn:microsoft.com/office/officeart/2008/layout/HexagonCluster"/>
    <dgm:cxn modelId="{A6EC2B9F-FBD7-430E-B3CF-187003646BEC}" type="presOf" srcId="{8B75C116-CD46-4617-B8E1-DFEE18F6F6FB}" destId="{6F64F3AF-5DEC-4C9D-86C1-FF6B6BBE8EE8}" srcOrd="0" destOrd="0" presId="urn:microsoft.com/office/officeart/2008/layout/HexagonCluster"/>
    <dgm:cxn modelId="{B44F628E-8A80-4FB6-B7F0-916E72369C27}" srcId="{57878CEE-51B7-44C1-8D20-25B853FBDDFF}" destId="{1F3E30D4-B053-477D-8BF7-A26661C56759}" srcOrd="4" destOrd="0" parTransId="{43ED0BDC-0CDA-4A93-8F38-E1B462CB738C}" sibTransId="{58CD8467-20F1-4D2F-B3BC-D2C7D025CBF2}"/>
    <dgm:cxn modelId="{F1EF4B55-1FCF-455D-B269-98ACEBF68182}" type="presOf" srcId="{58CD8467-20F1-4D2F-B3BC-D2C7D025CBF2}" destId="{B2C69247-EE89-4708-8ECE-6EDE07E4D1F1}" srcOrd="0" destOrd="0" presId="urn:microsoft.com/office/officeart/2008/layout/HexagonCluster"/>
    <dgm:cxn modelId="{85A71284-0A14-43B9-AA3F-449ABD638EF2}" type="presOf" srcId="{33C54EB4-0A1C-4264-A435-CF8B2EFF6FD7}" destId="{7348986B-8E96-4D87-B007-31A29CF03B1A}" srcOrd="0" destOrd="0" presId="urn:microsoft.com/office/officeart/2008/layout/HexagonCluster"/>
    <dgm:cxn modelId="{226DA544-45BD-49F2-B44F-D7657F22257E}" type="presOf" srcId="{21C8396F-1B03-4A67-91CD-61E48A2F66C2}" destId="{004A4250-57CB-48E1-A571-E60AF90B9685}" srcOrd="0" destOrd="0" presId="urn:microsoft.com/office/officeart/2008/layout/HexagonCluster"/>
    <dgm:cxn modelId="{D74E6F83-8F25-49A0-B6C0-731D564D833C}" type="presOf" srcId="{F093253F-C189-43D8-8B2E-E26E47719DC5}" destId="{0275E63F-5EFE-4645-8F78-06A97289D2D8}" srcOrd="0" destOrd="0" presId="urn:microsoft.com/office/officeart/2008/layout/HexagonCluster"/>
    <dgm:cxn modelId="{CB081E4A-EC03-44A6-AF04-BFABBD30724C}" type="presOf" srcId="{4FD7D27C-CF6D-464D-A64F-03A9F822CE27}" destId="{8265200A-4668-4D5A-891E-C5F708CB4885}" srcOrd="0" destOrd="0" presId="urn:microsoft.com/office/officeart/2008/layout/HexagonCluster"/>
    <dgm:cxn modelId="{111BFAB5-361B-4962-B49A-F05B8F70CF51}" type="presOf" srcId="{2177E33D-8931-4C56-AFC2-14940520D1F1}" destId="{F1A8A011-0CFF-4E11-81FC-96C3018E1CD4}" srcOrd="0" destOrd="0" presId="urn:microsoft.com/office/officeart/2008/layout/HexagonCluster"/>
    <dgm:cxn modelId="{E43C0633-042A-4585-B0D3-7E192F12F3BB}" type="presOf" srcId="{4970B253-2503-4C82-ADB2-7D45A2786ECA}" destId="{707B1437-587C-461E-82EA-7C65A6BE2DE5}" srcOrd="0" destOrd="0" presId="urn:microsoft.com/office/officeart/2008/layout/HexagonCluster"/>
    <dgm:cxn modelId="{4926518A-09A4-4465-A2E1-7A3986936948}" srcId="{57878CEE-51B7-44C1-8D20-25B853FBDDFF}" destId="{4FD7D27C-CF6D-464D-A64F-03A9F822CE27}" srcOrd="0" destOrd="0" parTransId="{0F52A6DF-984A-4F29-AF80-7E5519B5083E}" sibTransId="{4970B253-2503-4C82-ADB2-7D45A2786ECA}"/>
    <dgm:cxn modelId="{D8A83366-3E84-400B-8663-EA6BCE58C207}" srcId="{57878CEE-51B7-44C1-8D20-25B853FBDDFF}" destId="{33C54EB4-0A1C-4264-A435-CF8B2EFF6FD7}" srcOrd="1" destOrd="0" parTransId="{BE823A74-EA18-4749-9C90-F5B70399E133}" sibTransId="{DFD2FF3D-6B3A-49D3-AB34-79C1920BE360}"/>
    <dgm:cxn modelId="{E4915B2F-7574-4B3F-9B95-8A9379BC4E17}" type="presParOf" srcId="{03417F14-C284-40CF-A02A-9C3B7555120F}" destId="{66010370-113A-4B1A-9EC2-910AFE15B152}" srcOrd="0" destOrd="0" presId="urn:microsoft.com/office/officeart/2008/layout/HexagonCluster"/>
    <dgm:cxn modelId="{2E0EA39F-CB88-4C60-B33A-E6150F91DD0A}" type="presParOf" srcId="{66010370-113A-4B1A-9EC2-910AFE15B152}" destId="{8265200A-4668-4D5A-891E-C5F708CB4885}" srcOrd="0" destOrd="0" presId="urn:microsoft.com/office/officeart/2008/layout/HexagonCluster"/>
    <dgm:cxn modelId="{C60A11E2-948B-4B52-A229-65794CC7761F}" type="presParOf" srcId="{03417F14-C284-40CF-A02A-9C3B7555120F}" destId="{477E32EC-A540-40CF-BAD3-6ABDC23515BA}" srcOrd="1" destOrd="0" presId="urn:microsoft.com/office/officeart/2008/layout/HexagonCluster"/>
    <dgm:cxn modelId="{86AB1B2E-40A7-4015-A230-67436404273C}" type="presParOf" srcId="{477E32EC-A540-40CF-BAD3-6ABDC23515BA}" destId="{BD161B50-65AF-4548-932A-84CC913CDF9B}" srcOrd="0" destOrd="0" presId="urn:microsoft.com/office/officeart/2008/layout/HexagonCluster"/>
    <dgm:cxn modelId="{74E0842E-BE00-468A-A225-7CE3CA530ECE}" type="presParOf" srcId="{03417F14-C284-40CF-A02A-9C3B7555120F}" destId="{9814FD43-6E0F-4C04-97CD-37BF9DB6E2C2}" srcOrd="2" destOrd="0" presId="urn:microsoft.com/office/officeart/2008/layout/HexagonCluster"/>
    <dgm:cxn modelId="{DCD0AE82-84E9-4D66-8C78-B59C53D59D05}" type="presParOf" srcId="{9814FD43-6E0F-4C04-97CD-37BF9DB6E2C2}" destId="{707B1437-587C-461E-82EA-7C65A6BE2DE5}" srcOrd="0" destOrd="0" presId="urn:microsoft.com/office/officeart/2008/layout/HexagonCluster"/>
    <dgm:cxn modelId="{5554F303-3DEE-4DC6-B58D-6D8700892588}" type="presParOf" srcId="{03417F14-C284-40CF-A02A-9C3B7555120F}" destId="{2F641245-6B55-4024-B7B9-3122003B470C}" srcOrd="3" destOrd="0" presId="urn:microsoft.com/office/officeart/2008/layout/HexagonCluster"/>
    <dgm:cxn modelId="{06655BC4-D7D1-46CA-A6B9-B56033F0A155}" type="presParOf" srcId="{2F641245-6B55-4024-B7B9-3122003B470C}" destId="{1E217E1D-8A2C-44F0-AC9F-C338A1A404F3}" srcOrd="0" destOrd="0" presId="urn:microsoft.com/office/officeart/2008/layout/HexagonCluster"/>
    <dgm:cxn modelId="{EE97C17D-A069-4A72-AD31-76E15F2591A2}" type="presParOf" srcId="{03417F14-C284-40CF-A02A-9C3B7555120F}" destId="{4E8552F4-336E-4AEB-92AE-3272F19D688D}" srcOrd="4" destOrd="0" presId="urn:microsoft.com/office/officeart/2008/layout/HexagonCluster"/>
    <dgm:cxn modelId="{356270B0-1151-4418-B1BA-B380FD6899DA}" type="presParOf" srcId="{4E8552F4-336E-4AEB-92AE-3272F19D688D}" destId="{7348986B-8E96-4D87-B007-31A29CF03B1A}" srcOrd="0" destOrd="0" presId="urn:microsoft.com/office/officeart/2008/layout/HexagonCluster"/>
    <dgm:cxn modelId="{E5EA86A4-DE1F-4D1F-AD5D-617EE52A5527}" type="presParOf" srcId="{03417F14-C284-40CF-A02A-9C3B7555120F}" destId="{4554ECBA-921D-4E1B-B2F7-9D6DF6FACA07}" srcOrd="5" destOrd="0" presId="urn:microsoft.com/office/officeart/2008/layout/HexagonCluster"/>
    <dgm:cxn modelId="{1AA32CB2-1FA9-49CF-9059-02FD44DB7D53}" type="presParOf" srcId="{4554ECBA-921D-4E1B-B2F7-9D6DF6FACA07}" destId="{41ED1025-4DBB-4646-A7D0-342943DF2DAF}" srcOrd="0" destOrd="0" presId="urn:microsoft.com/office/officeart/2008/layout/HexagonCluster"/>
    <dgm:cxn modelId="{68356121-8A70-44C7-A6E7-73BDBFECBC61}" type="presParOf" srcId="{03417F14-C284-40CF-A02A-9C3B7555120F}" destId="{4208E6A6-CE13-4E56-9B53-C88AFF74D1E9}" srcOrd="6" destOrd="0" presId="urn:microsoft.com/office/officeart/2008/layout/HexagonCluster"/>
    <dgm:cxn modelId="{894E7DB6-5AAE-465C-920C-80D6EE3A96DE}" type="presParOf" srcId="{4208E6A6-CE13-4E56-9B53-C88AFF74D1E9}" destId="{98A65E00-2F0F-4876-8D6B-C77CA937B33A}" srcOrd="0" destOrd="0" presId="urn:microsoft.com/office/officeart/2008/layout/HexagonCluster"/>
    <dgm:cxn modelId="{F6540DFF-95AF-42CF-891E-3702396533BF}" type="presParOf" srcId="{03417F14-C284-40CF-A02A-9C3B7555120F}" destId="{1625F963-CC05-466B-96B0-F144FB71DA93}" srcOrd="7" destOrd="0" presId="urn:microsoft.com/office/officeart/2008/layout/HexagonCluster"/>
    <dgm:cxn modelId="{94B68287-F232-470D-B2A1-D6B93D4097E6}" type="presParOf" srcId="{1625F963-CC05-466B-96B0-F144FB71DA93}" destId="{77B0B108-777E-4CA6-B8FB-127ADD5E7E0E}" srcOrd="0" destOrd="0" presId="urn:microsoft.com/office/officeart/2008/layout/HexagonCluster"/>
    <dgm:cxn modelId="{49E5EEF5-349D-4C20-98E9-DE4666ABFA58}" type="presParOf" srcId="{03417F14-C284-40CF-A02A-9C3B7555120F}" destId="{EBD00310-FDF9-447D-AA59-9E2F997870DC}" srcOrd="8" destOrd="0" presId="urn:microsoft.com/office/officeart/2008/layout/HexagonCluster"/>
    <dgm:cxn modelId="{AE0497A4-D6B0-4AEB-ADBE-C4D3022897C8}" type="presParOf" srcId="{EBD00310-FDF9-447D-AA59-9E2F997870DC}" destId="{EDC21D29-D3AA-402D-870C-C11D57D9327A}" srcOrd="0" destOrd="0" presId="urn:microsoft.com/office/officeart/2008/layout/HexagonCluster"/>
    <dgm:cxn modelId="{C75E5393-7A5D-4684-89CD-6ADAA20F12FA}" type="presParOf" srcId="{03417F14-C284-40CF-A02A-9C3B7555120F}" destId="{CD493B39-8FA3-47E0-BFC7-A4CD8B976FD4}" srcOrd="9" destOrd="0" presId="urn:microsoft.com/office/officeart/2008/layout/HexagonCluster"/>
    <dgm:cxn modelId="{B19CEA39-9239-481C-B6A6-8BAC7448EF75}" type="presParOf" srcId="{CD493B39-8FA3-47E0-BFC7-A4CD8B976FD4}" destId="{F92DAB34-C23E-4554-AEBC-19B8F6F4C491}" srcOrd="0" destOrd="0" presId="urn:microsoft.com/office/officeart/2008/layout/HexagonCluster"/>
    <dgm:cxn modelId="{249C6883-082C-4CE2-B2D8-51479F5EE266}" type="presParOf" srcId="{03417F14-C284-40CF-A02A-9C3B7555120F}" destId="{970455C8-C173-4304-A4FB-44CCED71853D}" srcOrd="10" destOrd="0" presId="urn:microsoft.com/office/officeart/2008/layout/HexagonCluster"/>
    <dgm:cxn modelId="{32D22646-3314-46D0-9AA6-FB49745649CA}" type="presParOf" srcId="{970455C8-C173-4304-A4FB-44CCED71853D}" destId="{004A4250-57CB-48E1-A571-E60AF90B9685}" srcOrd="0" destOrd="0" presId="urn:microsoft.com/office/officeart/2008/layout/HexagonCluster"/>
    <dgm:cxn modelId="{1A3DF54E-3AE0-481A-A41E-B101557A8C17}" type="presParOf" srcId="{03417F14-C284-40CF-A02A-9C3B7555120F}" destId="{F5557B5C-A8A2-4BC4-BD21-440A14D0B044}" srcOrd="11" destOrd="0" presId="urn:microsoft.com/office/officeart/2008/layout/HexagonCluster"/>
    <dgm:cxn modelId="{880302E1-849C-4ABE-B488-36B882FC3C9A}" type="presParOf" srcId="{F5557B5C-A8A2-4BC4-BD21-440A14D0B044}" destId="{B72C2618-5FD0-42CD-89AD-8B7E56E833A7}" srcOrd="0" destOrd="0" presId="urn:microsoft.com/office/officeart/2008/layout/HexagonCluster"/>
    <dgm:cxn modelId="{17AECBAA-ED5D-4EAB-8426-2A3E4355FAF6}" type="presParOf" srcId="{03417F14-C284-40CF-A02A-9C3B7555120F}" destId="{35DF1824-CA74-40BC-B922-51D9FCCD554B}" srcOrd="12" destOrd="0" presId="urn:microsoft.com/office/officeart/2008/layout/HexagonCluster"/>
    <dgm:cxn modelId="{10A5A69F-AFF4-4232-8C30-770A409335EB}" type="presParOf" srcId="{35DF1824-CA74-40BC-B922-51D9FCCD554B}" destId="{6F64F3AF-5DEC-4C9D-86C1-FF6B6BBE8EE8}" srcOrd="0" destOrd="0" presId="urn:microsoft.com/office/officeart/2008/layout/HexagonCluster"/>
    <dgm:cxn modelId="{11945CF0-6A58-48C1-A441-7BCE1E1AA320}" type="presParOf" srcId="{03417F14-C284-40CF-A02A-9C3B7555120F}" destId="{3446F813-0512-4E49-9A4E-5F89E0A328FC}" srcOrd="13" destOrd="0" presId="urn:microsoft.com/office/officeart/2008/layout/HexagonCluster"/>
    <dgm:cxn modelId="{4C892BBF-9324-410C-84D3-65D1B784A08A}" type="presParOf" srcId="{3446F813-0512-4E49-9A4E-5F89E0A328FC}" destId="{FDC2E7ED-03FC-470B-A866-CAEA9FC43F55}" srcOrd="0" destOrd="0" presId="urn:microsoft.com/office/officeart/2008/layout/HexagonCluster"/>
    <dgm:cxn modelId="{A783D219-DA5B-4BFB-9FC7-0CB88D34737A}" type="presParOf" srcId="{03417F14-C284-40CF-A02A-9C3B7555120F}" destId="{3F79714D-E86A-45BD-852D-8D4309340B6A}" srcOrd="14" destOrd="0" presId="urn:microsoft.com/office/officeart/2008/layout/HexagonCluster"/>
    <dgm:cxn modelId="{C5A44F3F-74A1-4CDD-B933-F035F8C3FEFE}" type="presParOf" srcId="{3F79714D-E86A-45BD-852D-8D4309340B6A}" destId="{5017BA0C-7C6A-4252-91C9-AEE0D42DD65C}" srcOrd="0" destOrd="0" presId="urn:microsoft.com/office/officeart/2008/layout/HexagonCluster"/>
    <dgm:cxn modelId="{B1F0F029-E2F4-4FAA-8EEC-523C47C9854E}" type="presParOf" srcId="{03417F14-C284-40CF-A02A-9C3B7555120F}" destId="{A76A5294-2940-4C51-AA94-E1880F4F123D}" srcOrd="15" destOrd="0" presId="urn:microsoft.com/office/officeart/2008/layout/HexagonCluster"/>
    <dgm:cxn modelId="{5DEABD7D-E835-4821-821E-E24BF9857FF0}" type="presParOf" srcId="{A76A5294-2940-4C51-AA94-E1880F4F123D}" destId="{C6491AB2-E28B-4446-A82C-9D3D8736072B}" srcOrd="0" destOrd="0" presId="urn:microsoft.com/office/officeart/2008/layout/HexagonCluster"/>
    <dgm:cxn modelId="{1F906FA8-CBCC-446B-9EE3-B38E419A5716}" type="presParOf" srcId="{03417F14-C284-40CF-A02A-9C3B7555120F}" destId="{D29EA073-F662-46E4-A291-952C64E4FC1D}" srcOrd="16" destOrd="0" presId="urn:microsoft.com/office/officeart/2008/layout/HexagonCluster"/>
    <dgm:cxn modelId="{64F8FC6F-28DC-499E-A579-B1FF8E88DDD4}" type="presParOf" srcId="{D29EA073-F662-46E4-A291-952C64E4FC1D}" destId="{E5D8D964-BAE2-48C0-895D-7F5F39154426}" srcOrd="0" destOrd="0" presId="urn:microsoft.com/office/officeart/2008/layout/HexagonCluster"/>
    <dgm:cxn modelId="{67636421-4015-403D-9CF0-575C7FC33E8D}" type="presParOf" srcId="{03417F14-C284-40CF-A02A-9C3B7555120F}" destId="{9BB9D4A0-78C6-46E8-88B2-BB2593A75B66}" srcOrd="17" destOrd="0" presId="urn:microsoft.com/office/officeart/2008/layout/HexagonCluster"/>
    <dgm:cxn modelId="{45A8C8A1-B768-48E6-9F75-E0322D483C26}" type="presParOf" srcId="{9BB9D4A0-78C6-46E8-88B2-BB2593A75B66}" destId="{E14C683E-99BA-45F7-962A-31A2E54C4F5D}" srcOrd="0" destOrd="0" presId="urn:microsoft.com/office/officeart/2008/layout/HexagonCluster"/>
    <dgm:cxn modelId="{E395506B-870C-421A-AE4D-561A5D448A9D}" type="presParOf" srcId="{03417F14-C284-40CF-A02A-9C3B7555120F}" destId="{BF2376E7-3C67-4A67-A643-BCEA472AF06C}" srcOrd="18" destOrd="0" presId="urn:microsoft.com/office/officeart/2008/layout/HexagonCluster"/>
    <dgm:cxn modelId="{A7A8068E-4116-4C46-BE1D-C67C18CCEACC}" type="presParOf" srcId="{BF2376E7-3C67-4A67-A643-BCEA472AF06C}" destId="{B2C69247-EE89-4708-8ECE-6EDE07E4D1F1}" srcOrd="0" destOrd="0" presId="urn:microsoft.com/office/officeart/2008/layout/HexagonCluster"/>
    <dgm:cxn modelId="{ADAB8537-BDD8-48EA-8DA7-A9583806AE73}" type="presParOf" srcId="{03417F14-C284-40CF-A02A-9C3B7555120F}" destId="{AB770E86-EBE8-4964-8F39-E14913510CB3}" srcOrd="19" destOrd="0" presId="urn:microsoft.com/office/officeart/2008/layout/HexagonCluster"/>
    <dgm:cxn modelId="{539B907E-5004-4AD5-AC3B-06D90A70EFD5}" type="presParOf" srcId="{AB770E86-EBE8-4964-8F39-E14913510CB3}" destId="{25913366-32B2-4D44-8EEE-7926A300473C}" srcOrd="0" destOrd="0" presId="urn:microsoft.com/office/officeart/2008/layout/HexagonCluster"/>
    <dgm:cxn modelId="{0FBC8B22-AD9B-4EAB-9EF8-0011BE2A04A5}" type="presParOf" srcId="{03417F14-C284-40CF-A02A-9C3B7555120F}" destId="{83FC80E8-5A35-4097-8DC5-74656BFF5F4F}" srcOrd="20" destOrd="0" presId="urn:microsoft.com/office/officeart/2008/layout/HexagonCluster"/>
    <dgm:cxn modelId="{8FBFC57D-4514-4C13-9C9B-1F5261C68B38}" type="presParOf" srcId="{83FC80E8-5A35-4097-8DC5-74656BFF5F4F}" destId="{F1A8A011-0CFF-4E11-81FC-96C3018E1CD4}" srcOrd="0" destOrd="0" presId="urn:microsoft.com/office/officeart/2008/layout/HexagonCluster"/>
    <dgm:cxn modelId="{8341014B-B909-46FD-8B10-86196A617E9D}" type="presParOf" srcId="{03417F14-C284-40CF-A02A-9C3B7555120F}" destId="{0CB6164B-C93A-4363-B81E-D49007F94AE2}" srcOrd="21" destOrd="0" presId="urn:microsoft.com/office/officeart/2008/layout/HexagonCluster"/>
    <dgm:cxn modelId="{1DC15EB9-1234-4ADC-9EF6-21D70E2A8944}" type="presParOf" srcId="{0CB6164B-C93A-4363-B81E-D49007F94AE2}" destId="{8F0FE76F-6629-4EF0-8E78-49A0C10662C1}" srcOrd="0" destOrd="0" presId="urn:microsoft.com/office/officeart/2008/layout/HexagonCluster"/>
    <dgm:cxn modelId="{2492C5FB-F02A-4D08-9542-588206F086C9}" type="presParOf" srcId="{03417F14-C284-40CF-A02A-9C3B7555120F}" destId="{FD74E374-653F-4A8C-B862-9BAEF0F6A27B}" srcOrd="22" destOrd="0" presId="urn:microsoft.com/office/officeart/2008/layout/HexagonCluster"/>
    <dgm:cxn modelId="{28A8732A-368E-48C5-B0C3-16DA626B7EA5}" type="presParOf" srcId="{FD74E374-653F-4A8C-B862-9BAEF0F6A27B}" destId="{0275E63F-5EFE-4645-8F78-06A97289D2D8}" srcOrd="0" destOrd="0" presId="urn:microsoft.com/office/officeart/2008/layout/HexagonCluster"/>
    <dgm:cxn modelId="{53BA18F8-BAC4-4158-BADC-9B45B791F614}" type="presParOf" srcId="{03417F14-C284-40CF-A02A-9C3B7555120F}" destId="{BDFFF369-9A10-4624-A442-087307BA9D38}" srcOrd="23" destOrd="0" presId="urn:microsoft.com/office/officeart/2008/layout/HexagonCluster"/>
    <dgm:cxn modelId="{259DF5F9-5D1F-4C56-B3BC-28FDFF8EBC7F}" type="presParOf" srcId="{BDFFF369-9A10-4624-A442-087307BA9D38}" destId="{46439673-B264-4990-BF46-F99FAC1ADEB7}" srcOrd="0" destOrd="0" presId="urn:microsoft.com/office/officeart/2008/layout/Hexagon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65200A-4668-4D5A-891E-C5F708CB4885}">
      <dsp:nvSpPr>
        <dsp:cNvPr id="0" name=""/>
        <dsp:cNvSpPr/>
      </dsp:nvSpPr>
      <dsp:spPr>
        <a:xfrm>
          <a:off x="1686417" y="1127403"/>
          <a:ext cx="790309" cy="678626"/>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lvl="0" algn="ctr" defTabSz="311150" rtl="0">
            <a:lnSpc>
              <a:spcPct val="90000"/>
            </a:lnSpc>
            <a:spcBef>
              <a:spcPct val="0"/>
            </a:spcBef>
            <a:spcAft>
              <a:spcPct val="35000"/>
            </a:spcAft>
          </a:pPr>
          <a:r>
            <a:rPr lang="en-US" sz="700" kern="1200" dirty="0" smtClean="0"/>
            <a:t>Graphic organizers and outlining</a:t>
          </a:r>
          <a:endParaRPr lang="en-US" sz="700" kern="1200" dirty="0"/>
        </a:p>
      </dsp:txBody>
      <dsp:txXfrm>
        <a:off x="1686417" y="1127403"/>
        <a:ext cx="790309" cy="678626"/>
      </dsp:txXfrm>
    </dsp:sp>
    <dsp:sp modelId="{BD161B50-65AF-4548-932A-84CC913CDF9B}">
      <dsp:nvSpPr>
        <dsp:cNvPr id="0" name=""/>
        <dsp:cNvSpPr/>
      </dsp:nvSpPr>
      <dsp:spPr>
        <a:xfrm>
          <a:off x="1705274" y="1430884"/>
          <a:ext cx="92188" cy="7952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7B1437-587C-461E-82EA-7C65A6BE2DE5}">
      <dsp:nvSpPr>
        <dsp:cNvPr id="0" name=""/>
        <dsp:cNvSpPr/>
      </dsp:nvSpPr>
      <dsp:spPr>
        <a:xfrm>
          <a:off x="1006315" y="752257"/>
          <a:ext cx="790309" cy="678626"/>
        </a:xfrm>
        <a:prstGeom prst="hexagon">
          <a:avLst>
            <a:gd name="adj" fmla="val 25000"/>
            <a:gd name="vf" fmla="val 115470"/>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t="-2000" b="-2000"/>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217E1D-8A2C-44F0-AC9F-C338A1A404F3}">
      <dsp:nvSpPr>
        <dsp:cNvPr id="0" name=""/>
        <dsp:cNvSpPr/>
      </dsp:nvSpPr>
      <dsp:spPr>
        <a:xfrm>
          <a:off x="1547715" y="1340866"/>
          <a:ext cx="92188" cy="7952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48986B-8E96-4D87-B007-31A29CF03B1A}">
      <dsp:nvSpPr>
        <dsp:cNvPr id="0" name=""/>
        <dsp:cNvSpPr/>
      </dsp:nvSpPr>
      <dsp:spPr>
        <a:xfrm>
          <a:off x="2366519" y="750291"/>
          <a:ext cx="790309" cy="678626"/>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lvl="0" algn="ctr" defTabSz="311150" rtl="0">
            <a:lnSpc>
              <a:spcPct val="90000"/>
            </a:lnSpc>
            <a:spcBef>
              <a:spcPct val="0"/>
            </a:spcBef>
            <a:spcAft>
              <a:spcPct val="35000"/>
            </a:spcAft>
          </a:pPr>
          <a:r>
            <a:rPr lang="en-US" sz="700" kern="1200" dirty="0" smtClean="0"/>
            <a:t>Word processing programs</a:t>
          </a:r>
          <a:endParaRPr lang="en-US" sz="700" kern="1200" dirty="0"/>
        </a:p>
      </dsp:txBody>
      <dsp:txXfrm>
        <a:off x="2366519" y="750291"/>
        <a:ext cx="790309" cy="678626"/>
      </dsp:txXfrm>
    </dsp:sp>
    <dsp:sp modelId="{41ED1025-4DBB-4646-A7D0-342943DF2DAF}">
      <dsp:nvSpPr>
        <dsp:cNvPr id="0" name=""/>
        <dsp:cNvSpPr/>
      </dsp:nvSpPr>
      <dsp:spPr>
        <a:xfrm>
          <a:off x="2910433" y="1337152"/>
          <a:ext cx="92188" cy="79529"/>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A65E00-2F0F-4876-8D6B-C77CA937B33A}">
      <dsp:nvSpPr>
        <dsp:cNvPr id="0" name=""/>
        <dsp:cNvSpPr/>
      </dsp:nvSpPr>
      <dsp:spPr>
        <a:xfrm>
          <a:off x="3046202" y="1126092"/>
          <a:ext cx="790309" cy="678626"/>
        </a:xfrm>
        <a:prstGeom prst="hexagon">
          <a:avLst>
            <a:gd name="adj" fmla="val 25000"/>
            <a:gd name="vf" fmla="val 115470"/>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l="-7000" r="-7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B0B108-777E-4CA6-B8FB-127ADD5E7E0E}">
      <dsp:nvSpPr>
        <dsp:cNvPr id="0" name=""/>
        <dsp:cNvSpPr/>
      </dsp:nvSpPr>
      <dsp:spPr>
        <a:xfrm>
          <a:off x="3065478" y="1428044"/>
          <a:ext cx="92188" cy="79529"/>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C21D29-D3AA-402D-870C-C11D57D9327A}">
      <dsp:nvSpPr>
        <dsp:cNvPr id="0" name=""/>
        <dsp:cNvSpPr/>
      </dsp:nvSpPr>
      <dsp:spPr>
        <a:xfrm>
          <a:off x="1686417" y="377330"/>
          <a:ext cx="790309" cy="678626"/>
        </a:xfrm>
        <a:prstGeom prst="hexagon">
          <a:avLst>
            <a:gd name="adj" fmla="val 25000"/>
            <a:gd name="vf" fmla="val 11547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lvl="0" algn="ctr" defTabSz="311150" rtl="0">
            <a:lnSpc>
              <a:spcPct val="90000"/>
            </a:lnSpc>
            <a:spcBef>
              <a:spcPct val="0"/>
            </a:spcBef>
            <a:spcAft>
              <a:spcPct val="35000"/>
            </a:spcAft>
          </a:pPr>
          <a:r>
            <a:rPr lang="en-US" sz="700" kern="1200" dirty="0" smtClean="0"/>
            <a:t>Text to Speech </a:t>
          </a:r>
        </a:p>
        <a:p>
          <a:pPr lvl="0" algn="ctr" defTabSz="311150" rtl="0">
            <a:lnSpc>
              <a:spcPct val="90000"/>
            </a:lnSpc>
            <a:spcBef>
              <a:spcPct val="0"/>
            </a:spcBef>
            <a:spcAft>
              <a:spcPct val="35000"/>
            </a:spcAft>
          </a:pPr>
          <a:r>
            <a:rPr lang="en-US" sz="700" kern="1200" dirty="0" smtClean="0"/>
            <a:t>Adobe Reader</a:t>
          </a:r>
          <a:endParaRPr lang="en-US" sz="700" kern="1200" dirty="0"/>
        </a:p>
      </dsp:txBody>
      <dsp:txXfrm>
        <a:off x="1686417" y="377330"/>
        <a:ext cx="790309" cy="678626"/>
      </dsp:txXfrm>
    </dsp:sp>
    <dsp:sp modelId="{F92DAB34-C23E-4554-AEBC-19B8F6F4C491}">
      <dsp:nvSpPr>
        <dsp:cNvPr id="0" name=""/>
        <dsp:cNvSpPr/>
      </dsp:nvSpPr>
      <dsp:spPr>
        <a:xfrm>
          <a:off x="2227817" y="390221"/>
          <a:ext cx="92188" cy="79529"/>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4A4250-57CB-48E1-A571-E60AF90B9685}">
      <dsp:nvSpPr>
        <dsp:cNvPr id="0" name=""/>
        <dsp:cNvSpPr/>
      </dsp:nvSpPr>
      <dsp:spPr>
        <a:xfrm>
          <a:off x="2366519" y="0"/>
          <a:ext cx="790309" cy="678626"/>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C2618-5FD0-42CD-89AD-8B7E56E833A7}">
      <dsp:nvSpPr>
        <dsp:cNvPr id="0" name=""/>
        <dsp:cNvSpPr/>
      </dsp:nvSpPr>
      <dsp:spPr>
        <a:xfrm>
          <a:off x="2388728" y="300640"/>
          <a:ext cx="92188" cy="7952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4F3AF-5DEC-4C9D-86C1-FF6B6BBE8EE8}">
      <dsp:nvSpPr>
        <dsp:cNvPr id="0" name=""/>
        <dsp:cNvSpPr/>
      </dsp:nvSpPr>
      <dsp:spPr>
        <a:xfrm>
          <a:off x="3046202" y="375801"/>
          <a:ext cx="790309" cy="678626"/>
        </a:xfrm>
        <a:prstGeom prst="hexagon">
          <a:avLst>
            <a:gd name="adj" fmla="val 25000"/>
            <a:gd name="vf" fmla="val 11547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lvl="0" algn="ctr" defTabSz="311150" rtl="0">
            <a:lnSpc>
              <a:spcPct val="90000"/>
            </a:lnSpc>
            <a:spcBef>
              <a:spcPct val="0"/>
            </a:spcBef>
            <a:spcAft>
              <a:spcPct val="35000"/>
            </a:spcAft>
          </a:pPr>
          <a:r>
            <a:rPr lang="en-US" sz="700" kern="1200" dirty="0" smtClean="0"/>
            <a:t>Audio books</a:t>
          </a:r>
          <a:endParaRPr lang="en-US" sz="700" kern="1200" dirty="0"/>
        </a:p>
      </dsp:txBody>
      <dsp:txXfrm>
        <a:off x="3046202" y="375801"/>
        <a:ext cx="790309" cy="678626"/>
      </dsp:txXfrm>
    </dsp:sp>
    <dsp:sp modelId="{FDC2E7ED-03FC-470B-A866-CAEA9FC43F55}">
      <dsp:nvSpPr>
        <dsp:cNvPr id="0" name=""/>
        <dsp:cNvSpPr/>
      </dsp:nvSpPr>
      <dsp:spPr>
        <a:xfrm>
          <a:off x="3730076" y="676441"/>
          <a:ext cx="92188" cy="7952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7BA0C-7C6A-4252-91C9-AEE0D42DD65C}">
      <dsp:nvSpPr>
        <dsp:cNvPr id="0" name=""/>
        <dsp:cNvSpPr/>
      </dsp:nvSpPr>
      <dsp:spPr>
        <a:xfrm>
          <a:off x="3726304" y="757282"/>
          <a:ext cx="790309" cy="678626"/>
        </a:xfrm>
        <a:prstGeom prst="hexagon">
          <a:avLst>
            <a:gd name="adj" fmla="val 25000"/>
            <a:gd name="vf" fmla="val 115470"/>
          </a:avLst>
        </a:prstGeom>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l="-18000" r="-18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91AB2-E28B-4446-A82C-9D3D8736072B}">
      <dsp:nvSpPr>
        <dsp:cNvPr id="0" name=""/>
        <dsp:cNvSpPr/>
      </dsp:nvSpPr>
      <dsp:spPr>
        <a:xfrm>
          <a:off x="3880511" y="769518"/>
          <a:ext cx="92188" cy="79529"/>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8D964-BAE2-48C0-895D-7F5F39154426}">
      <dsp:nvSpPr>
        <dsp:cNvPr id="0" name=""/>
        <dsp:cNvSpPr/>
      </dsp:nvSpPr>
      <dsp:spPr>
        <a:xfrm>
          <a:off x="3726304" y="7210"/>
          <a:ext cx="790309" cy="678626"/>
        </a:xfrm>
        <a:prstGeom prst="hexagon">
          <a:avLst>
            <a:gd name="adj" fmla="val 25000"/>
            <a:gd name="vf" fmla="val 11547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lvl="0" algn="ctr" defTabSz="311150" rtl="0">
            <a:lnSpc>
              <a:spcPct val="90000"/>
            </a:lnSpc>
            <a:spcBef>
              <a:spcPct val="0"/>
            </a:spcBef>
            <a:spcAft>
              <a:spcPct val="35000"/>
            </a:spcAft>
          </a:pPr>
          <a:r>
            <a:rPr lang="en-US" sz="700" kern="1200" dirty="0" smtClean="0"/>
            <a:t>Speech-recognition software</a:t>
          </a:r>
          <a:endParaRPr lang="en-US" sz="700" kern="1200" dirty="0"/>
        </a:p>
      </dsp:txBody>
      <dsp:txXfrm>
        <a:off x="3726304" y="7210"/>
        <a:ext cx="790309" cy="678626"/>
      </dsp:txXfrm>
    </dsp:sp>
    <dsp:sp modelId="{E14C683E-99BA-45F7-962A-31A2E54C4F5D}">
      <dsp:nvSpPr>
        <dsp:cNvPr id="0" name=""/>
        <dsp:cNvSpPr/>
      </dsp:nvSpPr>
      <dsp:spPr>
        <a:xfrm>
          <a:off x="4410178" y="311346"/>
          <a:ext cx="92188" cy="79529"/>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C69247-EE89-4708-8ECE-6EDE07E4D1F1}">
      <dsp:nvSpPr>
        <dsp:cNvPr id="0" name=""/>
        <dsp:cNvSpPr/>
      </dsp:nvSpPr>
      <dsp:spPr>
        <a:xfrm>
          <a:off x="4406406" y="385851"/>
          <a:ext cx="790309" cy="678626"/>
        </a:xfrm>
        <a:prstGeom prst="hexagon">
          <a:avLst>
            <a:gd name="adj" fmla="val 25000"/>
            <a:gd name="vf" fmla="val 115470"/>
          </a:avLst>
        </a:prstGeom>
        <a:blipFill rotWithShape="0">
          <a:blip xmlns:r="http://schemas.openxmlformats.org/officeDocument/2006/relationships" r:embed="rId5"/>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913366-32B2-4D44-8EEE-7926A300473C}">
      <dsp:nvSpPr>
        <dsp:cNvPr id="0" name=""/>
        <dsp:cNvSpPr/>
      </dsp:nvSpPr>
      <dsp:spPr>
        <a:xfrm>
          <a:off x="4563965" y="400927"/>
          <a:ext cx="92188" cy="79529"/>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A8A011-0CFF-4E11-81FC-96C3018E1CD4}">
      <dsp:nvSpPr>
        <dsp:cNvPr id="0" name=""/>
        <dsp:cNvSpPr/>
      </dsp:nvSpPr>
      <dsp:spPr>
        <a:xfrm>
          <a:off x="4406406" y="1134831"/>
          <a:ext cx="790309" cy="678626"/>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lvl="0" algn="ctr" defTabSz="311150" rtl="0">
            <a:lnSpc>
              <a:spcPct val="90000"/>
            </a:lnSpc>
            <a:spcBef>
              <a:spcPct val="0"/>
            </a:spcBef>
            <a:spcAft>
              <a:spcPct val="35000"/>
            </a:spcAft>
          </a:pPr>
          <a:r>
            <a:rPr lang="en-US" sz="700" kern="1200" dirty="0" smtClean="0"/>
            <a:t>Smartphones for recording</a:t>
          </a:r>
          <a:endParaRPr lang="en-US" sz="700" kern="1200" dirty="0"/>
        </a:p>
      </dsp:txBody>
      <dsp:txXfrm>
        <a:off x="4406406" y="1134831"/>
        <a:ext cx="790309" cy="678626"/>
      </dsp:txXfrm>
    </dsp:sp>
    <dsp:sp modelId="{8F0FE76F-6629-4EF0-8E78-49A0C10662C1}">
      <dsp:nvSpPr>
        <dsp:cNvPr id="0" name=""/>
        <dsp:cNvSpPr/>
      </dsp:nvSpPr>
      <dsp:spPr>
        <a:xfrm>
          <a:off x="4563127" y="1729121"/>
          <a:ext cx="92188" cy="7952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75E63F-5EFE-4645-8F78-06A97289D2D8}">
      <dsp:nvSpPr>
        <dsp:cNvPr id="0" name=""/>
        <dsp:cNvSpPr/>
      </dsp:nvSpPr>
      <dsp:spPr>
        <a:xfrm>
          <a:off x="3726304" y="1506263"/>
          <a:ext cx="790309" cy="678626"/>
        </a:xfrm>
        <a:prstGeom prst="hexagon">
          <a:avLst>
            <a:gd name="adj" fmla="val 25000"/>
            <a:gd name="vf" fmla="val 115470"/>
          </a:avLst>
        </a:prstGeom>
        <a:blipFill rotWithShape="0">
          <a:blip xmlns:r="http://schemas.openxmlformats.org/officeDocument/2006/relationships" r:embed="rId6"/>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439673-B264-4990-BF46-F99FAC1ADEB7}">
      <dsp:nvSpPr>
        <dsp:cNvPr id="0" name=""/>
        <dsp:cNvSpPr/>
      </dsp:nvSpPr>
      <dsp:spPr>
        <a:xfrm>
          <a:off x="4416463" y="1804063"/>
          <a:ext cx="92188" cy="7952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1">
              <a:spcBef>
                <a:spcPts val="0"/>
              </a:spcBef>
              <a:buNone/>
            </a:pPr>
            <a:endParaRPr dirty="0"/>
          </a:p>
          <a:p>
            <a:pPr lvl="0" algn="l" rtl="1">
              <a:lnSpc>
                <a:spcPct val="115000"/>
              </a:lnSpc>
              <a:spcBef>
                <a:spcPts val="0"/>
              </a:spcBef>
              <a:buNone/>
            </a:pPr>
            <a:r>
              <a:rPr lang="en" sz="1200" dirty="0">
                <a:solidFill>
                  <a:srgbClr val="222222"/>
                </a:solidFill>
                <a:highlight>
                  <a:srgbClr val="FFFFFF"/>
                </a:highlight>
              </a:rPr>
              <a:t>@ the MALL -  A guide to successfully integrating mobile devices</a:t>
            </a:r>
          </a:p>
          <a:p>
            <a:pPr lvl="0" rtl="1">
              <a:lnSpc>
                <a:spcPct val="115000"/>
              </a:lnSpc>
              <a:spcBef>
                <a:spcPts val="0"/>
              </a:spcBef>
              <a:buNone/>
            </a:pPr>
            <a:r>
              <a:rPr lang="en" sz="1200" dirty="0">
                <a:highlight>
                  <a:srgbClr val="FFFFFF"/>
                </a:highlight>
              </a:rPr>
              <a:t> </a:t>
            </a:r>
          </a:p>
          <a:p>
            <a:pPr lvl="0" algn="l" rtl="1">
              <a:lnSpc>
                <a:spcPct val="115000"/>
              </a:lnSpc>
              <a:spcBef>
                <a:spcPts val="0"/>
              </a:spcBef>
              <a:buNone/>
            </a:pPr>
            <a:r>
              <a:rPr lang="en" sz="1200" dirty="0">
                <a:highlight>
                  <a:srgbClr val="FFFFFF"/>
                </a:highlight>
              </a:rPr>
              <a:t>Our role as English teachers is to assist each of our students to learn English to the best of their ability. Mobile Assisted Language Learning (MALL) enables teachers to utilize  students' hand-held devices, to engage and empower all learners, to achieve English language success. It is easier than you think!</a:t>
            </a:r>
          </a:p>
          <a:p>
            <a:pPr lvl="0" rtl="1">
              <a:spcBef>
                <a:spcPts val="0"/>
              </a:spcBef>
              <a:buNone/>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he-I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rtl="1">
              <a:lnSpc>
                <a:spcPct val="115000"/>
              </a:lnSpc>
              <a:spcBef>
                <a:spcPts val="0"/>
              </a:spcBef>
              <a:buNone/>
            </a:pPr>
            <a:endParaRPr lang="en" sz="1800" dirty="0">
              <a:solidFill>
                <a:schemeClr val="accent3"/>
              </a:solidFill>
              <a:latin typeface="Average"/>
              <a:ea typeface="Average"/>
              <a:cs typeface="Average"/>
              <a:sym typeface="Averag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rtl="1">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a:xfrm>
            <a:off x="1597" y="8685922"/>
            <a:ext cx="2972439" cy="456615"/>
          </a:xfrm>
          <a:prstGeom prst="rect">
            <a:avLst/>
          </a:prstGeom>
        </p:spPr>
        <p:txBody>
          <a:bodyPr/>
          <a:lstStyle/>
          <a:p>
            <a:fld id="{8286170C-2F91-4D33-B43C-61636E5AD7B0}" type="slidenum">
              <a:rPr lang="he-IL" smtClean="0"/>
              <a:pPr/>
              <a:t>13</a:t>
            </a:fld>
            <a:endParaRPr lang="he-IL" dirty="0"/>
          </a:p>
        </p:txBody>
      </p:sp>
    </p:spTree>
    <p:extLst>
      <p:ext uri="{BB962C8B-B14F-4D97-AF65-F5344CB8AC3E}">
        <p14:creationId xmlns:p14="http://schemas.microsoft.com/office/powerpoint/2010/main" xmlns="" val="2525625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he-IL" dirty="0"/>
          </a:p>
        </p:txBody>
      </p:sp>
      <p:sp>
        <p:nvSpPr>
          <p:cNvPr id="4" name="Slide Number Placeholder 3"/>
          <p:cNvSpPr>
            <a:spLocks noGrp="1"/>
          </p:cNvSpPr>
          <p:nvPr>
            <p:ph type="sldNum" sz="quarter" idx="10"/>
          </p:nvPr>
        </p:nvSpPr>
        <p:spPr>
          <a:xfrm>
            <a:off x="1597" y="8685922"/>
            <a:ext cx="2972439" cy="456615"/>
          </a:xfrm>
          <a:prstGeom prst="rect">
            <a:avLst/>
          </a:prstGeom>
        </p:spPr>
        <p:txBody>
          <a:bodyPr/>
          <a:lstStyle/>
          <a:p>
            <a:fld id="{8286170C-2F91-4D33-B43C-61636E5AD7B0}" type="slidenum">
              <a:rPr lang="he-IL" smtClean="0"/>
              <a:pPr/>
              <a:t>14</a:t>
            </a:fld>
            <a:endParaRPr lang="he-IL" dirty="0"/>
          </a:p>
        </p:txBody>
      </p:sp>
    </p:spTree>
    <p:extLst>
      <p:ext uri="{BB962C8B-B14F-4D97-AF65-F5344CB8AC3E}">
        <p14:creationId xmlns:p14="http://schemas.microsoft.com/office/powerpoint/2010/main" xmlns="" val="1138007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r>
              <a:rPr lang="en-US" dirty="0" smtClean="0"/>
              <a:t>Show the homework</a:t>
            </a:r>
            <a:r>
              <a:rPr lang="en-US" baseline="0" dirty="0" smtClean="0"/>
              <a:t> task</a:t>
            </a:r>
            <a:endParaRPr lang="he-IL" dirty="0"/>
          </a:p>
        </p:txBody>
      </p:sp>
      <p:sp>
        <p:nvSpPr>
          <p:cNvPr id="4" name="Slide Number Placeholder 3"/>
          <p:cNvSpPr>
            <a:spLocks noGrp="1"/>
          </p:cNvSpPr>
          <p:nvPr>
            <p:ph type="sldNum" sz="quarter" idx="10"/>
          </p:nvPr>
        </p:nvSpPr>
        <p:spPr>
          <a:xfrm>
            <a:off x="1597" y="8685922"/>
            <a:ext cx="2972439" cy="456615"/>
          </a:xfrm>
          <a:prstGeom prst="rect">
            <a:avLst/>
          </a:prstGeom>
        </p:spPr>
        <p:txBody>
          <a:bodyPr/>
          <a:lstStyle/>
          <a:p>
            <a:fld id="{8286170C-2F91-4D33-B43C-61636E5AD7B0}" type="slidenum">
              <a:rPr lang="he-IL" smtClean="0"/>
              <a:pPr/>
              <a:t>15</a:t>
            </a:fld>
            <a:endParaRPr lang="he-I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r" rtl="1">
              <a:spcBef>
                <a:spcPts val="0"/>
              </a:spcBef>
              <a:buNone/>
            </a:pPr>
            <a:endParaRPr lang="en" sz="1400" dirty="0">
              <a:solidFill>
                <a:srgbClr val="333333"/>
              </a:solidFill>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lgn="l" rtl="0"/>
            <a:endParaRPr lang="he-IL" dirty="0"/>
          </a:p>
        </p:txBody>
      </p:sp>
      <p:sp>
        <p:nvSpPr>
          <p:cNvPr id="4" name="Slide Number Placeholder 3"/>
          <p:cNvSpPr>
            <a:spLocks noGrp="1"/>
          </p:cNvSpPr>
          <p:nvPr>
            <p:ph type="sldNum" sz="quarter" idx="10"/>
          </p:nvPr>
        </p:nvSpPr>
        <p:spPr>
          <a:xfrm>
            <a:off x="1588" y="8685213"/>
            <a:ext cx="2971800" cy="457200"/>
          </a:xfrm>
          <a:prstGeom prst="rect">
            <a:avLst/>
          </a:prstGeom>
        </p:spPr>
        <p:txBody>
          <a:bodyPr/>
          <a:lstStyle/>
          <a:p>
            <a:fld id="{07AC11E0-9FAA-4DA3-86BD-A82B743B927B}" type="slidenum">
              <a:rPr lang="he-IL" smtClean="0"/>
              <a:pPr/>
              <a:t>18</a:t>
            </a:fld>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rtl="1">
              <a:spcBef>
                <a:spcPts val="0"/>
              </a:spcBef>
              <a:buNone/>
            </a:pPr>
            <a:endParaRPr lang="he-IL" sz="1400" dirty="0" smtClean="0"/>
          </a:p>
          <a:p>
            <a:pPr lvl="0" algn="l" rtl="1">
              <a:spcBef>
                <a:spcPts val="0"/>
              </a:spcBef>
              <a:buNone/>
            </a:pPr>
            <a:endParaRPr lang="en"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342900" lvl="0" indent="-342900" algn="l" rtl="0">
              <a:spcBef>
                <a:spcPts val="0"/>
              </a:spcBef>
              <a:buFont typeface="+mj-lt"/>
              <a:buNone/>
            </a:pPr>
            <a:endParaRPr lang="en-US" sz="1800" baseline="0" dirty="0" smtClean="0">
              <a:solidFill>
                <a:schemeClr val="accent3"/>
              </a:solidFill>
              <a:latin typeface="Average"/>
              <a:ea typeface="Average"/>
              <a:cs typeface="Average"/>
              <a:sym typeface="Average"/>
            </a:endParaRPr>
          </a:p>
          <a:p>
            <a:pPr marL="342900" lvl="0" indent="-342900" algn="l" rtl="0">
              <a:spcBef>
                <a:spcPts val="0"/>
              </a:spcBef>
              <a:buFont typeface="+mj-lt"/>
              <a:buNone/>
            </a:pPr>
            <a:endParaRPr lang="en" sz="1800" dirty="0">
              <a:solidFill>
                <a:schemeClr val="accent3"/>
              </a:solidFill>
              <a:latin typeface="Average"/>
              <a:ea typeface="Average"/>
              <a:cs typeface="Average"/>
              <a:sym typeface="Averag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a:xfrm>
            <a:off x="1588" y="8685213"/>
            <a:ext cx="2971800" cy="457200"/>
          </a:xfrm>
          <a:prstGeom prst="rect">
            <a:avLst/>
          </a:prstGeom>
        </p:spPr>
        <p:txBody>
          <a:bodyPr/>
          <a:lstStyle/>
          <a:p>
            <a:fld id="{F23CF96C-ED49-4A77-B2AD-6E50B720A711}" type="slidenum">
              <a:rPr lang="en-US" smtClean="0"/>
              <a:pPr/>
              <a:t>20</a:t>
            </a:fld>
            <a:endParaRPr lang="en-US" dirty="0"/>
          </a:p>
        </p:txBody>
      </p:sp>
    </p:spTree>
    <p:extLst>
      <p:ext uri="{BB962C8B-B14F-4D97-AF65-F5344CB8AC3E}">
        <p14:creationId xmlns="" xmlns:p14="http://schemas.microsoft.com/office/powerpoint/2010/main" val="1780467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he-I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a:spcBef>
                <a:spcPts val="0"/>
              </a:spcBef>
              <a:buNone/>
            </a:pPr>
            <a:endParaRPr lang="e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a:spcBef>
                <a:spcPts val="0"/>
              </a:spcBef>
              <a:buNone/>
            </a:pPr>
            <a:endParaRPr lang="e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r" rtl="1">
              <a:spcBef>
                <a:spcPts val="0"/>
              </a:spcBef>
              <a:buNone/>
            </a:pPr>
            <a:endParaRPr lang="e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normAutofit/>
          </a:bodyPr>
          <a:lstStyle/>
          <a:p>
            <a:pPr algn="l"/>
            <a:endParaRPr lang="he-IL" dirty="0"/>
          </a:p>
        </p:txBody>
      </p:sp>
      <p:sp>
        <p:nvSpPr>
          <p:cNvPr id="4" name="מציין מיקום של מספר שקופית 3"/>
          <p:cNvSpPr>
            <a:spLocks noGrp="1"/>
          </p:cNvSpPr>
          <p:nvPr>
            <p:ph type="sldNum" sz="quarter" idx="10"/>
          </p:nvPr>
        </p:nvSpPr>
        <p:spPr>
          <a:xfrm>
            <a:off x="1633" y="8684826"/>
            <a:ext cx="2971092" cy="457711"/>
          </a:xfrm>
          <a:prstGeom prst="rect">
            <a:avLst/>
          </a:prstGeom>
        </p:spPr>
        <p:txBody>
          <a:bodyPr/>
          <a:lstStyle/>
          <a:p>
            <a:fld id="{C56EA0EE-76C1-48AC-AD28-CE32D0D12A75}" type="slidenum">
              <a:rPr lang="he-IL" smtClean="0"/>
              <a:pPr/>
              <a:t>30</a:t>
            </a:fld>
            <a:endParaRPr lang="he-IL"/>
          </a:p>
        </p:txBody>
      </p:sp>
    </p:spTree>
    <p:extLst>
      <p:ext uri="{BB962C8B-B14F-4D97-AF65-F5344CB8AC3E}">
        <p14:creationId xmlns="" xmlns:p14="http://schemas.microsoft.com/office/powerpoint/2010/main" val="363086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rtl="1">
              <a:lnSpc>
                <a:spcPct val="115000"/>
              </a:lnSpc>
              <a:spcBef>
                <a:spcPts val="0"/>
              </a:spcBef>
              <a:buNone/>
            </a:pPr>
            <a:r>
              <a:rPr lang="en" sz="1400" dirty="0" smtClean="0">
                <a:solidFill>
                  <a:schemeClr val="dk1"/>
                </a:solidFill>
              </a:rPr>
              <a:t>“No more gizmos in my class!”</a:t>
            </a:r>
          </a:p>
          <a:p>
            <a:pPr lvl="0" algn="l" rtl="1">
              <a:lnSpc>
                <a:spcPct val="115000"/>
              </a:lnSpc>
              <a:spcBef>
                <a:spcPts val="0"/>
              </a:spcBef>
              <a:buNone/>
            </a:pPr>
            <a:endParaRPr lang="en" sz="1400" dirty="0" smtClean="0">
              <a:solidFill>
                <a:schemeClr val="dk1"/>
              </a:solidFill>
            </a:endParaRPr>
          </a:p>
          <a:p>
            <a:pPr lvl="0" algn="l" rtl="0">
              <a:lnSpc>
                <a:spcPct val="115000"/>
              </a:lnSpc>
              <a:spcBef>
                <a:spcPts val="0"/>
              </a:spcBef>
              <a:buNone/>
            </a:pPr>
            <a:r>
              <a:rPr lang="en" sz="1400" dirty="0" smtClean="0">
                <a:solidFill>
                  <a:schemeClr val="dk1"/>
                </a:solidFill>
              </a:rPr>
              <a:t>From</a:t>
            </a:r>
            <a:r>
              <a:rPr lang="en" sz="1400" baseline="0" dirty="0" smtClean="0">
                <a:solidFill>
                  <a:schemeClr val="dk1"/>
                </a:solidFill>
              </a:rPr>
              <a:t> a historical perspective technology has always had a place in education and always will. </a:t>
            </a:r>
          </a:p>
          <a:p>
            <a:pPr lvl="0" algn="l" rtl="0">
              <a:lnSpc>
                <a:spcPct val="115000"/>
              </a:lnSpc>
              <a:spcBef>
                <a:spcPts val="0"/>
              </a:spcBef>
              <a:buNone/>
            </a:pPr>
            <a:endParaRPr lang="en" sz="1400" baseline="0" dirty="0" smtClean="0">
              <a:solidFill>
                <a:schemeClr val="dk1"/>
              </a:solidFill>
            </a:endParaRPr>
          </a:p>
          <a:p>
            <a:pPr lvl="0" algn="l" rtl="0">
              <a:lnSpc>
                <a:spcPct val="115000"/>
              </a:lnSpc>
              <a:spcBef>
                <a:spcPts val="0"/>
              </a:spcBef>
              <a:buNone/>
            </a:pPr>
            <a:r>
              <a:rPr lang="en" sz="1400" baseline="0" dirty="0" smtClean="0">
                <a:solidFill>
                  <a:schemeClr val="dk1"/>
                </a:solidFill>
              </a:rPr>
              <a:t>The education system can be slow to adopt but ultimately the technolgogy makes it’s way into the classroom as technology used well can improve learnig outcomes. </a:t>
            </a:r>
          </a:p>
          <a:p>
            <a:pPr lvl="0" algn="l" rtl="0">
              <a:lnSpc>
                <a:spcPct val="115000"/>
              </a:lnSpc>
              <a:spcBef>
                <a:spcPts val="0"/>
              </a:spcBef>
              <a:buNone/>
            </a:pPr>
            <a:endParaRPr lang="en" sz="1400" baseline="0" dirty="0" smtClean="0">
              <a:solidFill>
                <a:schemeClr val="dk1"/>
              </a:solidFill>
            </a:endParaRPr>
          </a:p>
          <a:p>
            <a:pPr lvl="0" algn="l" rtl="0">
              <a:lnSpc>
                <a:spcPct val="115000"/>
              </a:lnSpc>
              <a:spcBef>
                <a:spcPts val="0"/>
              </a:spcBef>
              <a:buNone/>
            </a:pPr>
            <a:r>
              <a:rPr lang="en" sz="1400" baseline="0" dirty="0" smtClean="0">
                <a:solidFill>
                  <a:schemeClr val="dk1"/>
                </a:solidFill>
              </a:rPr>
              <a:t>Here you can see the move from CALL (computer assisted language learning) which is so expensive to MALL (mobile assisted language learning) which is more accessible, cheaper and has less technolgocial problems. </a:t>
            </a:r>
            <a:endParaRPr lang="en" sz="1400" dirty="0" smtClean="0">
              <a:solidFill>
                <a:schemeClr val="dk1"/>
              </a:solidFill>
            </a:endParaRPr>
          </a:p>
          <a:p>
            <a:pPr lvl="0" rtl="1">
              <a:lnSpc>
                <a:spcPct val="115000"/>
              </a:lnSpc>
              <a:spcBef>
                <a:spcPts val="0"/>
              </a:spcBef>
              <a:buNone/>
            </a:pPr>
            <a:endParaRPr lang="en" sz="1400" dirty="0" smtClean="0">
              <a:solidFill>
                <a:schemeClr val="dk1"/>
              </a:solidFill>
            </a:endParaRPr>
          </a:p>
          <a:p>
            <a:pPr lvl="0">
              <a:spcBef>
                <a:spcPts val="0"/>
              </a:spcBef>
              <a:buNone/>
            </a:pPr>
            <a:endParaRPr dirty="0"/>
          </a:p>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smtClean="0"/>
          </a:p>
          <a:p>
            <a:pPr lvl="0" algn="l">
              <a:spcBef>
                <a:spcPts val="0"/>
              </a:spcBef>
              <a:buNone/>
            </a:pPr>
            <a:r>
              <a:rPr lang="en" dirty="0" smtClean="0"/>
              <a:t>My </a:t>
            </a:r>
            <a:r>
              <a:rPr lang="en" baseline="0" dirty="0" smtClean="0"/>
              <a:t>Iphone is like my second brain, it is my watch, my calendar, my address book, my maps, my gps, my journa</a:t>
            </a:r>
            <a:r>
              <a:rPr lang="en-US" baseline="0" dirty="0" smtClean="0"/>
              <a:t>l, it is my connection to my family and friends, through </a:t>
            </a:r>
            <a:r>
              <a:rPr lang="en-US" baseline="0" dirty="0" err="1" smtClean="0"/>
              <a:t>facebook</a:t>
            </a:r>
            <a:r>
              <a:rPr lang="en-US" baseline="0" dirty="0" smtClean="0"/>
              <a:t>, </a:t>
            </a:r>
            <a:r>
              <a:rPr lang="en-US" baseline="0" dirty="0" err="1" smtClean="0"/>
              <a:t>viber</a:t>
            </a:r>
            <a:r>
              <a:rPr lang="en-US" baseline="0" dirty="0" smtClean="0"/>
              <a:t>, </a:t>
            </a:r>
            <a:r>
              <a:rPr lang="en-US" baseline="0" dirty="0" err="1" smtClean="0"/>
              <a:t>whatsapp</a:t>
            </a:r>
            <a:r>
              <a:rPr lang="en-US" baseline="0" dirty="0" smtClean="0"/>
              <a:t>, messenger, my personal trainer through </a:t>
            </a:r>
            <a:r>
              <a:rPr lang="en-US" baseline="0" dirty="0" err="1" smtClean="0"/>
              <a:t>nike</a:t>
            </a:r>
            <a:r>
              <a:rPr lang="en-US" baseline="0" dirty="0" smtClean="0"/>
              <a:t> running and </a:t>
            </a:r>
            <a:r>
              <a:rPr lang="en-US" baseline="0" dirty="0" err="1" smtClean="0"/>
              <a:t>runkeeper</a:t>
            </a:r>
            <a:r>
              <a:rPr lang="en-US" baseline="0" dirty="0" smtClean="0"/>
              <a:t>, my camera and audio and video recorder, my </a:t>
            </a:r>
            <a:r>
              <a:rPr lang="en-US" baseline="0" dirty="0" err="1" smtClean="0"/>
              <a:t>tv</a:t>
            </a:r>
            <a:r>
              <a:rPr lang="en-US" baseline="0" dirty="0" smtClean="0"/>
              <a:t>, (channels, my mail, my music playlists etc, It is also a place for assessing all of my teaching resources through </a:t>
            </a:r>
            <a:r>
              <a:rPr lang="en-US" baseline="0" dirty="0" err="1" smtClean="0"/>
              <a:t>google</a:t>
            </a:r>
            <a:r>
              <a:rPr lang="en-US" baseline="0" dirty="0" smtClean="0"/>
              <a:t> drive, </a:t>
            </a:r>
            <a:r>
              <a:rPr lang="en-US" baseline="0" dirty="0" err="1" smtClean="0"/>
              <a:t>quizlet</a:t>
            </a:r>
            <a:r>
              <a:rPr lang="en-US" baseline="0" dirty="0" smtClean="0"/>
              <a:t>, </a:t>
            </a:r>
            <a:r>
              <a:rPr lang="en-US" baseline="0" dirty="0" err="1" smtClean="0"/>
              <a:t>Kahoot</a:t>
            </a:r>
            <a:r>
              <a:rPr lang="en-US" baseline="0" dirty="0" smtClean="0"/>
              <a:t>. I too can practice my Spanish with </a:t>
            </a:r>
            <a:r>
              <a:rPr lang="en-US" baseline="0" dirty="0" err="1" smtClean="0"/>
              <a:t>Duolingo</a:t>
            </a:r>
            <a:r>
              <a:rPr lang="en-US" baseline="0" dirty="0" smtClean="0"/>
              <a:t>. I can check my bank account and make medical appointments, check a train timetable and park with </a:t>
            </a:r>
            <a:r>
              <a:rPr lang="en-US" baseline="0" dirty="0" err="1" smtClean="0"/>
              <a:t>Pango</a:t>
            </a:r>
            <a:r>
              <a:rPr lang="en-US" baseline="0" dirty="0" smtClean="0"/>
              <a:t>. </a:t>
            </a:r>
          </a:p>
          <a:p>
            <a:pPr lvl="0" algn="l">
              <a:spcBef>
                <a:spcPts val="0"/>
              </a:spcBef>
              <a:buNone/>
            </a:pPr>
            <a:endParaRPr lang="en-US" baseline="0" dirty="0" smtClean="0"/>
          </a:p>
          <a:p>
            <a:pPr lvl="0" algn="l">
              <a:spcBef>
                <a:spcPts val="0"/>
              </a:spcBef>
              <a:buNone/>
            </a:pPr>
            <a:r>
              <a:rPr lang="en-US" baseline="0" dirty="0" smtClean="0"/>
              <a:t>It is also a great source of professional development through twitter, </a:t>
            </a:r>
            <a:r>
              <a:rPr lang="en-US" baseline="0" dirty="0" err="1" smtClean="0"/>
              <a:t>Linkedin</a:t>
            </a:r>
            <a:r>
              <a:rPr lang="en-US" baseline="0" dirty="0" smtClean="0"/>
              <a:t>, take an online course with </a:t>
            </a:r>
            <a:r>
              <a:rPr lang="en-US" baseline="0" dirty="0" err="1" smtClean="0"/>
              <a:t>coursera</a:t>
            </a:r>
            <a:r>
              <a:rPr lang="en-US" baseline="0" dirty="0" smtClean="0"/>
              <a:t>, adobe connect (virtual classroom) and update my own blog through the </a:t>
            </a:r>
            <a:r>
              <a:rPr lang="en-US" baseline="0" dirty="0" err="1" smtClean="0"/>
              <a:t>edublogs</a:t>
            </a:r>
            <a:r>
              <a:rPr lang="en-US" baseline="0" dirty="0" smtClean="0"/>
              <a:t> app.</a:t>
            </a:r>
          </a:p>
          <a:p>
            <a:pPr lvl="0" algn="l">
              <a:spcBef>
                <a:spcPts val="0"/>
              </a:spcBef>
              <a:buNone/>
            </a:pPr>
            <a:r>
              <a:rPr lang="en-US" baseline="0" dirty="0" smtClean="0"/>
              <a:t>My </a:t>
            </a:r>
            <a:r>
              <a:rPr lang="en-US" baseline="0" dirty="0" err="1" smtClean="0"/>
              <a:t>Iphone</a:t>
            </a:r>
            <a:r>
              <a:rPr lang="en-US" baseline="0" dirty="0" smtClean="0"/>
              <a:t> is an extension of me. It goes everywhere with me. I would be completely lost without it, and so would our students. </a:t>
            </a:r>
          </a:p>
          <a:p>
            <a:pPr lvl="0" algn="l">
              <a:spcBef>
                <a:spcPts val="0"/>
              </a:spcBef>
              <a:buNone/>
            </a:pPr>
            <a:endParaRPr lang="en-US" baseline="0" dirty="0" smtClean="0"/>
          </a:p>
          <a:p>
            <a:pPr lvl="0" algn="l">
              <a:spcBef>
                <a:spcPts val="0"/>
              </a:spcBef>
              <a:buNone/>
            </a:pPr>
            <a:r>
              <a:rPr lang="en-US" baseline="0" dirty="0" smtClean="0"/>
              <a:t>That is why I believe that it makes sense to integrate mobiles into the classroom, because just as I love it so do my students. By using it pedagogically I can achieve so much more than by simply banning the gizmos and focusing on the textbook (which by the way I love too) </a:t>
            </a:r>
            <a:endParaRPr lang="en" dirty="0" smtClean="0"/>
          </a:p>
          <a:p>
            <a:pPr lvl="0" algn="l">
              <a:spcBef>
                <a:spcPts val="0"/>
              </a:spcBef>
              <a:buNone/>
            </a:pPr>
            <a:endParaRPr lang="en" dirty="0" smtClean="0"/>
          </a:p>
          <a:p>
            <a:pPr lvl="0" algn="l">
              <a:spcBef>
                <a:spcPts val="0"/>
              </a:spcBef>
              <a:buNone/>
            </a:pPr>
            <a:endParaRPr lang="en" dirty="0"/>
          </a:p>
          <a:p>
            <a:pPr lvl="0" algn="l">
              <a:spcBef>
                <a:spcPts val="0"/>
              </a:spcBef>
              <a:buNone/>
            </a:pPr>
            <a:endParaRPr dirty="0"/>
          </a:p>
          <a:p>
            <a:pPr lvl="0" algn="l">
              <a:spcBef>
                <a:spcPts val="0"/>
              </a:spcBef>
              <a:buNone/>
            </a:pP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rtl="0">
              <a:spcBef>
                <a:spcPts val="0"/>
              </a:spcBef>
              <a:buNone/>
            </a:pPr>
            <a:r>
              <a:rPr lang="he-IL" sz="1800" dirty="0" smtClean="0">
                <a:solidFill>
                  <a:schemeClr val="accent3"/>
                </a:solidFill>
                <a:latin typeface="Average"/>
                <a:ea typeface="Average"/>
                <a:cs typeface="Average"/>
                <a:sym typeface="Average"/>
              </a:rPr>
              <a:t> </a:t>
            </a:r>
            <a:endParaRPr lang="en" sz="1800" dirty="0">
              <a:solidFill>
                <a:schemeClr val="accent3"/>
              </a:solidFill>
              <a:latin typeface="Average"/>
              <a:ea typeface="Average"/>
              <a:cs typeface="Average"/>
              <a:sym typeface="Averag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rtl="0">
              <a:spcBef>
                <a:spcPts val="0"/>
              </a:spcBef>
              <a:buNone/>
            </a:pPr>
            <a:endParaRPr lang="en" sz="1800" dirty="0">
              <a:solidFill>
                <a:schemeClr val="accent3"/>
              </a:solidFill>
              <a:latin typeface="Average"/>
              <a:ea typeface="Average"/>
              <a:cs typeface="Average"/>
              <a:sym typeface="Averag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a:lnSpc>
                <a:spcPct val="115000"/>
              </a:lnSpc>
              <a:spcBef>
                <a:spcPts val="0"/>
              </a:spcBef>
              <a:spcAft>
                <a:spcPts val="1600"/>
              </a:spcAft>
              <a:buNone/>
            </a:pPr>
            <a:endParaRPr lang="he-IL" sz="1800" dirty="0" smtClean="0">
              <a:solidFill>
                <a:schemeClr val="accent3"/>
              </a:solidFill>
              <a:latin typeface="Average"/>
              <a:ea typeface="Average"/>
              <a:cs typeface="Average"/>
              <a:sym typeface="Averag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rtl="0">
              <a:spcBef>
                <a:spcPts val="0"/>
              </a:spcBef>
              <a:buNone/>
            </a:pPr>
            <a:r>
              <a:rPr lang="en" sz="2400" dirty="0"/>
              <a:t> </a:t>
            </a:r>
            <a:r>
              <a:rPr lang="en" sz="2400" dirty="0" smtClean="0"/>
              <a:t>B</a:t>
            </a:r>
            <a:r>
              <a:rPr lang="en-US" sz="2400" dirty="0" smtClean="0"/>
              <a:t>YOD</a:t>
            </a:r>
          </a:p>
          <a:p>
            <a:pPr marL="228600" lvl="0" indent="-228600" algn="l" rtl="0">
              <a:spcBef>
                <a:spcPts val="0"/>
              </a:spcBef>
              <a:buFont typeface="+mj-lt"/>
              <a:buAutoNum type="arabicPeriod"/>
            </a:pPr>
            <a:r>
              <a:rPr lang="en-US" sz="2400" dirty="0" smtClean="0"/>
              <a:t>Ss come to the class with their</a:t>
            </a:r>
            <a:r>
              <a:rPr lang="en-US" sz="2400" baseline="0" dirty="0" smtClean="0"/>
              <a:t> personal devices which in itself is motivating</a:t>
            </a:r>
          </a:p>
          <a:p>
            <a:pPr marL="228600" lvl="0" indent="-228600" algn="l" rtl="0">
              <a:spcBef>
                <a:spcPts val="0"/>
              </a:spcBef>
              <a:buFont typeface="+mj-lt"/>
              <a:buAutoNum type="arabicPeriod"/>
            </a:pPr>
            <a:r>
              <a:rPr lang="en-US" sz="2400" baseline="0" dirty="0" smtClean="0"/>
              <a:t>The use of the device enables </a:t>
            </a:r>
            <a:r>
              <a:rPr lang="en-US" sz="2400" baseline="0" dirty="0" err="1" smtClean="0"/>
              <a:t>ss</a:t>
            </a:r>
            <a:r>
              <a:rPr lang="en-US" sz="2400" baseline="0" dirty="0" smtClean="0"/>
              <a:t> to be active in the classroom and at home. </a:t>
            </a:r>
          </a:p>
          <a:p>
            <a:pPr marL="228600" lvl="0" indent="-228600" algn="l" rtl="0">
              <a:spcBef>
                <a:spcPts val="0"/>
              </a:spcBef>
              <a:buFont typeface="+mj-lt"/>
              <a:buAutoNum type="arabicPeriod"/>
            </a:pPr>
            <a:r>
              <a:rPr lang="en-US" sz="2400" baseline="0" dirty="0" smtClean="0"/>
              <a:t>Learning is authentic and relevant to the </a:t>
            </a:r>
            <a:r>
              <a:rPr lang="en-US" sz="2400" baseline="0" dirty="0" err="1" smtClean="0"/>
              <a:t>ss</a:t>
            </a:r>
            <a:r>
              <a:rPr lang="en-US" sz="2400" baseline="0" dirty="0" smtClean="0"/>
              <a:t> world and can be used to develop </a:t>
            </a:r>
            <a:r>
              <a:rPr lang="en-US" sz="2400" baseline="0" dirty="0" err="1" smtClean="0"/>
              <a:t>ss’</a:t>
            </a:r>
            <a:r>
              <a:rPr lang="en-US" sz="2400" baseline="0" dirty="0" smtClean="0"/>
              <a:t> higher order thinking skills (promotes creativity)</a:t>
            </a:r>
          </a:p>
          <a:p>
            <a:pPr marL="228600" lvl="0" indent="-228600" algn="l" rtl="0">
              <a:spcBef>
                <a:spcPts val="0"/>
              </a:spcBef>
              <a:buFont typeface="+mj-lt"/>
              <a:buAutoNum type="arabicPeriod"/>
            </a:pPr>
            <a:r>
              <a:rPr lang="en-US" sz="2400" baseline="0" dirty="0" smtClean="0"/>
              <a:t>Great for providing access to </a:t>
            </a:r>
            <a:r>
              <a:rPr lang="en-US" sz="2400" baseline="0" dirty="0" err="1" smtClean="0"/>
              <a:t>ss</a:t>
            </a:r>
            <a:r>
              <a:rPr lang="en-US" sz="2400" baseline="0" dirty="0" smtClean="0"/>
              <a:t> with learning difficulties (I’ll give you some examples shortly)</a:t>
            </a:r>
          </a:p>
          <a:p>
            <a:pPr marL="228600" lvl="0" indent="-228600" algn="l" rtl="0">
              <a:spcBef>
                <a:spcPts val="0"/>
              </a:spcBef>
              <a:buFont typeface="+mj-lt"/>
              <a:buAutoNum type="arabicPeriod"/>
            </a:pPr>
            <a:r>
              <a:rPr lang="en-US" sz="2400" baseline="0" dirty="0" smtClean="0"/>
              <a:t>Enables blended learning environment that encourages collaboration and cooperation through the gathering of information,  use of </a:t>
            </a:r>
            <a:r>
              <a:rPr lang="en-US" sz="2400" baseline="0" dirty="0" err="1" smtClean="0"/>
              <a:t>google</a:t>
            </a:r>
            <a:r>
              <a:rPr lang="en-US" sz="2400" baseline="0" dirty="0" smtClean="0"/>
              <a:t> docs, recording and photographing, videoing and sharing</a:t>
            </a:r>
          </a:p>
          <a:p>
            <a:pPr marL="228600" lvl="0" indent="-228600" algn="l" rtl="0">
              <a:spcBef>
                <a:spcPts val="0"/>
              </a:spcBef>
              <a:buFont typeface="+mj-lt"/>
              <a:buAutoNum type="arabicPeriod"/>
            </a:pPr>
            <a:endParaRPr lang="en-US" sz="2400" baseline="0" dirty="0" smtClean="0"/>
          </a:p>
          <a:p>
            <a:pPr marL="228600" lvl="0" indent="-228600" algn="l" rtl="0">
              <a:spcBef>
                <a:spcPts val="0"/>
              </a:spcBef>
              <a:buFont typeface="+mj-lt"/>
              <a:buAutoNum type="arabicPeriod"/>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algn="l" rtl="0"/>
            <a:endParaRPr lang="en" dirty="0">
              <a:solidFill>
                <a:srgbClr val="FFFFFF"/>
              </a:solidFill>
              <a:highlight>
                <a:srgbClr val="1B2B72"/>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a:xfrm>
            <a:off x="6553200" y="4767263"/>
            <a:ext cx="2133600" cy="273844"/>
          </a:xfrm>
          <a:prstGeom prst="rect">
            <a:avLst/>
          </a:prstGeom>
        </p:spPr>
        <p:txBody>
          <a:bodyPr/>
          <a:lstStyle/>
          <a:p>
            <a:fld id="{7CB97365-EBCA-4027-87D5-99FC1D4DF0BB}" type="datetimeFigureOut">
              <a:rPr lang="en-US" smtClean="0"/>
              <a:pPr/>
              <a:t>8/29/2016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schrockguide.net/samr.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answergarden.ch/view/325727"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quizlet.com/_1xl13e" TargetMode="External"/><Relationship Id="rId5" Type="http://schemas.openxmlformats.org/officeDocument/2006/relationships/image" Target="../media/image13.png"/><Relationship Id="rId4" Type="http://schemas.openxmlformats.org/officeDocument/2006/relationships/hyperlink" Target="https://quizlet.com/116874698/food-english-hebrew-flash-card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youtu.be/WDd5tJ-VCE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quizlet.com/_23qel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8dwdSUUWy4OqyjJHHqshjGVB13pGmdPQJwjkqL9b4RY/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goo.gl/fkzHzg"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getkahoot.com/ways-to-play" TargetMode="External"/><Relationship Id="rId5" Type="http://schemas.openxmlformats.org/officeDocument/2006/relationships/hyperlink" Target="https://getkahoot.com/"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youtu.be/cZGghmwUcbQ"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ideo" Target="file:///C:\Users\Jane\Desktop\ETAI%20B2S\Thai%20commercial.mp4" TargetMode="External"/><Relationship Id="rId5" Type="http://schemas.openxmlformats.org/officeDocument/2006/relationships/image" Target="../media/image20.png"/><Relationship Id="rId4" Type="http://schemas.openxmlformats.org/officeDocument/2006/relationships/hyperlink" Target="https://youtu.be/cZGghmwUcbQ"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linoit.com/users/janecohen/canvases/Extreme%20-%20HaAmi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youtu.be/d1C9jDXSr3I"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hyperlink" Target="http://www.slideshare.net/allisonmarielawrence/assistive-technology-39812226/7"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www.sixwordmemoirs.com/"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llt.msu.edu/vol10num1/emerging/" TargetMode="External"/><Relationship Id="rId3" Type="http://schemas.openxmlformats.org/officeDocument/2006/relationships/hyperlink" Target="http://estydster.blogspot.co.il/2009/01/blog-post_24.html" TargetMode="External"/><Relationship Id="rId7" Type="http://schemas.openxmlformats.org/officeDocument/2006/relationships/hyperlink" Target="https://www.youtube.com/watch?v=H2Ly1FOHIa4"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youtube.com/watch?v=Fh-FRl3iWG4" TargetMode="External"/><Relationship Id="rId5" Type="http://schemas.openxmlformats.org/officeDocument/2006/relationships/hyperlink" Target="http://i-gordon.blogspot.co.il/2014/08/samr-model.html" TargetMode="External"/><Relationship Id="rId4" Type="http://schemas.openxmlformats.org/officeDocument/2006/relationships/hyperlink" Target="http://amisalant.com/?p=1167" TargetMode="External"/><Relationship Id="rId9" Type="http://schemas.openxmlformats.org/officeDocument/2006/relationships/hyperlink" Target="https://englishagenda.britishcouncil.org/.../e485_mobile_pedagogy_for_elt_final_v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janecohenefl.edublog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H2Ly1FOHIa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mentimeter.com/s/249ab4e8640eb3b6c1f397b1b4e8427b/618c28a408ac"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ctrTitle"/>
          </p:nvPr>
        </p:nvSpPr>
        <p:spPr>
          <a:xfrm>
            <a:off x="671250" y="267494"/>
            <a:ext cx="7801500" cy="3306356"/>
          </a:xfrm>
          <a:prstGeom prst="rect">
            <a:avLst/>
          </a:prstGeom>
        </p:spPr>
        <p:txBody>
          <a:bodyPr lIns="91425" tIns="91425" rIns="91425" bIns="91425" anchor="b" anchorCtr="0">
            <a:noAutofit/>
          </a:bodyPr>
          <a:lstStyle/>
          <a:p>
            <a:pPr lvl="0" algn="ctr" rtl="0">
              <a:spcBef>
                <a:spcPts val="0"/>
              </a:spcBef>
              <a:buNone/>
            </a:pPr>
            <a:r>
              <a:rPr lang="en" dirty="0"/>
              <a:t>@ the MALL - A guide to successfully integrating mobile devices</a:t>
            </a:r>
          </a:p>
          <a:p>
            <a:pPr lvl="0" algn="ctr">
              <a:spcBef>
                <a:spcPts val="0"/>
              </a:spcBef>
              <a:buNone/>
            </a:pPr>
            <a:endParaRPr dirty="0"/>
          </a:p>
        </p:txBody>
      </p:sp>
      <p:sp>
        <p:nvSpPr>
          <p:cNvPr id="139" name="Shape 139"/>
          <p:cNvSpPr txBox="1">
            <a:spLocks noGrp="1"/>
          </p:cNvSpPr>
          <p:nvPr>
            <p:ph type="subTitle" idx="1"/>
          </p:nvPr>
        </p:nvSpPr>
        <p:spPr>
          <a:xfrm>
            <a:off x="599925" y="3147814"/>
            <a:ext cx="7801500" cy="1768610"/>
          </a:xfrm>
          <a:prstGeom prst="rect">
            <a:avLst/>
          </a:prstGeom>
        </p:spPr>
        <p:txBody>
          <a:bodyPr lIns="91425" tIns="91425" rIns="91425" bIns="91425" anchor="t" anchorCtr="0">
            <a:noAutofit/>
          </a:bodyPr>
          <a:lstStyle/>
          <a:p>
            <a:pPr lvl="0" rtl="0">
              <a:spcBef>
                <a:spcPts val="0"/>
              </a:spcBef>
              <a:buNone/>
            </a:pPr>
            <a:r>
              <a:rPr lang="en" sz="2000" b="1" smtClean="0"/>
              <a:t>ETAI Northern </a:t>
            </a:r>
            <a:r>
              <a:rPr lang="en" sz="2000" b="1" dirty="0" smtClean="0"/>
              <a:t>Regional Conference – 23.8.2016</a:t>
            </a:r>
          </a:p>
          <a:p>
            <a:pPr lvl="0" rtl="0">
              <a:spcBef>
                <a:spcPts val="0"/>
              </a:spcBef>
              <a:buNone/>
            </a:pPr>
            <a:endParaRPr lang="en" sz="2000" b="1" dirty="0" smtClean="0"/>
          </a:p>
          <a:p>
            <a:pPr lvl="0" algn="l" rtl="0">
              <a:spcBef>
                <a:spcPts val="0"/>
              </a:spcBef>
              <a:buNone/>
            </a:pPr>
            <a:r>
              <a:rPr lang="en" dirty="0" smtClean="0"/>
              <a:t>Jane </a:t>
            </a:r>
            <a:r>
              <a:rPr lang="en" dirty="0"/>
              <a:t>Cohen englishwithjane@gmail.com</a:t>
            </a:r>
          </a:p>
          <a:p>
            <a:pPr lvl="0" algn="l" rtl="0">
              <a:spcBef>
                <a:spcPts val="0"/>
              </a:spcBef>
              <a:buNone/>
            </a:pPr>
            <a:r>
              <a:rPr lang="en" dirty="0"/>
              <a:t>Twitter: #JaneCohenEFL</a:t>
            </a:r>
          </a:p>
          <a:p>
            <a:pPr lvl="0" algn="l">
              <a:spcBef>
                <a:spcPts val="0"/>
              </a:spcBef>
              <a:buNone/>
            </a:pPr>
            <a:r>
              <a:rPr lang="en" dirty="0"/>
              <a:t>Blog: Route CPD for ELT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sp>
        <p:nvSpPr>
          <p:cNvPr id="3" name="Text Placeholder 2"/>
          <p:cNvSpPr>
            <a:spLocks noGrp="1"/>
          </p:cNvSpPr>
          <p:nvPr>
            <p:ph type="body" idx="1"/>
          </p:nvPr>
        </p:nvSpPr>
        <p:spPr>
          <a:xfrm>
            <a:off x="1835696" y="627534"/>
            <a:ext cx="5328592" cy="3960440"/>
          </a:xfrm>
        </p:spPr>
        <p:txBody>
          <a:bodyPr/>
          <a:lstStyle/>
          <a:p>
            <a:endParaRPr lang="he-IL" dirty="0"/>
          </a:p>
        </p:txBody>
      </p:sp>
      <p:pic>
        <p:nvPicPr>
          <p:cNvPr id="2050" name="Picture 2"/>
          <p:cNvPicPr>
            <a:picLocks noChangeAspect="1" noChangeArrowheads="1"/>
          </p:cNvPicPr>
          <p:nvPr/>
        </p:nvPicPr>
        <p:blipFill>
          <a:blip r:embed="rId3"/>
          <a:srcRect l="14846" t="23822" r="16453" b="12351"/>
          <a:stretch>
            <a:fillRect/>
          </a:stretch>
        </p:blipFill>
        <p:spPr bwMode="auto">
          <a:xfrm>
            <a:off x="1533987" y="267494"/>
            <a:ext cx="5846325" cy="4345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652120" y="4731990"/>
            <a:ext cx="3491880" cy="307777"/>
          </a:xfrm>
          <a:prstGeom prst="rect">
            <a:avLst/>
          </a:prstGeom>
          <a:noFill/>
        </p:spPr>
        <p:txBody>
          <a:bodyPr wrap="square" rtlCol="1">
            <a:spAutoFit/>
          </a:bodyPr>
          <a:lstStyle/>
          <a:p>
            <a:r>
              <a:rPr lang="en-US" dirty="0" smtClean="0">
                <a:hlinkClick r:id="rId4"/>
              </a:rPr>
              <a:t>http://www.schrockguide.net/samr.html</a:t>
            </a:r>
            <a:endParaRPr lang="he-I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lang="en" dirty="0"/>
          </a:p>
        </p:txBody>
      </p:sp>
      <p:sp>
        <p:nvSpPr>
          <p:cNvPr id="145" name="Shape 145"/>
          <p:cNvSpPr txBox="1">
            <a:spLocks noGrp="1"/>
          </p:cNvSpPr>
          <p:nvPr>
            <p:ph type="body" idx="1"/>
          </p:nvPr>
        </p:nvSpPr>
        <p:spPr>
          <a:xfrm>
            <a:off x="323528" y="1707654"/>
            <a:ext cx="8520600" cy="2789213"/>
          </a:xfrm>
          <a:prstGeom prst="rect">
            <a:avLst/>
          </a:prstGeom>
        </p:spPr>
        <p:txBody>
          <a:bodyPr lIns="91425" tIns="91425" rIns="91425" bIns="91425" anchor="t" anchorCtr="0">
            <a:noAutofit/>
          </a:bodyPr>
          <a:lstStyle/>
          <a:p>
            <a:pPr lvl="0" rtl="0">
              <a:spcBef>
                <a:spcPts val="0"/>
              </a:spcBef>
              <a:buNone/>
            </a:pPr>
            <a:endParaRPr lang="en" dirty="0"/>
          </a:p>
        </p:txBody>
      </p:sp>
      <p:pic>
        <p:nvPicPr>
          <p:cNvPr id="2050" name="Picture 2"/>
          <p:cNvPicPr>
            <a:picLocks noChangeAspect="1" noChangeArrowheads="1"/>
          </p:cNvPicPr>
          <p:nvPr/>
        </p:nvPicPr>
        <p:blipFill>
          <a:blip r:embed="rId3"/>
          <a:srcRect l="13000" t="10672" r="14000" b="67984"/>
          <a:stretch>
            <a:fillRect/>
          </a:stretch>
        </p:blipFill>
        <p:spPr bwMode="auto">
          <a:xfrm>
            <a:off x="323527" y="411510"/>
            <a:ext cx="7008779" cy="1152128"/>
          </a:xfrm>
          <a:prstGeom prst="rect">
            <a:avLst/>
          </a:prstGeom>
          <a:noFill/>
          <a:ln w="9525">
            <a:noFill/>
            <a:miter lim="800000"/>
            <a:headEnd/>
            <a:tailEnd/>
          </a:ln>
        </p:spPr>
      </p:pic>
      <p:pic>
        <p:nvPicPr>
          <p:cNvPr id="2051" name="Picture 3"/>
          <p:cNvPicPr>
            <a:picLocks noChangeAspect="1" noChangeArrowheads="1"/>
          </p:cNvPicPr>
          <p:nvPr/>
        </p:nvPicPr>
        <p:blipFill>
          <a:blip r:embed="rId4"/>
          <a:srcRect l="33206" t="17797" r="33035" b="26336"/>
          <a:stretch>
            <a:fillRect/>
          </a:stretch>
        </p:blipFill>
        <p:spPr bwMode="auto">
          <a:xfrm>
            <a:off x="6588224" y="1707654"/>
            <a:ext cx="2329736" cy="2232248"/>
          </a:xfrm>
          <a:prstGeom prst="rect">
            <a:avLst/>
          </a:prstGeom>
          <a:noFill/>
          <a:ln w="9525">
            <a:noFill/>
            <a:miter lim="800000"/>
            <a:headEnd/>
            <a:tailEnd/>
          </a:ln>
        </p:spPr>
      </p:pic>
      <p:sp>
        <p:nvSpPr>
          <p:cNvPr id="6" name="Cloud Callout 5"/>
          <p:cNvSpPr/>
          <p:nvPr/>
        </p:nvSpPr>
        <p:spPr>
          <a:xfrm>
            <a:off x="0" y="2211710"/>
            <a:ext cx="4968552" cy="2376264"/>
          </a:xfrm>
          <a:prstGeom prst="cloud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en" sz="2000" dirty="0" smtClean="0">
                <a:solidFill>
                  <a:schemeClr val="tx1"/>
                </a:solidFill>
              </a:rPr>
              <a:t>This tool can be used for:</a:t>
            </a:r>
          </a:p>
          <a:p>
            <a:pPr lvl="0"/>
            <a:r>
              <a:rPr lang="en" sz="2000" dirty="0" smtClean="0">
                <a:solidFill>
                  <a:schemeClr val="tx1"/>
                </a:solidFill>
              </a:rPr>
              <a:t>Brainstorming, polls/surveys, short answer questions and more...</a:t>
            </a:r>
            <a:endParaRPr lang="en" sz="2000" dirty="0">
              <a:solidFill>
                <a:schemeClr val="tx1"/>
              </a:solidFill>
            </a:endParaRPr>
          </a:p>
        </p:txBody>
      </p:sp>
      <p:sp>
        <p:nvSpPr>
          <p:cNvPr id="7" name="TextBox 6"/>
          <p:cNvSpPr txBox="1"/>
          <p:nvPr/>
        </p:nvSpPr>
        <p:spPr>
          <a:xfrm>
            <a:off x="6012160" y="4155926"/>
            <a:ext cx="2916832" cy="369332"/>
          </a:xfrm>
          <a:prstGeom prst="rect">
            <a:avLst/>
          </a:prstGeom>
          <a:noFill/>
        </p:spPr>
        <p:txBody>
          <a:bodyPr wrap="square" rtlCol="1">
            <a:spAutoFit/>
          </a:bodyPr>
          <a:lstStyle/>
          <a:p>
            <a:r>
              <a:rPr lang="en-US" sz="1800" dirty="0" smtClean="0">
                <a:hlinkClick r:id="rId5"/>
              </a:rPr>
              <a:t>answergarden.ch/325727</a:t>
            </a:r>
            <a:endParaRPr lang="he-IL"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descr="word lists.jpg"/>
          <p:cNvPicPr preferRelativeResize="0"/>
          <p:nvPr/>
        </p:nvPicPr>
        <p:blipFill>
          <a:blip r:embed="rId3">
            <a:alphaModFix/>
          </a:blip>
          <a:stretch>
            <a:fillRect/>
          </a:stretch>
        </p:blipFill>
        <p:spPr>
          <a:xfrm>
            <a:off x="395536" y="771550"/>
            <a:ext cx="3031325" cy="3931274"/>
          </a:xfrm>
          <a:prstGeom prst="rect">
            <a:avLst/>
          </a:prstGeom>
          <a:noFill/>
          <a:ln>
            <a:noFill/>
          </a:ln>
        </p:spPr>
      </p:pic>
      <p:pic>
        <p:nvPicPr>
          <p:cNvPr id="192" name="Shape 192" descr="quizlet.png">
            <a:hlinkClick r:id="rId4"/>
          </p:cNvPr>
          <p:cNvPicPr preferRelativeResize="0"/>
          <p:nvPr/>
        </p:nvPicPr>
        <p:blipFill>
          <a:blip r:embed="rId5">
            <a:alphaModFix/>
          </a:blip>
          <a:stretch>
            <a:fillRect/>
          </a:stretch>
        </p:blipFill>
        <p:spPr>
          <a:xfrm>
            <a:off x="4139952" y="1779662"/>
            <a:ext cx="4345496" cy="2934750"/>
          </a:xfrm>
          <a:prstGeom prst="rect">
            <a:avLst/>
          </a:prstGeom>
          <a:noFill/>
          <a:ln>
            <a:noFill/>
          </a:ln>
        </p:spPr>
      </p:pic>
      <p:sp>
        <p:nvSpPr>
          <p:cNvPr id="193" name="Shape 193"/>
          <p:cNvSpPr/>
          <p:nvPr/>
        </p:nvSpPr>
        <p:spPr>
          <a:xfrm>
            <a:off x="5220072" y="195486"/>
            <a:ext cx="2592288" cy="1275606"/>
          </a:xfrm>
          <a:prstGeom prst="cloudCallout">
            <a:avLst>
              <a:gd name="adj1" fmla="val -20833"/>
              <a:gd name="adj2" fmla="val 625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2400" b="1" dirty="0">
                <a:solidFill>
                  <a:schemeClr val="tx1"/>
                </a:solidFill>
              </a:rPr>
              <a:t>Quizlet</a:t>
            </a:r>
            <a:endParaRPr lang="en" sz="2400" b="1" dirty="0">
              <a:solidFill>
                <a:schemeClr val="tx1"/>
              </a:solidFill>
              <a:hlinkClick r:id="rId6"/>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cs typeface="+mn-cs"/>
              </a:rPr>
              <a:t>What do you think this is a commercial for?</a:t>
            </a:r>
            <a:endParaRPr lang="he-IL" sz="2800" dirty="0">
              <a:cs typeface="+mn-cs"/>
            </a:endParaRPr>
          </a:p>
        </p:txBody>
      </p:sp>
      <p:pic>
        <p:nvPicPr>
          <p:cNvPr id="4" name="Content Placeholder 3"/>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l="15249" t="13430" r="49882" b="53957"/>
          <a:stretch/>
        </p:blipFill>
        <p:spPr bwMode="auto">
          <a:xfrm>
            <a:off x="2446386" y="1704532"/>
            <a:ext cx="4251228" cy="238570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5580112" y="4569972"/>
            <a:ext cx="3384376" cy="307777"/>
          </a:xfrm>
          <a:prstGeom prst="rect">
            <a:avLst/>
          </a:prstGeom>
          <a:noFill/>
        </p:spPr>
        <p:txBody>
          <a:bodyPr wrap="square" rtlCol="1">
            <a:spAutoFit/>
          </a:bodyPr>
          <a:lstStyle/>
          <a:p>
            <a:r>
              <a:rPr lang="en-US" dirty="0" smtClean="0">
                <a:hlinkClick r:id="rId4"/>
              </a:rPr>
              <a:t>https://youtu.be/WDd5tJ-VCEo</a:t>
            </a:r>
            <a:endParaRPr lang="he-IL" dirty="0"/>
          </a:p>
        </p:txBody>
      </p:sp>
    </p:spTree>
    <p:extLst>
      <p:ext uri="{BB962C8B-B14F-4D97-AF65-F5344CB8AC3E}">
        <p14:creationId xmlns:p14="http://schemas.microsoft.com/office/powerpoint/2010/main" xmlns="" val="164574660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cs typeface="+mn-cs"/>
              </a:rPr>
              <a:t>Hypnosis - Keywords</a:t>
            </a:r>
            <a:endParaRPr lang="he-IL" sz="2800" dirty="0">
              <a:cs typeface="+mn-cs"/>
            </a:endParaRPr>
          </a:p>
        </p:txBody>
      </p:sp>
      <p:pic>
        <p:nvPicPr>
          <p:cNvPr id="7" name="Content Placeholder 6" descr="quizlet.jpg"/>
          <p:cNvPicPr>
            <a:picLocks noGrp="1" noChangeAspect="1"/>
          </p:cNvPicPr>
          <p:nvPr>
            <p:ph idx="1"/>
          </p:nvPr>
        </p:nvPicPr>
        <p:blipFill>
          <a:blip r:embed="rId3" cstate="print"/>
          <a:stretch>
            <a:fillRect/>
          </a:stretch>
        </p:blipFill>
        <p:spPr>
          <a:xfrm>
            <a:off x="2103466" y="1923678"/>
            <a:ext cx="4937068" cy="1340155"/>
          </a:xfrm>
        </p:spPr>
      </p:pic>
      <p:sp>
        <p:nvSpPr>
          <p:cNvPr id="3" name="TextBox 2"/>
          <p:cNvSpPr txBox="1"/>
          <p:nvPr/>
        </p:nvSpPr>
        <p:spPr>
          <a:xfrm>
            <a:off x="6732240" y="4515966"/>
            <a:ext cx="2160240" cy="307777"/>
          </a:xfrm>
          <a:prstGeom prst="rect">
            <a:avLst/>
          </a:prstGeom>
          <a:noFill/>
        </p:spPr>
        <p:txBody>
          <a:bodyPr wrap="square" rtlCol="1">
            <a:spAutoFit/>
          </a:bodyPr>
          <a:lstStyle/>
          <a:p>
            <a:r>
              <a:rPr lang="en-US" dirty="0" smtClean="0">
                <a:hlinkClick r:id="rId4" action="ppaction://hlinkfile"/>
              </a:rPr>
              <a:t>quizlet.com</a:t>
            </a:r>
            <a:r>
              <a:rPr lang="en-US" dirty="0">
                <a:hlinkClick r:id="rId4" action="ppaction://hlinkfile"/>
              </a:rPr>
              <a:t>/_</a:t>
            </a:r>
            <a:r>
              <a:rPr lang="en-US" dirty="0" smtClean="0">
                <a:hlinkClick r:id="rId4" action="ppaction://hlinkfile"/>
              </a:rPr>
              <a:t>23qelv</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Complete the </a:t>
            </a:r>
            <a:r>
              <a:rPr lang="en-US" sz="3200" dirty="0" err="1" smtClean="0">
                <a:hlinkClick r:id="rId3"/>
              </a:rPr>
              <a:t>GoogleDoc</a:t>
            </a:r>
            <a:r>
              <a:rPr lang="en-US" sz="3200" dirty="0" smtClean="0"/>
              <a:t> writing task for homework</a:t>
            </a:r>
            <a:endParaRPr lang="he-IL" sz="3200" dirty="0"/>
          </a:p>
        </p:txBody>
      </p:sp>
      <p:pic>
        <p:nvPicPr>
          <p:cNvPr id="7" name="Content Placeholder 6" descr="google doc.png"/>
          <p:cNvPicPr>
            <a:picLocks noGrp="1" noChangeAspect="1"/>
          </p:cNvPicPr>
          <p:nvPr>
            <p:ph idx="1"/>
          </p:nvPr>
        </p:nvPicPr>
        <p:blipFill>
          <a:blip r:embed="rId4" cstate="print"/>
          <a:stretch>
            <a:fillRect/>
          </a:stretch>
        </p:blipFill>
        <p:spPr>
          <a:xfrm>
            <a:off x="3168911" y="1779662"/>
            <a:ext cx="2806179" cy="2104634"/>
          </a:xfrm>
        </p:spPr>
      </p:pic>
      <p:sp>
        <p:nvSpPr>
          <p:cNvPr id="9" name="TextBox 8"/>
          <p:cNvSpPr txBox="1"/>
          <p:nvPr/>
        </p:nvSpPr>
        <p:spPr>
          <a:xfrm>
            <a:off x="6876256" y="4659982"/>
            <a:ext cx="1872208" cy="307777"/>
          </a:xfrm>
          <a:prstGeom prst="rect">
            <a:avLst/>
          </a:prstGeom>
          <a:noFill/>
        </p:spPr>
        <p:txBody>
          <a:bodyPr wrap="square" rtlCol="1">
            <a:spAutoFit/>
          </a:bodyPr>
          <a:lstStyle/>
          <a:p>
            <a:r>
              <a:rPr lang="en-US" dirty="0" smtClean="0">
                <a:hlinkClick r:id="rId5"/>
              </a:rPr>
              <a:t>https://goo.gl/fkzHzg</a:t>
            </a:r>
            <a:endParaRPr lang="he-IL"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descr="Kahoot 1.jpg"/>
          <p:cNvPicPr preferRelativeResize="0"/>
          <p:nvPr/>
        </p:nvPicPr>
        <p:blipFill>
          <a:blip r:embed="rId3">
            <a:alphaModFix/>
          </a:blip>
          <a:stretch>
            <a:fillRect/>
          </a:stretch>
        </p:blipFill>
        <p:spPr>
          <a:xfrm>
            <a:off x="4269225" y="483775"/>
            <a:ext cx="4504100" cy="2522299"/>
          </a:xfrm>
          <a:prstGeom prst="rect">
            <a:avLst/>
          </a:prstGeom>
          <a:noFill/>
          <a:ln>
            <a:noFill/>
          </a:ln>
        </p:spPr>
      </p:pic>
      <p:pic>
        <p:nvPicPr>
          <p:cNvPr id="199" name="Shape 199" descr="Kahoot1.jpg"/>
          <p:cNvPicPr preferRelativeResize="0"/>
          <p:nvPr/>
        </p:nvPicPr>
        <p:blipFill>
          <a:blip r:embed="rId4">
            <a:alphaModFix/>
          </a:blip>
          <a:stretch>
            <a:fillRect/>
          </a:stretch>
        </p:blipFill>
        <p:spPr>
          <a:xfrm>
            <a:off x="200549" y="2265350"/>
            <a:ext cx="3561299" cy="2667549"/>
          </a:xfrm>
          <a:prstGeom prst="rect">
            <a:avLst/>
          </a:prstGeom>
          <a:noFill/>
          <a:ln>
            <a:noFill/>
          </a:ln>
        </p:spPr>
      </p:pic>
      <p:sp>
        <p:nvSpPr>
          <p:cNvPr id="200" name="Shape 200"/>
          <p:cNvSpPr/>
          <p:nvPr/>
        </p:nvSpPr>
        <p:spPr>
          <a:xfrm>
            <a:off x="719725" y="365750"/>
            <a:ext cx="2784600" cy="1250700"/>
          </a:xfrm>
          <a:prstGeom prst="cloudCallout">
            <a:avLst>
              <a:gd name="adj1" fmla="val -20833"/>
              <a:gd name="adj2" fmla="val 625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2400" b="1" dirty="0">
                <a:solidFill>
                  <a:schemeClr val="tx1"/>
                </a:solidFill>
              </a:rPr>
              <a:t>Kahoot!</a:t>
            </a:r>
            <a:endParaRPr lang="en" sz="2400" b="1" dirty="0">
              <a:solidFill>
                <a:schemeClr val="tx1"/>
              </a:solidFill>
              <a:hlinkClick r:id="rId5"/>
            </a:endParaRPr>
          </a:p>
        </p:txBody>
      </p:sp>
      <p:sp>
        <p:nvSpPr>
          <p:cNvPr id="5" name="TextBox 4"/>
          <p:cNvSpPr txBox="1"/>
          <p:nvPr/>
        </p:nvSpPr>
        <p:spPr>
          <a:xfrm>
            <a:off x="4860032" y="4011910"/>
            <a:ext cx="3816424" cy="307777"/>
          </a:xfrm>
          <a:prstGeom prst="rect">
            <a:avLst/>
          </a:prstGeom>
          <a:noFill/>
        </p:spPr>
        <p:txBody>
          <a:bodyPr wrap="square" rtlCol="1">
            <a:spAutoFit/>
          </a:bodyPr>
          <a:lstStyle/>
          <a:p>
            <a:r>
              <a:rPr lang="en-US" dirty="0" smtClean="0">
                <a:hlinkClick r:id="rId6"/>
              </a:rPr>
              <a:t>https://getkahoot.com/ways-to-play</a:t>
            </a:r>
            <a:endParaRPr lang="he-I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p:nvPr/>
        </p:nvPicPr>
        <p:blipFill>
          <a:blip r:embed="rId3">
            <a:alphaModFix/>
          </a:blip>
          <a:stretch>
            <a:fillRect/>
          </a:stretch>
        </p:blipFill>
        <p:spPr>
          <a:xfrm>
            <a:off x="3275856" y="411510"/>
            <a:ext cx="5256584" cy="4104456"/>
          </a:xfrm>
          <a:prstGeom prst="rect">
            <a:avLst/>
          </a:prstGeom>
          <a:noFill/>
          <a:ln>
            <a:noFill/>
          </a:ln>
        </p:spPr>
      </p:pic>
      <p:sp>
        <p:nvSpPr>
          <p:cNvPr id="5" name="TextBox 4"/>
          <p:cNvSpPr txBox="1"/>
          <p:nvPr/>
        </p:nvSpPr>
        <p:spPr>
          <a:xfrm>
            <a:off x="323528" y="3435846"/>
            <a:ext cx="2160240" cy="307777"/>
          </a:xfrm>
          <a:prstGeom prst="rect">
            <a:avLst/>
          </a:prstGeom>
          <a:noFill/>
        </p:spPr>
        <p:txBody>
          <a:bodyPr wrap="square" rtlCol="1">
            <a:spAutoFit/>
          </a:bodyPr>
          <a:lstStyle/>
          <a:p>
            <a:endParaRPr lang="he-IL" dirty="0"/>
          </a:p>
        </p:txBody>
      </p:sp>
      <p:sp>
        <p:nvSpPr>
          <p:cNvPr id="7" name="TextBox 6"/>
          <p:cNvSpPr txBox="1"/>
          <p:nvPr/>
        </p:nvSpPr>
        <p:spPr>
          <a:xfrm>
            <a:off x="5796136" y="4659982"/>
            <a:ext cx="2736304" cy="307777"/>
          </a:xfrm>
          <a:prstGeom prst="rect">
            <a:avLst/>
          </a:prstGeom>
          <a:noFill/>
        </p:spPr>
        <p:txBody>
          <a:bodyPr wrap="square" rtlCol="1">
            <a:spAutoFit/>
          </a:bodyPr>
          <a:lstStyle/>
          <a:p>
            <a:pPr>
              <a:defRPr/>
            </a:pPr>
            <a:r>
              <a:rPr lang="en-US" dirty="0" smtClean="0">
                <a:hlinkClick r:id="rId4"/>
              </a:rPr>
              <a:t>https://youtu.be/cZGghmwUcbQ</a:t>
            </a:r>
            <a:endParaRPr lang="en-US" dirty="0" smtClean="0"/>
          </a:p>
        </p:txBody>
      </p:sp>
      <p:sp>
        <p:nvSpPr>
          <p:cNvPr id="8" name="TextBox 7"/>
          <p:cNvSpPr txBox="1"/>
          <p:nvPr/>
        </p:nvSpPr>
        <p:spPr>
          <a:xfrm>
            <a:off x="539552" y="339502"/>
            <a:ext cx="5832648" cy="523220"/>
          </a:xfrm>
          <a:prstGeom prst="rect">
            <a:avLst/>
          </a:prstGeom>
          <a:noFill/>
        </p:spPr>
        <p:txBody>
          <a:bodyPr wrap="square" rtlCol="1">
            <a:spAutoFit/>
          </a:bodyPr>
          <a:lstStyle/>
          <a:p>
            <a:r>
              <a:rPr lang="en-US" sz="2800" b="1" dirty="0" smtClean="0">
                <a:solidFill>
                  <a:schemeClr val="tx1"/>
                </a:solidFill>
              </a:rPr>
              <a:t>QR Codes</a:t>
            </a:r>
            <a:endParaRPr lang="he-IL" sz="28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4"/>
              </a:rPr>
              <a:t>Random Acts of Kindness</a:t>
            </a:r>
            <a:endParaRPr lang="he-IL" dirty="0"/>
          </a:p>
        </p:txBody>
      </p:sp>
      <p:sp>
        <p:nvSpPr>
          <p:cNvPr id="3" name="Content Placeholder 2"/>
          <p:cNvSpPr>
            <a:spLocks noGrp="1"/>
          </p:cNvSpPr>
          <p:nvPr>
            <p:ph idx="1"/>
          </p:nvPr>
        </p:nvSpPr>
        <p:spPr>
          <a:xfrm>
            <a:off x="457200" y="1200150"/>
            <a:ext cx="8363272" cy="353184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l">
              <a:buNone/>
            </a:pPr>
            <a:endParaRPr lang="en-US" dirty="0" smtClean="0">
              <a:hlinkClick r:id="rId4"/>
            </a:endParaRPr>
          </a:p>
          <a:p>
            <a:pPr algn="l">
              <a:buNone/>
            </a:pPr>
            <a:endParaRPr lang="en-US" dirty="0" smtClean="0">
              <a:hlinkClick r:id="rId4"/>
            </a:endParaRPr>
          </a:p>
          <a:p>
            <a:pPr algn="l">
              <a:buNone/>
            </a:pPr>
            <a:endParaRPr lang="he-IL" dirty="0"/>
          </a:p>
        </p:txBody>
      </p:sp>
      <p:pic>
        <p:nvPicPr>
          <p:cNvPr id="4" name="Thai commercial.mp4">
            <a:hlinkClick r:id="" action="ppaction://media"/>
          </p:cNvPr>
          <p:cNvPicPr>
            <a:picLocks noRot="1" noChangeAspect="1"/>
          </p:cNvPicPr>
          <p:nvPr>
            <a:videoFile r:link="rId1"/>
          </p:nvPr>
        </p:nvPicPr>
        <p:blipFill>
          <a:blip r:embed="rId5" cstate="print"/>
          <a:stretch>
            <a:fillRect/>
          </a:stretch>
        </p:blipFill>
        <p:spPr>
          <a:xfrm>
            <a:off x="702210" y="1059582"/>
            <a:ext cx="7739583" cy="3262588"/>
          </a:xfrm>
          <a:prstGeom prst="rect">
            <a:avLst/>
          </a:prstGeom>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Linoit</a:t>
            </a:r>
          </a:p>
        </p:txBody>
      </p:sp>
      <p:sp>
        <p:nvSpPr>
          <p:cNvPr id="219" name="Shape 21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220" name="Shape 220">
            <a:hlinkClick r:id="rId3"/>
          </p:cNvPr>
          <p:cNvPicPr preferRelativeResize="0"/>
          <p:nvPr/>
        </p:nvPicPr>
        <p:blipFill>
          <a:blip r:embed="rId4">
            <a:alphaModFix/>
          </a:blip>
          <a:stretch>
            <a:fillRect/>
          </a:stretch>
        </p:blipFill>
        <p:spPr>
          <a:xfrm>
            <a:off x="47199" y="0"/>
            <a:ext cx="9096800" cy="5143500"/>
          </a:xfrm>
          <a:prstGeom prst="rect">
            <a:avLst/>
          </a:prstGeom>
          <a:noFill/>
          <a:ln>
            <a:noFill/>
          </a:ln>
        </p:spPr>
      </p:pic>
      <p:sp>
        <p:nvSpPr>
          <p:cNvPr id="221" name="Shape 221"/>
          <p:cNvSpPr txBox="1"/>
          <p:nvPr/>
        </p:nvSpPr>
        <p:spPr>
          <a:xfrm>
            <a:off x="7928750" y="1486600"/>
            <a:ext cx="1120800" cy="495600"/>
          </a:xfrm>
          <a:prstGeom prst="rect">
            <a:avLst/>
          </a:prstGeom>
          <a:noFill/>
          <a:ln>
            <a:noFill/>
          </a:ln>
        </p:spPr>
        <p:txBody>
          <a:bodyPr lIns="91425" tIns="91425" rIns="91425" bIns="91425" anchor="t" anchorCtr="0">
            <a:noAutofit/>
          </a:bodyPr>
          <a:lstStyle/>
          <a:p>
            <a:pPr lvl="0">
              <a:spcBef>
                <a:spcPts val="0"/>
              </a:spcBef>
              <a:buNone/>
            </a:pPr>
            <a:r>
              <a:rPr lang="en" u="sng">
                <a:hlinkClick r:id="rId3"/>
              </a:rPr>
              <a:t>Linoit.com</a:t>
            </a:r>
          </a:p>
        </p:txBody>
      </p:sp>
      <p:sp>
        <p:nvSpPr>
          <p:cNvPr id="222" name="Shape 222"/>
          <p:cNvSpPr/>
          <p:nvPr/>
        </p:nvSpPr>
        <p:spPr>
          <a:xfrm>
            <a:off x="7164288" y="1347614"/>
            <a:ext cx="1885262" cy="799736"/>
          </a:xfrm>
          <a:prstGeom prst="cloudCallout">
            <a:avLst>
              <a:gd name="adj1" fmla="val -20833"/>
              <a:gd name="adj2" fmla="val 625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2000" b="1" dirty="0" smtClean="0">
                <a:solidFill>
                  <a:schemeClr val="tx1"/>
                </a:solidFill>
              </a:rPr>
              <a:t>Linoit</a:t>
            </a:r>
            <a:endParaRPr lang="en" sz="2000" b="1" dirty="0">
              <a:solidFill>
                <a:schemeClr val="tx1"/>
              </a:solidFill>
              <a:hlinkClick r:id="rId3"/>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2800" dirty="0" smtClean="0">
                <a:cs typeface="+mn-cs"/>
                <a:hlinkClick r:id="rId3"/>
              </a:rPr>
              <a:t>Integrating mobile devices into the classroom: </a:t>
            </a:r>
            <a:endParaRPr lang="en" sz="2800" dirty="0">
              <a:cs typeface="+mn-cs"/>
            </a:endParaRPr>
          </a:p>
        </p:txBody>
      </p:sp>
      <p:sp>
        <p:nvSpPr>
          <p:cNvPr id="145" name="Shape 14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endParaRPr lang="en" dirty="0"/>
          </a:p>
        </p:txBody>
      </p:sp>
      <p:pic>
        <p:nvPicPr>
          <p:cNvPr id="1026" name="Picture 2"/>
          <p:cNvPicPr>
            <a:picLocks noChangeAspect="1" noChangeArrowheads="1"/>
          </p:cNvPicPr>
          <p:nvPr/>
        </p:nvPicPr>
        <p:blipFill>
          <a:blip r:embed="rId4"/>
          <a:srcRect t="17336" r="1147" b="17796"/>
          <a:stretch>
            <a:fillRect/>
          </a:stretch>
        </p:blipFill>
        <p:spPr bwMode="auto">
          <a:xfrm>
            <a:off x="1383809" y="1203598"/>
            <a:ext cx="6376382" cy="3377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1223957322"/>
              </p:ext>
            </p:extLst>
          </p:nvPr>
        </p:nvGraphicFramePr>
        <p:xfrm>
          <a:off x="1403648" y="2571750"/>
          <a:ext cx="6203032" cy="2184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201993" y="285750"/>
            <a:ext cx="4701928" cy="523220"/>
          </a:xfrm>
          <a:prstGeom prst="rect">
            <a:avLst/>
          </a:prstGeom>
          <a:noFill/>
        </p:spPr>
        <p:txBody>
          <a:bodyPr wrap="none" lIns="91440" tIns="45720" rIns="91440" bIns="45720">
            <a:spAutoFit/>
          </a:bodyPr>
          <a:lstStyle/>
          <a:p>
            <a:r>
              <a:rPr lang="en-US" sz="2800" b="1" cap="none" spc="0" dirty="0" smtClean="0">
                <a:ln w="10160">
                  <a:solidFill>
                    <a:schemeClr val="bg1"/>
                  </a:solidFill>
                  <a:prstDash val="solid"/>
                </a:ln>
                <a:solidFill>
                  <a:schemeClr val="tx1"/>
                </a:solidFill>
                <a:effectLst>
                  <a:outerShdw blurRad="38100" dist="32000" dir="5400000" algn="tl">
                    <a:srgbClr val="000000">
                      <a:alpha val="30000"/>
                    </a:srgbClr>
                  </a:outerShdw>
                </a:effectLst>
              </a:rPr>
              <a:t>Assistive Technology (AT)</a:t>
            </a:r>
            <a:endParaRPr lang="en-US" sz="2800" b="1" cap="none" spc="0" dirty="0">
              <a:ln w="10160">
                <a:solidFill>
                  <a:schemeClr val="bg1"/>
                </a:solidFill>
                <a:prstDash val="solid"/>
              </a:ln>
              <a:solidFill>
                <a:schemeClr val="tx1"/>
              </a:solidFill>
              <a:effectLst>
                <a:outerShdw blurRad="38100" dist="32000" dir="5400000" algn="tl">
                  <a:srgbClr val="000000">
                    <a:alpha val="30000"/>
                  </a:srgbClr>
                </a:outerShdw>
              </a:effectLst>
            </a:endParaRPr>
          </a:p>
        </p:txBody>
      </p:sp>
      <p:sp>
        <p:nvSpPr>
          <p:cNvPr id="6" name="TextBox 5"/>
          <p:cNvSpPr txBox="1"/>
          <p:nvPr/>
        </p:nvSpPr>
        <p:spPr>
          <a:xfrm>
            <a:off x="395536" y="987574"/>
            <a:ext cx="8568952" cy="923330"/>
          </a:xfrm>
          <a:prstGeom prst="rect">
            <a:avLst/>
          </a:prstGeom>
          <a:noFill/>
        </p:spPr>
        <p:txBody>
          <a:bodyPr wrap="square" rtlCol="1">
            <a:spAutoFit/>
          </a:bodyPr>
          <a:lstStyle/>
          <a:p>
            <a:r>
              <a:rPr lang="en-US" sz="2000" dirty="0" smtClean="0">
                <a:solidFill>
                  <a:schemeClr val="tx1"/>
                </a:solidFill>
              </a:rPr>
              <a:t>“Any device, equipment, or service that improves the learning and capabilities of students with disabilities.”    </a:t>
            </a:r>
          </a:p>
          <a:p>
            <a:r>
              <a:rPr lang="en-US" sz="1400" dirty="0" smtClean="0">
                <a:hlinkClick r:id="rId8"/>
              </a:rPr>
              <a:t>Alison Maria Lawrence, Meeting Special Needs in the Classroom, slide share</a:t>
            </a:r>
            <a:endParaRPr lang="en-US" sz="1400" dirty="0"/>
          </a:p>
        </p:txBody>
      </p:sp>
    </p:spTree>
    <p:extLst>
      <p:ext uri="{BB962C8B-B14F-4D97-AF65-F5344CB8AC3E}">
        <p14:creationId xmlns="" xmlns:p14="http://schemas.microsoft.com/office/powerpoint/2010/main" val="250405457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7494"/>
            <a:ext cx="8520600" cy="1008112"/>
          </a:xfrm>
        </p:spPr>
        <p:txBody>
          <a:bodyPr>
            <a:noAutofit/>
          </a:bodyPr>
          <a:lstStyle/>
          <a:p>
            <a:r>
              <a:rPr lang="en-US" sz="2800" b="1" dirty="0" smtClean="0">
                <a:cs typeface="+mn-cs"/>
              </a:rPr>
              <a:t>Encourage your students to use their </a:t>
            </a:r>
            <a:r>
              <a:rPr lang="en-US" sz="2800" b="1" dirty="0" err="1" smtClean="0">
                <a:cs typeface="+mn-cs"/>
              </a:rPr>
              <a:t>Smartphones</a:t>
            </a:r>
            <a:r>
              <a:rPr lang="en-US" sz="2800" b="1" dirty="0" smtClean="0">
                <a:cs typeface="+mn-cs"/>
              </a:rPr>
              <a:t> to record you reading the text</a:t>
            </a:r>
            <a:endParaRPr lang="he-IL" sz="2800" b="1" dirty="0">
              <a:cs typeface="+mn-cs"/>
            </a:endParaRPr>
          </a:p>
        </p:txBody>
      </p:sp>
      <p:sp>
        <p:nvSpPr>
          <p:cNvPr id="7" name="Content Placeholder 6"/>
          <p:cNvSpPr>
            <a:spLocks noGrp="1"/>
          </p:cNvSpPr>
          <p:nvPr>
            <p:ph idx="1"/>
          </p:nvPr>
        </p:nvSpPr>
        <p:spPr/>
        <p:txBody>
          <a:bodyPr/>
          <a:lstStyle/>
          <a:p>
            <a:endParaRPr lang="he-IL" dirty="0"/>
          </a:p>
        </p:txBody>
      </p:sp>
      <p:pic>
        <p:nvPicPr>
          <p:cNvPr id="5" name="Picture 4" descr="IMG_4338.PNG"/>
          <p:cNvPicPr>
            <a:picLocks noChangeAspect="1"/>
          </p:cNvPicPr>
          <p:nvPr/>
        </p:nvPicPr>
        <p:blipFill>
          <a:blip r:embed="rId2" cstate="print"/>
          <a:srcRect b="13251"/>
          <a:stretch>
            <a:fillRect/>
          </a:stretch>
        </p:blipFill>
        <p:spPr>
          <a:xfrm>
            <a:off x="3059832" y="1707654"/>
            <a:ext cx="2448272" cy="3219822"/>
          </a:xfrm>
          <a:prstGeom prst="rect">
            <a:avLst/>
          </a:prstGeom>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486"/>
            <a:ext cx="8229600" cy="857250"/>
          </a:xfrm>
        </p:spPr>
        <p:txBody>
          <a:bodyPr>
            <a:noAutofit/>
          </a:bodyPr>
          <a:lstStyle/>
          <a:p>
            <a:pPr algn="l"/>
            <a:r>
              <a:rPr lang="en-US" sz="2800" b="1" dirty="0" smtClean="0">
                <a:cs typeface="+mn-cs"/>
              </a:rPr>
              <a:t>Ask your students to record their thoughts on their Apple &amp; Android devices with the </a:t>
            </a:r>
            <a:r>
              <a:rPr lang="en-US" sz="2800" b="1" u="sng" dirty="0" smtClean="0">
                <a:cs typeface="+mn-cs"/>
              </a:rPr>
              <a:t>Speech to Text </a:t>
            </a:r>
            <a:r>
              <a:rPr lang="en-US" sz="2800" b="1" dirty="0" smtClean="0">
                <a:cs typeface="+mn-cs"/>
              </a:rPr>
              <a:t>application: </a:t>
            </a:r>
            <a:r>
              <a:rPr lang="en-US" sz="2800" b="1" u="sng" dirty="0" smtClean="0">
                <a:cs typeface="+mn-cs"/>
              </a:rPr>
              <a:t>Dragon Dictate</a:t>
            </a:r>
            <a:endParaRPr lang="he-IL" sz="2800" b="1" u="sng" dirty="0">
              <a:cs typeface="+mn-cs"/>
            </a:endParaRPr>
          </a:p>
        </p:txBody>
      </p:sp>
      <p:pic>
        <p:nvPicPr>
          <p:cNvPr id="6" name="Content Placeholder 5" descr="dragon.jpg"/>
          <p:cNvPicPr>
            <a:picLocks noGrp="1" noChangeAspect="1"/>
          </p:cNvPicPr>
          <p:nvPr>
            <p:ph idx="1"/>
          </p:nvPr>
        </p:nvPicPr>
        <p:blipFill>
          <a:blip r:embed="rId2" cstate="print"/>
          <a:stretch>
            <a:fillRect/>
          </a:stretch>
        </p:blipFill>
        <p:spPr>
          <a:xfrm>
            <a:off x="7020272" y="1275606"/>
            <a:ext cx="1440160" cy="1188132"/>
          </a:xfrm>
        </p:spPr>
      </p:pic>
      <p:pic>
        <p:nvPicPr>
          <p:cNvPr id="7" name="Picture 6" descr="Dragon Dyslexia.PNG"/>
          <p:cNvPicPr>
            <a:picLocks noChangeAspect="1"/>
          </p:cNvPicPr>
          <p:nvPr/>
        </p:nvPicPr>
        <p:blipFill>
          <a:blip r:embed="rId3" cstate="print"/>
          <a:stretch>
            <a:fillRect/>
          </a:stretch>
        </p:blipFill>
        <p:spPr>
          <a:xfrm>
            <a:off x="539552" y="1779662"/>
            <a:ext cx="5184576" cy="2916324"/>
          </a:xfrm>
          <a:prstGeom prst="rect">
            <a:avLst/>
          </a:prstGeom>
        </p:spPr>
      </p:pic>
      <p:pic>
        <p:nvPicPr>
          <p:cNvPr id="8" name="Picture 7" descr="Dragon send to e-mail.PNG"/>
          <p:cNvPicPr>
            <a:picLocks noChangeAspect="1"/>
          </p:cNvPicPr>
          <p:nvPr/>
        </p:nvPicPr>
        <p:blipFill>
          <a:blip r:embed="rId4" cstate="print"/>
          <a:stretch>
            <a:fillRect/>
          </a:stretch>
        </p:blipFill>
        <p:spPr>
          <a:xfrm>
            <a:off x="5220072" y="2733768"/>
            <a:ext cx="3707904" cy="2085696"/>
          </a:xfrm>
          <a:prstGeom prst="rect">
            <a:avLst/>
          </a:prstGeom>
        </p:spPr>
      </p:pic>
      <p:sp>
        <p:nvSpPr>
          <p:cNvPr id="9" name="Right Arrow 8"/>
          <p:cNvSpPr/>
          <p:nvPr/>
        </p:nvSpPr>
        <p:spPr>
          <a:xfrm>
            <a:off x="179512" y="1635646"/>
            <a:ext cx="2880320" cy="432048"/>
          </a:xfrm>
          <a:prstGeom prst="rightArrow">
            <a:avLst>
              <a:gd name="adj1" fmla="val 69024"/>
              <a:gd name="adj2" fmla="val 50000"/>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chemeClr val="tx1"/>
                </a:solidFill>
              </a:rPr>
              <a:t>Student records their thoughts</a:t>
            </a:r>
            <a:endParaRPr lang="he-IL" sz="1400" dirty="0">
              <a:solidFill>
                <a:schemeClr val="tx1"/>
              </a:solidFill>
            </a:endParaRPr>
          </a:p>
        </p:txBody>
      </p:sp>
      <p:sp>
        <p:nvSpPr>
          <p:cNvPr id="10" name="Right Arrow 9"/>
          <p:cNvSpPr/>
          <p:nvPr/>
        </p:nvSpPr>
        <p:spPr>
          <a:xfrm>
            <a:off x="3131840" y="2787774"/>
            <a:ext cx="3024336" cy="324036"/>
          </a:xfrm>
          <a:prstGeom prst="rightArrow">
            <a:avLst>
              <a:gd name="adj1" fmla="val 69024"/>
              <a:gd name="adj2" fmla="val 50000"/>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chemeClr val="tx1"/>
                </a:solidFill>
              </a:rPr>
              <a:t>Student e-mails text to teacher</a:t>
            </a:r>
            <a:endParaRPr lang="he-IL" sz="1400" dirty="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5486"/>
            <a:ext cx="8520600" cy="572700"/>
          </a:xfrm>
        </p:spPr>
        <p:txBody>
          <a:bodyPr>
            <a:noAutofit/>
          </a:bodyPr>
          <a:lstStyle/>
          <a:p>
            <a:pPr algn="l"/>
            <a:r>
              <a:rPr lang="en-US" sz="2800" b="1" dirty="0" smtClean="0">
                <a:cs typeface="+mn-cs"/>
              </a:rPr>
              <a:t>Save texts as PDFs, and then use the Adobe PDF ‘Read out loud’ feature, to enable students to listen and read simultaneously</a:t>
            </a:r>
            <a:endParaRPr lang="he-IL" sz="2800" b="1" dirty="0">
              <a:cs typeface="+mn-cs"/>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3203848" y="1707654"/>
            <a:ext cx="5400600" cy="3240360"/>
          </a:xfrm>
          <a:prstGeom prst="rect">
            <a:avLst/>
          </a:prstGeom>
          <a:noFill/>
          <a:ln w="9525">
            <a:noFill/>
            <a:miter lim="800000"/>
            <a:headEnd/>
            <a:tailEnd/>
          </a:ln>
        </p:spPr>
      </p:pic>
      <p:sp>
        <p:nvSpPr>
          <p:cNvPr id="5" name="Right Arrow 4"/>
          <p:cNvSpPr/>
          <p:nvPr/>
        </p:nvSpPr>
        <p:spPr>
          <a:xfrm>
            <a:off x="827584" y="1635646"/>
            <a:ext cx="2376264" cy="270030"/>
          </a:xfrm>
          <a:prstGeom prst="rightArrow">
            <a:avLst>
              <a:gd name="adj1" fmla="val 69024"/>
              <a:gd name="adj2" fmla="val 50000"/>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chemeClr val="tx1"/>
                </a:solidFill>
              </a:rPr>
              <a:t>Click on view</a:t>
            </a:r>
            <a:endParaRPr lang="he-IL" sz="1400" dirty="0">
              <a:solidFill>
                <a:schemeClr val="tx1"/>
              </a:solidFill>
            </a:endParaRPr>
          </a:p>
        </p:txBody>
      </p:sp>
      <p:sp>
        <p:nvSpPr>
          <p:cNvPr id="7" name="Right Arrow 6"/>
          <p:cNvSpPr/>
          <p:nvPr/>
        </p:nvSpPr>
        <p:spPr>
          <a:xfrm>
            <a:off x="971600" y="2571750"/>
            <a:ext cx="2376264" cy="324036"/>
          </a:xfrm>
          <a:prstGeom prst="rightArrow">
            <a:avLst>
              <a:gd name="adj1" fmla="val 69024"/>
              <a:gd name="adj2" fmla="val 48415"/>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chemeClr val="tx1"/>
                </a:solidFill>
              </a:rPr>
              <a:t>Click on ‘Read out loud’</a:t>
            </a:r>
            <a:endParaRPr lang="he-IL" sz="1400" dirty="0">
              <a:solidFill>
                <a:schemeClr val="tx1"/>
              </a:solidFill>
            </a:endParaRPr>
          </a:p>
        </p:txBody>
      </p:sp>
      <p:sp>
        <p:nvSpPr>
          <p:cNvPr id="8" name="Left Arrow 7"/>
          <p:cNvSpPr/>
          <p:nvPr/>
        </p:nvSpPr>
        <p:spPr>
          <a:xfrm>
            <a:off x="5831632" y="2643758"/>
            <a:ext cx="3312368" cy="432048"/>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chemeClr val="tx1"/>
                </a:solidFill>
              </a:rPr>
              <a:t>Click on ‘Read to end of the document</a:t>
            </a:r>
            <a:endParaRPr lang="he-IL" sz="1400" dirty="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cs typeface="+mn-cs"/>
              </a:rPr>
              <a:t>For book reports allow students to listen to Audiobooks</a:t>
            </a:r>
            <a:endParaRPr lang="he-IL" sz="2800" b="1" dirty="0">
              <a:cs typeface="+mn-cs"/>
            </a:endParaRPr>
          </a:p>
        </p:txBody>
      </p:sp>
      <p:pic>
        <p:nvPicPr>
          <p:cNvPr id="4" name="Content Placeholder 3" descr="AudiobookLibrary2.jpg"/>
          <p:cNvPicPr>
            <a:picLocks noGrp="1" noChangeAspect="1"/>
          </p:cNvPicPr>
          <p:nvPr>
            <p:ph idx="1"/>
          </p:nvPr>
        </p:nvPicPr>
        <p:blipFill>
          <a:blip r:embed="rId2" cstate="print"/>
          <a:stretch>
            <a:fillRect/>
          </a:stretch>
        </p:blipFill>
        <p:spPr>
          <a:xfrm>
            <a:off x="1155709" y="1200151"/>
            <a:ext cx="6832583" cy="3394472"/>
          </a:xfrm>
        </p:spPr>
      </p:pic>
      <p:sp>
        <p:nvSpPr>
          <p:cNvPr id="5" name="TextBox 4"/>
          <p:cNvSpPr txBox="1"/>
          <p:nvPr/>
        </p:nvSpPr>
        <p:spPr>
          <a:xfrm>
            <a:off x="6156176" y="4623978"/>
            <a:ext cx="2592288" cy="307777"/>
          </a:xfrm>
          <a:prstGeom prst="rect">
            <a:avLst/>
          </a:prstGeom>
          <a:noFill/>
        </p:spPr>
        <p:txBody>
          <a:bodyPr wrap="square" rtlCol="1">
            <a:spAutoFit/>
          </a:bodyPr>
          <a:lstStyle/>
          <a:p>
            <a:r>
              <a:rPr lang="en-US" sz="1400" dirty="0" smtClean="0"/>
              <a:t>Photo: en.wikipedia.org</a:t>
            </a:r>
            <a:endParaRPr lang="he-IL" sz="1400" dirty="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sp>
        <p:nvSpPr>
          <p:cNvPr id="3" name="Content Placeholder 2"/>
          <p:cNvSpPr>
            <a:spLocks noGrp="1"/>
          </p:cNvSpPr>
          <p:nvPr>
            <p:ph idx="1"/>
          </p:nvPr>
        </p:nvSpPr>
        <p:spPr/>
        <p:txBody>
          <a:bodyPr/>
          <a:lstStyle/>
          <a:p>
            <a:endParaRPr lang="he-IL" dirty="0"/>
          </a:p>
        </p:txBody>
      </p:sp>
      <p:sp>
        <p:nvSpPr>
          <p:cNvPr id="4" name="Cloud Callout 3"/>
          <p:cNvSpPr/>
          <p:nvPr/>
        </p:nvSpPr>
        <p:spPr>
          <a:xfrm>
            <a:off x="1043608" y="195486"/>
            <a:ext cx="7848872" cy="3726414"/>
          </a:xfrm>
          <a:prstGeom prst="cloud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800" dirty="0" smtClean="0">
              <a:solidFill>
                <a:schemeClr val="tx1"/>
              </a:solidFill>
            </a:endParaRPr>
          </a:p>
          <a:p>
            <a:pPr algn="ctr"/>
            <a:r>
              <a:rPr lang="en-US" sz="2400" dirty="0" smtClean="0">
                <a:solidFill>
                  <a:schemeClr val="tx1"/>
                </a:solidFill>
              </a:rPr>
              <a:t>“There is no doubt that technology has changed the lives of those who struggle to read and write, and that educators should embrace the changes.”</a:t>
            </a:r>
          </a:p>
          <a:p>
            <a:pPr algn="ctr"/>
            <a:r>
              <a:rPr lang="en-US" sz="2400" dirty="0" smtClean="0">
                <a:solidFill>
                  <a:schemeClr val="tx1"/>
                </a:solidFill>
              </a:rPr>
              <a:t>Kyle Redford, </a:t>
            </a:r>
            <a:r>
              <a:rPr lang="en-US" sz="2400" u="sng" dirty="0" smtClean="0">
                <a:solidFill>
                  <a:schemeClr val="tx1"/>
                </a:solidFill>
              </a:rPr>
              <a:t>MindShift</a:t>
            </a:r>
            <a:r>
              <a:rPr lang="en-US" sz="2400" dirty="0" smtClean="0">
                <a:solidFill>
                  <a:schemeClr val="tx1"/>
                </a:solidFill>
              </a:rPr>
              <a:t> </a:t>
            </a:r>
            <a:endParaRPr lang="he-IL" sz="2400" dirty="0" smtClean="0">
              <a:solidFill>
                <a:schemeClr val="tx1"/>
              </a:solidFill>
            </a:endParaRPr>
          </a:p>
          <a:p>
            <a:pPr algn="ctr"/>
            <a:endParaRPr lang="he-IL" sz="2000" dirty="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520600" cy="572700"/>
          </a:xfrm>
        </p:spPr>
        <p:txBody>
          <a:bodyPr/>
          <a:lstStyle/>
          <a:p>
            <a:r>
              <a:rPr lang="en-US" sz="2800" b="1" dirty="0" smtClean="0">
                <a:cs typeface="+mn-cs"/>
              </a:rPr>
              <a:t>Some simple MALL activities for getting started:</a:t>
            </a:r>
            <a:endParaRPr lang="he-IL" sz="2800" b="1" dirty="0">
              <a:cs typeface="+mn-cs"/>
            </a:endParaRPr>
          </a:p>
        </p:txBody>
      </p:sp>
      <p:sp>
        <p:nvSpPr>
          <p:cNvPr id="3" name="Content Placeholder 2"/>
          <p:cNvSpPr>
            <a:spLocks noGrp="1"/>
          </p:cNvSpPr>
          <p:nvPr>
            <p:ph idx="1"/>
          </p:nvPr>
        </p:nvSpPr>
        <p:spPr>
          <a:xfrm>
            <a:off x="323528" y="915566"/>
            <a:ext cx="8520600" cy="4104456"/>
          </a:xfrm>
        </p:spPr>
        <p:txBody>
          <a:bodyPr/>
          <a:lstStyle/>
          <a:p>
            <a:pPr marL="342900" indent="-342900">
              <a:buFont typeface="+mj-lt"/>
              <a:buAutoNum type="arabicPeriod"/>
            </a:pPr>
            <a:r>
              <a:rPr lang="en-US" sz="2000" dirty="0" smtClean="0">
                <a:cs typeface="+mn-cs"/>
              </a:rPr>
              <a:t>Show a picture from your photo album to a partner, and answer their questions  - write a summary of what your partner told you</a:t>
            </a:r>
          </a:p>
          <a:p>
            <a:pPr marL="342900" indent="-342900">
              <a:buFont typeface="+mj-lt"/>
              <a:buAutoNum type="arabicPeriod"/>
            </a:pPr>
            <a:r>
              <a:rPr lang="en-US" sz="2000" dirty="0" smtClean="0">
                <a:cs typeface="+mn-cs"/>
              </a:rPr>
              <a:t>Ask students to take a photo of that they are doing at 3 specific times – Sunday at 15:00, 19:00 and at 21:00 Next lesson in pairs students use the past progressive to discuss what they were doing on Sunday at each time.</a:t>
            </a:r>
          </a:p>
          <a:p>
            <a:pPr marL="342900" indent="-342900">
              <a:buFont typeface="+mj-lt"/>
              <a:buAutoNum type="arabicPeriod"/>
            </a:pPr>
            <a:r>
              <a:rPr lang="en-US" sz="2000" dirty="0" err="1" smtClean="0">
                <a:cs typeface="+mn-cs"/>
              </a:rPr>
              <a:t>Summarise</a:t>
            </a:r>
            <a:r>
              <a:rPr lang="en-US" sz="2000" dirty="0" smtClean="0">
                <a:cs typeface="+mn-cs"/>
              </a:rPr>
              <a:t> a text in a tweet</a:t>
            </a:r>
          </a:p>
          <a:p>
            <a:pPr marL="342900" indent="-342900">
              <a:buFont typeface="+mj-lt"/>
              <a:buAutoNum type="arabicPeriod"/>
            </a:pPr>
            <a:r>
              <a:rPr lang="en-US" sz="2000" dirty="0" smtClean="0">
                <a:cs typeface="+mn-cs"/>
              </a:rPr>
              <a:t>Create micro stories – </a:t>
            </a:r>
            <a:r>
              <a:rPr lang="en-US" sz="2000" dirty="0" smtClean="0">
                <a:cs typeface="+mn-cs"/>
                <a:hlinkClick r:id="rId2"/>
              </a:rPr>
              <a:t>www.sixwordmemoirs.com</a:t>
            </a:r>
            <a:endParaRPr lang="en-US" sz="2000" dirty="0" smtClean="0">
              <a:cs typeface="+mn-cs"/>
            </a:endParaRPr>
          </a:p>
          <a:p>
            <a:pPr marL="342900" indent="-342900">
              <a:buFont typeface="+mj-lt"/>
              <a:buAutoNum type="arabicPeriod"/>
            </a:pPr>
            <a:r>
              <a:rPr lang="en-US" sz="2000" dirty="0" smtClean="0">
                <a:cs typeface="+mn-cs"/>
              </a:rPr>
              <a:t>As a pre-reading task create a </a:t>
            </a:r>
            <a:r>
              <a:rPr lang="en-US" sz="2000" dirty="0" err="1" smtClean="0">
                <a:cs typeface="+mn-cs"/>
              </a:rPr>
              <a:t>wordle</a:t>
            </a:r>
            <a:r>
              <a:rPr lang="en-US" sz="2000" dirty="0" smtClean="0">
                <a:cs typeface="+mn-cs"/>
              </a:rPr>
              <a:t> and ask students questions based on the word cloud – What do you think the text is about? </a:t>
            </a:r>
          </a:p>
          <a:p>
            <a:pPr marL="342900" indent="-342900">
              <a:buFont typeface="+mj-lt"/>
              <a:buAutoNum type="arabicPeriod"/>
            </a:pPr>
            <a:endParaRPr lang="he-IL"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p:nvPr/>
        </p:nvSpPr>
        <p:spPr>
          <a:xfrm>
            <a:off x="251520" y="0"/>
            <a:ext cx="8625000" cy="4992183"/>
          </a:xfrm>
          <a:prstGeom prst="rect">
            <a:avLst/>
          </a:prstGeom>
          <a:noFill/>
          <a:ln>
            <a:noFill/>
          </a:ln>
        </p:spPr>
        <p:txBody>
          <a:bodyPr lIns="91425" tIns="91425" rIns="91425" bIns="91425" anchor="t" anchorCtr="0">
            <a:noAutofit/>
          </a:bodyPr>
          <a:lstStyle/>
          <a:p>
            <a:pPr lvl="0">
              <a:spcBef>
                <a:spcPts val="0"/>
              </a:spcBef>
              <a:buNone/>
            </a:pPr>
            <a:r>
              <a:rPr lang="en-US" sz="2800" dirty="0" smtClean="0">
                <a:solidFill>
                  <a:srgbClr val="FFFFFF"/>
                </a:solidFill>
              </a:rPr>
              <a:t>When integrating Mobile devices we need to ask ourselves a few questions:</a:t>
            </a:r>
          </a:p>
          <a:p>
            <a:pPr lvl="0">
              <a:spcBef>
                <a:spcPts val="0"/>
              </a:spcBef>
              <a:buNone/>
            </a:pPr>
            <a:endParaRPr lang="en-US" sz="2800" dirty="0" smtClean="0">
              <a:solidFill>
                <a:srgbClr val="FFFFFF"/>
              </a:solidFill>
            </a:endParaRPr>
          </a:p>
          <a:p>
            <a:pPr marL="457200" lvl="0" indent="-457200">
              <a:spcBef>
                <a:spcPts val="0"/>
              </a:spcBef>
              <a:buFont typeface="+mj-lt"/>
              <a:buAutoNum type="arabicPeriod"/>
            </a:pPr>
            <a:r>
              <a:rPr lang="en-US" sz="2000" dirty="0" smtClean="0">
                <a:solidFill>
                  <a:srgbClr val="FFFFFF"/>
                </a:solidFill>
              </a:rPr>
              <a:t>Am I increasing my students’ motivation and engagement?</a:t>
            </a:r>
          </a:p>
          <a:p>
            <a:pPr marL="457200" indent="-457200">
              <a:buFont typeface="+mj-lt"/>
              <a:buAutoNum type="arabicPeriod"/>
            </a:pPr>
            <a:r>
              <a:rPr lang="en" sz="2000" dirty="0" smtClean="0">
                <a:solidFill>
                  <a:schemeClr val="tx1"/>
                </a:solidFill>
              </a:rPr>
              <a:t>Am I allowing them to practise and produce language in useful ways in class?</a:t>
            </a:r>
            <a:endParaRPr lang="he-IL" sz="2000" dirty="0" smtClean="0">
              <a:solidFill>
                <a:schemeClr val="tx1"/>
              </a:solidFill>
            </a:endParaRPr>
          </a:p>
          <a:p>
            <a:pPr marL="457200" lvl="0" indent="-457200">
              <a:buFont typeface="+mj-lt"/>
              <a:buAutoNum type="arabicPeriod"/>
            </a:pPr>
            <a:r>
              <a:rPr lang="en" sz="2000" dirty="0" smtClean="0">
                <a:solidFill>
                  <a:schemeClr val="tx1"/>
                </a:solidFill>
              </a:rPr>
              <a:t>Am I giving them the opportunity to take their language learning out of the classroom and have extra exposure to English?</a:t>
            </a:r>
          </a:p>
          <a:p>
            <a:pPr marL="457200" lvl="0" indent="-457200"/>
            <a:endParaRPr lang="en" sz="2000" dirty="0" smtClean="0">
              <a:solidFill>
                <a:schemeClr val="tx1"/>
              </a:solidFill>
            </a:endParaRPr>
          </a:p>
          <a:p>
            <a:pPr marL="457200" lvl="0" indent="-457200"/>
            <a:r>
              <a:rPr lang="en" sz="2000" dirty="0" smtClean="0">
                <a:solidFill>
                  <a:schemeClr val="tx1"/>
                </a:solidFill>
              </a:rPr>
              <a:t>In short:</a:t>
            </a:r>
          </a:p>
          <a:p>
            <a:pPr marL="457200" lvl="0" indent="-457200"/>
            <a:endParaRPr lang="en" sz="2000" dirty="0" smtClean="0">
              <a:solidFill>
                <a:schemeClr val="tx1"/>
              </a:solidFill>
            </a:endParaRPr>
          </a:p>
          <a:p>
            <a:pPr marL="457200" lvl="0" indent="-457200">
              <a:buFont typeface="+mj-lt"/>
              <a:buAutoNum type="arabicPeriod"/>
            </a:pPr>
            <a:r>
              <a:rPr lang="en-US" sz="2000" dirty="0" smtClean="0">
                <a:solidFill>
                  <a:srgbClr val="FFFFFF"/>
                </a:solidFill>
              </a:rPr>
              <a:t>Why am I doing this activity with mobile devices?</a:t>
            </a:r>
          </a:p>
          <a:p>
            <a:pPr marL="457200" lvl="0" indent="-457200">
              <a:buFont typeface="+mj-lt"/>
              <a:buAutoNum type="arabicPeriod"/>
            </a:pPr>
            <a:r>
              <a:rPr lang="en-US" sz="2000" dirty="0" smtClean="0">
                <a:solidFill>
                  <a:srgbClr val="FFFFFF"/>
                </a:solidFill>
              </a:rPr>
              <a:t>What learning benefit will this activity bring?</a:t>
            </a:r>
          </a:p>
          <a:p>
            <a:pPr marL="457200" lvl="0" indent="-457200">
              <a:buFont typeface="+mj-lt"/>
              <a:buAutoNum type="arabicPeriod"/>
            </a:pPr>
            <a:endParaRPr sz="2000" dirty="0">
              <a:solidFill>
                <a:srgbClr val="FFFFFF"/>
              </a:solidFill>
            </a:endParaRPr>
          </a:p>
          <a:p>
            <a:pPr lvl="0" rtl="0">
              <a:lnSpc>
                <a:spcPct val="90000"/>
              </a:lnSpc>
              <a:spcBef>
                <a:spcPts val="600"/>
              </a:spcBef>
              <a:buNone/>
            </a:pPr>
            <a:r>
              <a:rPr lang="en" sz="1200" dirty="0">
                <a:solidFill>
                  <a:srgbClr val="F3F3F3"/>
                </a:solidFill>
              </a:rPr>
              <a:t>Hockly, N. Dudeney, G. </a:t>
            </a:r>
            <a:r>
              <a:rPr lang="en" sz="1200" dirty="0" smtClean="0">
                <a:solidFill>
                  <a:srgbClr val="F3F3F3"/>
                </a:solidFill>
              </a:rPr>
              <a:t>Going Mobile (2014</a:t>
            </a:r>
            <a:r>
              <a:rPr lang="en" sz="1200" dirty="0">
                <a:solidFill>
                  <a:srgbClr val="F3F3F3"/>
                </a:solidFill>
              </a:rPr>
              <a:t>) </a:t>
            </a:r>
            <a:r>
              <a:rPr lang="en" sz="1200" dirty="0" smtClean="0">
                <a:solidFill>
                  <a:srgbClr val="F3F3F3"/>
                </a:solidFill>
              </a:rPr>
              <a:t> </a:t>
            </a:r>
            <a:endParaRPr lang="en" sz="1200" dirty="0">
              <a:solidFill>
                <a:srgbClr val="F3F3F3"/>
              </a:solidFill>
            </a:endParaRPr>
          </a:p>
          <a:p>
            <a:pPr lvl="0" algn="r" rtl="1">
              <a:spcBef>
                <a:spcPts val="0"/>
              </a:spcBef>
              <a:buNone/>
            </a:pPr>
            <a:endParaRPr sz="1200" dirty="0">
              <a:solidFill>
                <a:srgbClr val="FFFFFF"/>
              </a:solidFill>
            </a:endParaRPr>
          </a:p>
        </p:txBody>
      </p:sp>
      <p:pic>
        <p:nvPicPr>
          <p:cNvPr id="228" name="Shape 228" descr="question mark 2.jpg"/>
          <p:cNvPicPr preferRelativeResize="0"/>
          <p:nvPr/>
        </p:nvPicPr>
        <p:blipFill>
          <a:blip r:embed="rId3">
            <a:alphaModFix/>
          </a:blip>
          <a:stretch>
            <a:fillRect/>
          </a:stretch>
        </p:blipFill>
        <p:spPr>
          <a:xfrm>
            <a:off x="7740352" y="3651870"/>
            <a:ext cx="1097274" cy="1097274"/>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p:nvPr/>
        </p:nvSpPr>
        <p:spPr>
          <a:xfrm>
            <a:off x="251520" y="0"/>
            <a:ext cx="8625000" cy="4992183"/>
          </a:xfrm>
          <a:prstGeom prst="rect">
            <a:avLst/>
          </a:prstGeom>
          <a:noFill/>
          <a:ln>
            <a:noFill/>
          </a:ln>
        </p:spPr>
        <p:txBody>
          <a:bodyPr lIns="91425" tIns="91425" rIns="91425" bIns="91425" anchor="t" anchorCtr="0">
            <a:noAutofit/>
          </a:bodyPr>
          <a:lstStyle/>
          <a:p>
            <a:pPr lvl="0">
              <a:spcBef>
                <a:spcPts val="0"/>
              </a:spcBef>
              <a:buNone/>
            </a:pPr>
            <a:r>
              <a:rPr lang="en-US" sz="2800" dirty="0" smtClean="0">
                <a:solidFill>
                  <a:srgbClr val="FFFFFF"/>
                </a:solidFill>
              </a:rPr>
              <a:t>@ the MALL Checklist:</a:t>
            </a:r>
          </a:p>
          <a:p>
            <a:pPr marL="457200" lvl="0" indent="-457200">
              <a:lnSpc>
                <a:spcPct val="150000"/>
              </a:lnSpc>
              <a:spcBef>
                <a:spcPts val="0"/>
              </a:spcBef>
              <a:buFont typeface="+mj-lt"/>
              <a:buAutoNum type="arabicPeriod"/>
            </a:pPr>
            <a:r>
              <a:rPr lang="en-US" sz="2000" dirty="0" smtClean="0">
                <a:solidFill>
                  <a:srgbClr val="FFFFFF"/>
                </a:solidFill>
              </a:rPr>
              <a:t>Set classroom rules for mobile use – create them together in answer to the question “What can we do with our mobile devices in class?”</a:t>
            </a:r>
          </a:p>
          <a:p>
            <a:pPr marL="457200" indent="-457200">
              <a:lnSpc>
                <a:spcPct val="150000"/>
              </a:lnSpc>
              <a:buFont typeface="+mj-lt"/>
              <a:buAutoNum type="arabicPeriod"/>
            </a:pPr>
            <a:r>
              <a:rPr lang="en-US" sz="2000" dirty="0" smtClean="0">
                <a:solidFill>
                  <a:schemeClr val="tx1"/>
                </a:solidFill>
              </a:rPr>
              <a:t>Think about </a:t>
            </a:r>
            <a:r>
              <a:rPr lang="en-US" sz="2000" dirty="0" err="1" smtClean="0">
                <a:solidFill>
                  <a:schemeClr val="tx1"/>
                </a:solidFill>
              </a:rPr>
              <a:t>wifi</a:t>
            </a:r>
            <a:r>
              <a:rPr lang="en-US" sz="2000" dirty="0" smtClean="0">
                <a:solidFill>
                  <a:schemeClr val="tx1"/>
                </a:solidFill>
              </a:rPr>
              <a:t> availability and whether the suggested apps are available for both IOS and Android</a:t>
            </a:r>
            <a:endParaRPr lang="he-IL" sz="2000" dirty="0" smtClean="0">
              <a:solidFill>
                <a:schemeClr val="tx1"/>
              </a:solidFill>
            </a:endParaRPr>
          </a:p>
          <a:p>
            <a:pPr marL="457200" lvl="0" indent="-457200">
              <a:lnSpc>
                <a:spcPct val="150000"/>
              </a:lnSpc>
              <a:buFont typeface="+mj-lt"/>
              <a:buAutoNum type="arabicPeriod"/>
            </a:pPr>
            <a:r>
              <a:rPr lang="en-US" sz="2000" dirty="0" smtClean="0">
                <a:solidFill>
                  <a:schemeClr val="tx1"/>
                </a:solidFill>
              </a:rPr>
              <a:t>Decide how content is going to be shared &amp; stored– </a:t>
            </a:r>
            <a:r>
              <a:rPr lang="en-US" sz="2000" dirty="0" err="1" smtClean="0">
                <a:solidFill>
                  <a:schemeClr val="tx1"/>
                </a:solidFill>
              </a:rPr>
              <a:t>dropbox</a:t>
            </a:r>
            <a:r>
              <a:rPr lang="en-US" sz="2000" dirty="0" smtClean="0">
                <a:solidFill>
                  <a:schemeClr val="tx1"/>
                </a:solidFill>
              </a:rPr>
              <a:t>, </a:t>
            </a:r>
            <a:r>
              <a:rPr lang="en-US" sz="2000" dirty="0" err="1" smtClean="0">
                <a:solidFill>
                  <a:schemeClr val="tx1"/>
                </a:solidFill>
              </a:rPr>
              <a:t>google</a:t>
            </a:r>
            <a:r>
              <a:rPr lang="en-US" sz="2000" dirty="0" smtClean="0">
                <a:solidFill>
                  <a:schemeClr val="tx1"/>
                </a:solidFill>
              </a:rPr>
              <a:t> drive, a wiki or blog, e-mail or via a </a:t>
            </a:r>
            <a:r>
              <a:rPr lang="en-US" sz="2000" dirty="0" err="1" smtClean="0">
                <a:solidFill>
                  <a:schemeClr val="tx1"/>
                </a:solidFill>
              </a:rPr>
              <a:t>Facebook</a:t>
            </a:r>
            <a:r>
              <a:rPr lang="en-US" sz="2000" dirty="0" smtClean="0">
                <a:solidFill>
                  <a:schemeClr val="tx1"/>
                </a:solidFill>
              </a:rPr>
              <a:t> closed group or </a:t>
            </a:r>
            <a:r>
              <a:rPr lang="en-US" sz="2000" dirty="0" err="1" smtClean="0">
                <a:solidFill>
                  <a:schemeClr val="tx1"/>
                </a:solidFill>
              </a:rPr>
              <a:t>Edmodo</a:t>
            </a:r>
            <a:endParaRPr lang="en-US" sz="2000" dirty="0" smtClean="0">
              <a:solidFill>
                <a:schemeClr val="tx1"/>
              </a:solidFill>
            </a:endParaRPr>
          </a:p>
          <a:p>
            <a:pPr marL="457200" lvl="0" indent="-457200">
              <a:lnSpc>
                <a:spcPct val="150000"/>
              </a:lnSpc>
              <a:buFont typeface="+mj-lt"/>
              <a:buAutoNum type="arabicPeriod"/>
            </a:pPr>
            <a:r>
              <a:rPr lang="en-US" sz="2000" dirty="0" smtClean="0">
                <a:solidFill>
                  <a:schemeClr val="tx1"/>
                </a:solidFill>
              </a:rPr>
              <a:t>Set a clear time limit for completing a task to avoid distraction</a:t>
            </a:r>
          </a:p>
          <a:p>
            <a:pPr marL="457200" lvl="0" indent="-457200">
              <a:lnSpc>
                <a:spcPct val="150000"/>
              </a:lnSpc>
              <a:buFont typeface="+mj-lt"/>
              <a:buAutoNum type="arabicPeriod"/>
            </a:pPr>
            <a:r>
              <a:rPr lang="en-US" sz="2000" dirty="0" smtClean="0">
                <a:solidFill>
                  <a:schemeClr val="tx1"/>
                </a:solidFill>
              </a:rPr>
              <a:t>Ensure the task enhances the learning experience</a:t>
            </a:r>
          </a:p>
          <a:p>
            <a:pPr marL="457200" lvl="0" indent="-457200">
              <a:lnSpc>
                <a:spcPct val="150000"/>
              </a:lnSpc>
              <a:buFont typeface="+mj-lt"/>
              <a:buAutoNum type="arabicPeriod"/>
            </a:pPr>
            <a:r>
              <a:rPr lang="en-US" sz="2000" dirty="0" err="1" smtClean="0">
                <a:solidFill>
                  <a:schemeClr val="tx1"/>
                </a:solidFill>
              </a:rPr>
              <a:t>Utilise</a:t>
            </a:r>
            <a:r>
              <a:rPr lang="en-US" sz="2000" dirty="0" smtClean="0">
                <a:solidFill>
                  <a:schemeClr val="tx1"/>
                </a:solidFill>
              </a:rPr>
              <a:t> your students knowledge and expertise – ask for help</a:t>
            </a:r>
          </a:p>
          <a:p>
            <a:pPr marL="457200" lvl="0" indent="-457200">
              <a:lnSpc>
                <a:spcPct val="150000"/>
              </a:lnSpc>
              <a:buFont typeface="+mj-lt"/>
              <a:buAutoNum type="arabicPeriod"/>
            </a:pPr>
            <a:r>
              <a:rPr lang="en-US" sz="2000" smtClean="0">
                <a:solidFill>
                  <a:schemeClr val="tx1"/>
                </a:solidFill>
              </a:rPr>
              <a:t>Always </a:t>
            </a:r>
            <a:r>
              <a:rPr lang="en-US" sz="2000" dirty="0" smtClean="0">
                <a:solidFill>
                  <a:schemeClr val="tx1"/>
                </a:solidFill>
              </a:rPr>
              <a:t>write clear instructions, and then model the task</a:t>
            </a:r>
          </a:p>
          <a:p>
            <a:pPr lvl="0" algn="r" rtl="1">
              <a:spcBef>
                <a:spcPts val="0"/>
              </a:spcBef>
              <a:buNone/>
            </a:pPr>
            <a:endParaRPr sz="1200"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23528" y="195486"/>
            <a:ext cx="8520600" cy="572700"/>
          </a:xfrm>
          <a:prstGeom prst="rect">
            <a:avLst/>
          </a:prstGeom>
        </p:spPr>
        <p:txBody>
          <a:bodyPr lIns="91425" tIns="91425" rIns="91425" bIns="91425" anchor="t" anchorCtr="0">
            <a:noAutofit/>
          </a:bodyPr>
          <a:lstStyle/>
          <a:p>
            <a:pPr lvl="0" algn="ctr">
              <a:spcBef>
                <a:spcPts val="0"/>
              </a:spcBef>
              <a:buNone/>
            </a:pPr>
            <a:r>
              <a:rPr lang="en" sz="2800" dirty="0" smtClean="0">
                <a:latin typeface="Arial"/>
                <a:ea typeface="Arial"/>
                <a:cs typeface="Arial"/>
                <a:sym typeface="Arial"/>
              </a:rPr>
              <a:t>Bibliography</a:t>
            </a:r>
            <a:endParaRPr lang="en" sz="2800" dirty="0">
              <a:latin typeface="Arial"/>
              <a:ea typeface="Arial"/>
              <a:cs typeface="Arial"/>
              <a:sym typeface="Arial"/>
            </a:endParaRPr>
          </a:p>
        </p:txBody>
      </p:sp>
      <p:sp>
        <p:nvSpPr>
          <p:cNvPr id="252" name="Shape 252"/>
          <p:cNvSpPr txBox="1">
            <a:spLocks noGrp="1"/>
          </p:cNvSpPr>
          <p:nvPr>
            <p:ph type="body" idx="1"/>
          </p:nvPr>
        </p:nvSpPr>
        <p:spPr>
          <a:xfrm>
            <a:off x="323528" y="987574"/>
            <a:ext cx="8520600" cy="3960440"/>
          </a:xfrm>
          <a:prstGeom prst="rect">
            <a:avLst/>
          </a:prstGeom>
        </p:spPr>
        <p:txBody>
          <a:bodyPr lIns="91425" tIns="91425" rIns="91425" bIns="91425" anchor="t" anchorCtr="0">
            <a:noAutofit/>
          </a:bodyPr>
          <a:lstStyle/>
          <a:p>
            <a:pPr lvl="0">
              <a:spcBef>
                <a:spcPts val="0"/>
              </a:spcBef>
              <a:spcAft>
                <a:spcPts val="0"/>
              </a:spcAft>
              <a:buNone/>
            </a:pPr>
            <a:r>
              <a:rPr lang="en" sz="1600" u="sng" dirty="0">
                <a:solidFill>
                  <a:srgbClr val="F3F3F3"/>
                </a:solidFill>
                <a:latin typeface="+mj-lt"/>
                <a:ea typeface="Arial"/>
                <a:cs typeface="Arial"/>
                <a:sym typeface="Arial"/>
                <a:hlinkClick r:id="rId3"/>
              </a:rPr>
              <a:t>http://estydster.blogspot.co.il/2009/01/blog-post_24.html</a:t>
            </a:r>
          </a:p>
          <a:p>
            <a:pPr lvl="0">
              <a:spcBef>
                <a:spcPts val="0"/>
              </a:spcBef>
              <a:spcAft>
                <a:spcPts val="0"/>
              </a:spcAft>
              <a:buNone/>
            </a:pPr>
            <a:r>
              <a:rPr lang="en" sz="1600" u="sng" dirty="0">
                <a:solidFill>
                  <a:srgbClr val="F3F3F3"/>
                </a:solidFill>
                <a:latin typeface="+mj-lt"/>
                <a:ea typeface="Arial"/>
                <a:cs typeface="Arial"/>
                <a:sym typeface="Arial"/>
                <a:hlinkClick r:id="rId4"/>
              </a:rPr>
              <a:t>http://amisalant.com/?p=1167</a:t>
            </a:r>
          </a:p>
          <a:p>
            <a:pPr lvl="0">
              <a:spcBef>
                <a:spcPts val="0"/>
              </a:spcBef>
              <a:spcAft>
                <a:spcPts val="0"/>
              </a:spcAft>
              <a:buNone/>
            </a:pPr>
            <a:r>
              <a:rPr lang="en" sz="1600" dirty="0" smtClean="0">
                <a:latin typeface="+mj-lt"/>
                <a:hlinkClick r:id="rId5"/>
              </a:rPr>
              <a:t>http</a:t>
            </a:r>
            <a:r>
              <a:rPr lang="en" sz="1600" dirty="0">
                <a:latin typeface="+mj-lt"/>
                <a:hlinkClick r:id="rId5"/>
              </a:rPr>
              <a:t>://i-gordon.blogspot.co.il/2014/08/samr-model.html</a:t>
            </a:r>
            <a:endParaRPr lang="en" sz="1600" dirty="0">
              <a:latin typeface="+mj-lt"/>
            </a:endParaRPr>
          </a:p>
          <a:p>
            <a:pPr lvl="0">
              <a:spcBef>
                <a:spcPts val="0"/>
              </a:spcBef>
              <a:spcAft>
                <a:spcPts val="0"/>
              </a:spcAft>
              <a:buNone/>
            </a:pPr>
            <a:r>
              <a:rPr lang="en" sz="1600" dirty="0" smtClean="0">
                <a:solidFill>
                  <a:srgbClr val="F3F3F3"/>
                </a:solidFill>
                <a:latin typeface="+mj-lt"/>
                <a:ea typeface="Arial"/>
                <a:cs typeface="Arial"/>
                <a:sym typeface="Arial"/>
                <a:hlinkClick r:id="rId6"/>
              </a:rPr>
              <a:t> </a:t>
            </a:r>
            <a:r>
              <a:rPr lang="en" sz="1600" u="sng" dirty="0">
                <a:solidFill>
                  <a:srgbClr val="F3F3F3"/>
                </a:solidFill>
                <a:latin typeface="+mj-lt"/>
                <a:ea typeface="Arial"/>
                <a:cs typeface="Arial"/>
                <a:sym typeface="Arial"/>
                <a:hlinkClick r:id="rId6"/>
              </a:rPr>
              <a:t>https://www.youtube.com/watch?v=Fh-FRl3iWG4</a:t>
            </a:r>
          </a:p>
          <a:p>
            <a:pPr lvl="0" rtl="0">
              <a:spcBef>
                <a:spcPts val="0"/>
              </a:spcBef>
              <a:spcAft>
                <a:spcPts val="0"/>
              </a:spcAft>
              <a:buNone/>
            </a:pPr>
            <a:r>
              <a:rPr lang="en" sz="1600" u="sng" dirty="0">
                <a:solidFill>
                  <a:srgbClr val="F3F3F3"/>
                </a:solidFill>
                <a:latin typeface="+mj-lt"/>
                <a:ea typeface="Arial"/>
                <a:cs typeface="Arial"/>
                <a:sym typeface="Arial"/>
                <a:hlinkClick r:id="rId7"/>
              </a:rPr>
              <a:t>https://www.youtube.com/watch?v=H2Ly1FOHIa4</a:t>
            </a:r>
          </a:p>
          <a:p>
            <a:pPr lvl="0">
              <a:lnSpc>
                <a:spcPct val="90000"/>
              </a:lnSpc>
              <a:spcBef>
                <a:spcPts val="600"/>
              </a:spcBef>
              <a:spcAft>
                <a:spcPts val="0"/>
              </a:spcAft>
            </a:pPr>
            <a:r>
              <a:rPr lang="en-US" sz="1600" dirty="0" err="1" smtClean="0">
                <a:latin typeface="+mj-lt"/>
              </a:rPr>
              <a:t>Chinnery</a:t>
            </a:r>
            <a:r>
              <a:rPr lang="en-US" sz="1600" dirty="0" smtClean="0">
                <a:latin typeface="+mj-lt"/>
              </a:rPr>
              <a:t> G. M </a:t>
            </a:r>
            <a:r>
              <a:rPr lang="en-US" sz="1600" i="1" dirty="0" smtClean="0">
                <a:latin typeface="+mj-lt"/>
              </a:rPr>
              <a:t>Language Learning &amp; Technology </a:t>
            </a:r>
            <a:r>
              <a:rPr lang="en-US" sz="1600" dirty="0" smtClean="0">
                <a:latin typeface="+mj-lt"/>
              </a:rPr>
              <a:t>January, 2006, Volume 10, Number 1 pp. 9-16 </a:t>
            </a:r>
            <a:r>
              <a:rPr lang="en-US" sz="1600" dirty="0" smtClean="0">
                <a:latin typeface="+mj-lt"/>
                <a:hlinkClick r:id="rId8"/>
              </a:rPr>
              <a:t>http://llt.msu.edu/vol10num1/emerging/</a:t>
            </a:r>
            <a:r>
              <a:rPr lang="en-US" sz="1600" dirty="0" smtClean="0">
                <a:latin typeface="+mj-lt"/>
              </a:rPr>
              <a:t> </a:t>
            </a:r>
          </a:p>
          <a:p>
            <a:pPr lvl="0" rtl="0">
              <a:lnSpc>
                <a:spcPct val="90000"/>
              </a:lnSpc>
              <a:spcBef>
                <a:spcPts val="600"/>
              </a:spcBef>
              <a:spcAft>
                <a:spcPts val="0"/>
              </a:spcAft>
              <a:buNone/>
            </a:pPr>
            <a:r>
              <a:rPr lang="en" sz="1600" i="1" dirty="0" smtClean="0">
                <a:solidFill>
                  <a:srgbClr val="F3F3F3"/>
                </a:solidFill>
                <a:latin typeface="+mj-lt"/>
                <a:ea typeface="Arial"/>
                <a:cs typeface="Arial"/>
                <a:sym typeface="Arial"/>
              </a:rPr>
              <a:t>Handbook </a:t>
            </a:r>
            <a:r>
              <a:rPr lang="en" sz="1600" i="1" dirty="0">
                <a:solidFill>
                  <a:srgbClr val="F3F3F3"/>
                </a:solidFill>
                <a:latin typeface="+mj-lt"/>
                <a:ea typeface="Arial"/>
                <a:cs typeface="Arial"/>
                <a:sym typeface="Arial"/>
              </a:rPr>
              <a:t>of Technological Pedagogical Content Knowledge (TPCK)  for Educators</a:t>
            </a:r>
            <a:r>
              <a:rPr lang="en" sz="1600" dirty="0">
                <a:solidFill>
                  <a:srgbClr val="F3F3F3"/>
                </a:solidFill>
                <a:latin typeface="+mj-lt"/>
                <a:ea typeface="Arial"/>
                <a:cs typeface="Arial"/>
                <a:sym typeface="Arial"/>
              </a:rPr>
              <a:t>, 2008,  New York: Routledge</a:t>
            </a:r>
          </a:p>
          <a:p>
            <a:pPr lvl="0" rtl="0">
              <a:lnSpc>
                <a:spcPct val="90000"/>
              </a:lnSpc>
              <a:spcBef>
                <a:spcPts val="600"/>
              </a:spcBef>
              <a:spcAft>
                <a:spcPts val="0"/>
              </a:spcAft>
              <a:buNone/>
            </a:pPr>
            <a:r>
              <a:rPr lang="en" sz="1600" dirty="0">
                <a:solidFill>
                  <a:srgbClr val="F3F3F3"/>
                </a:solidFill>
                <a:latin typeface="+mj-lt"/>
                <a:ea typeface="Arial"/>
                <a:cs typeface="Arial"/>
                <a:sym typeface="Arial"/>
              </a:rPr>
              <a:t>Hockly, N. Dudeney, G. (2014) Surrey, </a:t>
            </a:r>
            <a:r>
              <a:rPr lang="en" sz="1600" i="1" dirty="0">
                <a:solidFill>
                  <a:srgbClr val="F3F3F3"/>
                </a:solidFill>
                <a:latin typeface="+mj-lt"/>
                <a:ea typeface="Arial"/>
                <a:cs typeface="Arial"/>
                <a:sym typeface="Arial"/>
              </a:rPr>
              <a:t>Going Mobile, Teaching with hand-held devices</a:t>
            </a:r>
            <a:r>
              <a:rPr lang="en" sz="1600" dirty="0">
                <a:solidFill>
                  <a:srgbClr val="F3F3F3"/>
                </a:solidFill>
                <a:latin typeface="+mj-lt"/>
                <a:ea typeface="Arial"/>
                <a:cs typeface="Arial"/>
                <a:sym typeface="Arial"/>
              </a:rPr>
              <a:t>, Delta </a:t>
            </a:r>
            <a:r>
              <a:rPr lang="en" sz="1600" dirty="0" smtClean="0">
                <a:solidFill>
                  <a:srgbClr val="F3F3F3"/>
                </a:solidFill>
                <a:latin typeface="+mj-lt"/>
                <a:ea typeface="Arial"/>
                <a:cs typeface="Arial"/>
                <a:sym typeface="Arial"/>
              </a:rPr>
              <a:t>Publishing</a:t>
            </a:r>
          </a:p>
          <a:p>
            <a:pPr lvl="0" rtl="0">
              <a:lnSpc>
                <a:spcPct val="90000"/>
              </a:lnSpc>
              <a:spcBef>
                <a:spcPts val="600"/>
              </a:spcBef>
              <a:spcAft>
                <a:spcPts val="0"/>
              </a:spcAft>
              <a:buNone/>
            </a:pPr>
            <a:r>
              <a:rPr lang="en" sz="1600" dirty="0" smtClean="0">
                <a:solidFill>
                  <a:srgbClr val="F3F3F3"/>
                </a:solidFill>
                <a:latin typeface="+mj-lt"/>
                <a:ea typeface="Arial"/>
                <a:cs typeface="Arial"/>
                <a:sym typeface="Arial"/>
              </a:rPr>
              <a:t>Pegrum, M., </a:t>
            </a:r>
            <a:r>
              <a:rPr lang="en" sz="1600" i="1" dirty="0" smtClean="0">
                <a:solidFill>
                  <a:srgbClr val="F3F3F3"/>
                </a:solidFill>
                <a:latin typeface="+mj-lt"/>
                <a:ea typeface="Arial"/>
                <a:cs typeface="Arial"/>
                <a:sym typeface="Arial"/>
              </a:rPr>
              <a:t>Mobile Learning: Languages, Literacies and Cultures</a:t>
            </a:r>
            <a:r>
              <a:rPr lang="en" sz="1600" dirty="0" smtClean="0">
                <a:solidFill>
                  <a:srgbClr val="F3F3F3"/>
                </a:solidFill>
                <a:latin typeface="+mj-lt"/>
                <a:ea typeface="Arial"/>
                <a:cs typeface="Arial"/>
                <a:sym typeface="Arial"/>
              </a:rPr>
              <a:t>, Mamillan 2014</a:t>
            </a:r>
          </a:p>
          <a:p>
            <a:pPr lvl="0" rtl="0">
              <a:lnSpc>
                <a:spcPct val="90000"/>
              </a:lnSpc>
              <a:spcBef>
                <a:spcPts val="600"/>
              </a:spcBef>
              <a:spcAft>
                <a:spcPts val="0"/>
              </a:spcAft>
              <a:buNone/>
            </a:pPr>
            <a:r>
              <a:rPr lang="en" sz="1600" dirty="0" smtClean="0">
                <a:solidFill>
                  <a:srgbClr val="F3F3F3"/>
                </a:solidFill>
                <a:latin typeface="+mj-lt"/>
                <a:ea typeface="Arial"/>
                <a:cs typeface="Arial"/>
                <a:sym typeface="Arial"/>
              </a:rPr>
              <a:t>Kukukska-Hulme A, Norris L, Donohue J,</a:t>
            </a:r>
            <a:r>
              <a:rPr lang="en" sz="1600" i="1" u="sng" dirty="0" smtClean="0">
                <a:solidFill>
                  <a:srgbClr val="F3F3F3"/>
                </a:solidFill>
                <a:latin typeface="+mj-lt"/>
                <a:ea typeface="Arial"/>
                <a:cs typeface="Arial"/>
                <a:sym typeface="Arial"/>
              </a:rPr>
              <a:t> </a:t>
            </a:r>
            <a:r>
              <a:rPr lang="en" sz="1600" i="1" dirty="0" smtClean="0">
                <a:solidFill>
                  <a:srgbClr val="F3F3F3"/>
                </a:solidFill>
                <a:latin typeface="+mj-lt"/>
                <a:ea typeface="Arial"/>
                <a:cs typeface="Arial"/>
                <a:sym typeface="Arial"/>
              </a:rPr>
              <a:t>Mobile pedagogy for English language teaching: a guide for teachers </a:t>
            </a:r>
            <a:r>
              <a:rPr lang="en" sz="1600" dirty="0" smtClean="0">
                <a:solidFill>
                  <a:srgbClr val="F3F3F3"/>
                </a:solidFill>
                <a:latin typeface="+mj-lt"/>
                <a:ea typeface="Arial"/>
                <a:cs typeface="Arial"/>
                <a:sym typeface="Arial"/>
                <a:hlinkClick r:id="rId9"/>
              </a:rPr>
              <a:t>Teaching English, ELT Research Papers 14,07</a:t>
            </a:r>
            <a:endParaRPr lang="en" sz="1600" dirty="0">
              <a:solidFill>
                <a:srgbClr val="F3F3F3"/>
              </a:solidFill>
              <a:latin typeface="+mj-lt"/>
              <a:ea typeface="Arial"/>
              <a:cs typeface="Arial"/>
              <a:sym typeface="Arial"/>
            </a:endParaRPr>
          </a:p>
          <a:p>
            <a:pPr lvl="0">
              <a:spcBef>
                <a:spcPts val="0"/>
              </a:spcBef>
              <a:spcAft>
                <a:spcPts val="0"/>
              </a:spcAft>
              <a:buNone/>
            </a:pPr>
            <a:endParaRPr dirty="0">
              <a:hlinkClick r:id="rId7"/>
            </a:endParaRPr>
          </a:p>
          <a:p>
            <a:pPr lvl="0">
              <a:spcBef>
                <a:spcPts val="0"/>
              </a:spcBef>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1">
              <a:lnSpc>
                <a:spcPct val="115000"/>
              </a:lnSpc>
              <a:spcBef>
                <a:spcPts val="0"/>
              </a:spcBef>
              <a:buNone/>
            </a:pPr>
            <a:endParaRPr sz="2400">
              <a:solidFill>
                <a:srgbClr val="FFFFFF"/>
              </a:solidFill>
              <a:latin typeface="Arial"/>
              <a:ea typeface="Arial"/>
              <a:cs typeface="Arial"/>
              <a:sym typeface="Arial"/>
            </a:endParaRPr>
          </a:p>
          <a:p>
            <a:pPr lvl="0" algn="ctr" rtl="1">
              <a:lnSpc>
                <a:spcPct val="115000"/>
              </a:lnSpc>
              <a:spcBef>
                <a:spcPts val="0"/>
              </a:spcBef>
              <a:buNone/>
            </a:pPr>
            <a:endParaRPr sz="1600">
              <a:solidFill>
                <a:srgbClr val="333399"/>
              </a:solidFill>
              <a:latin typeface="Arial"/>
              <a:ea typeface="Arial"/>
              <a:cs typeface="Arial"/>
              <a:sym typeface="Arial"/>
            </a:endParaRPr>
          </a:p>
          <a:p>
            <a:pPr lvl="0" algn="ctr" rtl="1">
              <a:spcBef>
                <a:spcPts val="0"/>
              </a:spcBef>
              <a:buNone/>
            </a:pPr>
            <a:endParaRPr>
              <a:latin typeface="Arial"/>
              <a:ea typeface="Arial"/>
              <a:cs typeface="Arial"/>
              <a:sym typeface="Arial"/>
            </a:endParaRPr>
          </a:p>
        </p:txBody>
      </p:sp>
      <p:pic>
        <p:nvPicPr>
          <p:cNvPr id="175" name="Shape 175" descr="history of technoloty.png"/>
          <p:cNvPicPr preferRelativeResize="0"/>
          <p:nvPr/>
        </p:nvPicPr>
        <p:blipFill>
          <a:blip r:embed="rId3">
            <a:alphaModFix/>
          </a:blip>
          <a:stretch>
            <a:fillRect/>
          </a:stretch>
        </p:blipFill>
        <p:spPr>
          <a:xfrm>
            <a:off x="251520" y="771550"/>
            <a:ext cx="5198324" cy="3155909"/>
          </a:xfrm>
          <a:prstGeom prst="rect">
            <a:avLst/>
          </a:prstGeom>
          <a:noFill/>
          <a:ln>
            <a:noFill/>
          </a:ln>
        </p:spPr>
      </p:pic>
      <p:sp>
        <p:nvSpPr>
          <p:cNvPr id="176" name="Shape 176"/>
          <p:cNvSpPr txBox="1"/>
          <p:nvPr/>
        </p:nvSpPr>
        <p:spPr>
          <a:xfrm>
            <a:off x="323528" y="4155926"/>
            <a:ext cx="4537500" cy="508200"/>
          </a:xfrm>
          <a:prstGeom prst="rect">
            <a:avLst/>
          </a:prstGeom>
          <a:noFill/>
          <a:ln>
            <a:noFill/>
          </a:ln>
        </p:spPr>
        <p:txBody>
          <a:bodyPr lIns="91425" tIns="91425" rIns="91425" bIns="91425" anchor="t" anchorCtr="0">
            <a:noAutofit/>
          </a:bodyPr>
          <a:lstStyle/>
          <a:p>
            <a:pPr lvl="0" rtl="1">
              <a:lnSpc>
                <a:spcPct val="115000"/>
              </a:lnSpc>
              <a:spcBef>
                <a:spcPts val="0"/>
              </a:spcBef>
              <a:buNone/>
            </a:pPr>
            <a:r>
              <a:rPr lang="en" sz="1200" dirty="0" smtClean="0">
                <a:solidFill>
                  <a:srgbClr val="F3F3F3"/>
                </a:solidFill>
              </a:rPr>
              <a:t>w</a:t>
            </a:r>
            <a:r>
              <a:rPr lang="en-US" sz="1200" dirty="0" smtClean="0">
                <a:solidFill>
                  <a:srgbClr val="F3F3F3"/>
                </a:solidFill>
              </a:rPr>
              <a:t>w</a:t>
            </a:r>
            <a:r>
              <a:rPr lang="en" sz="1200" dirty="0" smtClean="0">
                <a:solidFill>
                  <a:srgbClr val="F3F3F3"/>
                </a:solidFill>
              </a:rPr>
              <a:t>w.coloradotech.edu/Infographics/Tools-For-School</a:t>
            </a:r>
            <a:r>
              <a:rPr lang="en" sz="1200" dirty="0" smtClean="0"/>
              <a:t> </a:t>
            </a:r>
            <a:endParaRPr lang="en" sz="1200" dirty="0"/>
          </a:p>
          <a:p>
            <a:pPr lvl="0">
              <a:spcBef>
                <a:spcPts val="0"/>
              </a:spcBef>
              <a:buNone/>
            </a:pPr>
            <a:endParaRPr dirty="0"/>
          </a:p>
        </p:txBody>
      </p:sp>
      <p:pic>
        <p:nvPicPr>
          <p:cNvPr id="177" name="Shape 177" descr="computer classroom.jpg"/>
          <p:cNvPicPr preferRelativeResize="0"/>
          <p:nvPr/>
        </p:nvPicPr>
        <p:blipFill>
          <a:blip r:embed="rId4">
            <a:alphaModFix/>
          </a:blip>
          <a:stretch>
            <a:fillRect/>
          </a:stretch>
        </p:blipFill>
        <p:spPr>
          <a:xfrm>
            <a:off x="5868144" y="771550"/>
            <a:ext cx="2997625" cy="1721600"/>
          </a:xfrm>
          <a:prstGeom prst="rect">
            <a:avLst/>
          </a:prstGeom>
          <a:noFill/>
          <a:ln>
            <a:noFill/>
          </a:ln>
        </p:spPr>
      </p:pic>
      <p:pic>
        <p:nvPicPr>
          <p:cNvPr id="178" name="Shape 178" descr="mobile learning.jpg"/>
          <p:cNvPicPr preferRelativeResize="0"/>
          <p:nvPr/>
        </p:nvPicPr>
        <p:blipFill>
          <a:blip r:embed="rId5">
            <a:alphaModFix/>
          </a:blip>
          <a:stretch>
            <a:fillRect/>
          </a:stretch>
        </p:blipFill>
        <p:spPr>
          <a:xfrm>
            <a:off x="5868144" y="2859782"/>
            <a:ext cx="2997624" cy="1678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43609" y="1491630"/>
            <a:ext cx="184730" cy="307777"/>
          </a:xfrm>
          <a:prstGeom prst="rect">
            <a:avLst/>
          </a:prstGeom>
          <a:noFill/>
        </p:spPr>
        <p:txBody>
          <a:bodyPr wrap="none" rtlCol="1">
            <a:spAutoFit/>
          </a:bodyPr>
          <a:lstStyle/>
          <a:p>
            <a:pPr algn="l"/>
            <a:endParaRPr lang="he-IL" dirty="0"/>
          </a:p>
        </p:txBody>
      </p:sp>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6553" t="15682" r="44076" b="17608"/>
          <a:stretch/>
        </p:blipFill>
        <p:spPr bwMode="auto">
          <a:xfrm>
            <a:off x="971600" y="735547"/>
            <a:ext cx="3024336" cy="3780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3" name="TextBox 2"/>
          <p:cNvSpPr txBox="1"/>
          <p:nvPr/>
        </p:nvSpPr>
        <p:spPr>
          <a:xfrm>
            <a:off x="4716016" y="681541"/>
            <a:ext cx="3456384" cy="3693319"/>
          </a:xfrm>
          <a:prstGeom prst="rect">
            <a:avLst/>
          </a:prstGeom>
          <a:noFill/>
        </p:spPr>
        <p:txBody>
          <a:bodyPr wrap="square" rtlCol="1">
            <a:spAutoFit/>
          </a:bodyPr>
          <a:lstStyle/>
          <a:p>
            <a:pPr algn="l"/>
            <a:r>
              <a:rPr lang="en-US" sz="2000" b="1" dirty="0" smtClean="0">
                <a:solidFill>
                  <a:schemeClr val="tx1"/>
                </a:solidFill>
                <a:latin typeface="Helvetica" pitchFamily="34" charset="0"/>
                <a:cs typeface="+mn-cs"/>
              </a:rPr>
              <a:t>Thank you for your participation. </a:t>
            </a:r>
          </a:p>
          <a:p>
            <a:pPr algn="l"/>
            <a:endParaRPr lang="en-US" sz="2000" b="1" dirty="0" smtClean="0">
              <a:solidFill>
                <a:schemeClr val="tx1"/>
              </a:solidFill>
              <a:latin typeface="Helvetica" pitchFamily="34" charset="0"/>
              <a:cs typeface="+mn-cs"/>
            </a:endParaRPr>
          </a:p>
          <a:p>
            <a:pPr algn="l"/>
            <a:r>
              <a:rPr lang="en-US" sz="2000" b="1" dirty="0" smtClean="0">
                <a:solidFill>
                  <a:schemeClr val="tx1"/>
                </a:solidFill>
                <a:latin typeface="Helvetica" pitchFamily="34" charset="0"/>
                <a:cs typeface="+mn-cs"/>
              </a:rPr>
              <a:t>This workshop will be published on my blog:</a:t>
            </a:r>
          </a:p>
          <a:p>
            <a:pPr algn="l"/>
            <a:r>
              <a:rPr lang="en-US" sz="2000" b="1" dirty="0" smtClean="0">
                <a:solidFill>
                  <a:schemeClr val="tx1"/>
                </a:solidFill>
                <a:latin typeface="Helvetica" pitchFamily="34" charset="0"/>
                <a:cs typeface="+mn-cs"/>
                <a:hlinkClick r:id="rId4"/>
              </a:rPr>
              <a:t>Route CPD for ELT</a:t>
            </a:r>
            <a:endParaRPr lang="en-US" sz="2000" b="1" dirty="0" smtClean="0">
              <a:solidFill>
                <a:schemeClr val="tx1"/>
              </a:solidFill>
              <a:latin typeface="Helvetica" pitchFamily="34" charset="0"/>
              <a:cs typeface="+mn-cs"/>
            </a:endParaRPr>
          </a:p>
          <a:p>
            <a:pPr algn="l" rtl="0"/>
            <a:endParaRPr lang="en-US" sz="2000" b="1" dirty="0" smtClean="0">
              <a:solidFill>
                <a:schemeClr val="tx1"/>
              </a:solidFill>
              <a:latin typeface="Helvetica" pitchFamily="34" charset="0"/>
              <a:cs typeface="+mn-cs"/>
            </a:endParaRPr>
          </a:p>
          <a:p>
            <a:pPr algn="l" rtl="0"/>
            <a:r>
              <a:rPr lang="en-US" sz="2000" b="1" dirty="0" smtClean="0">
                <a:solidFill>
                  <a:schemeClr val="tx1"/>
                </a:solidFill>
                <a:latin typeface="Helvetica" pitchFamily="34" charset="0"/>
                <a:cs typeface="+mn-cs"/>
              </a:rPr>
              <a:t>Follow me:</a:t>
            </a:r>
          </a:p>
          <a:p>
            <a:pPr algn="l" rtl="0"/>
            <a:r>
              <a:rPr lang="en-US" sz="2000" b="1" dirty="0" smtClean="0">
                <a:solidFill>
                  <a:schemeClr val="tx1"/>
                </a:solidFill>
                <a:latin typeface="Helvetica" pitchFamily="34" charset="0"/>
                <a:cs typeface="+mn-cs"/>
              </a:rPr>
              <a:t>Twitter: @</a:t>
            </a:r>
            <a:r>
              <a:rPr lang="en-US" sz="2000" b="1" dirty="0" err="1" smtClean="0">
                <a:solidFill>
                  <a:schemeClr val="tx1"/>
                </a:solidFill>
                <a:latin typeface="Helvetica" pitchFamily="34" charset="0"/>
                <a:cs typeface="+mn-cs"/>
              </a:rPr>
              <a:t>JaneCohenEFL</a:t>
            </a:r>
            <a:endParaRPr lang="en-US" sz="2000" b="1" dirty="0" smtClean="0">
              <a:solidFill>
                <a:schemeClr val="tx1"/>
              </a:solidFill>
              <a:latin typeface="Helvetica" pitchFamily="34" charset="0"/>
              <a:cs typeface="+mn-cs"/>
            </a:endParaRPr>
          </a:p>
          <a:p>
            <a:pPr algn="l" rtl="0"/>
            <a:r>
              <a:rPr lang="en-US" sz="2000" b="1" dirty="0" smtClean="0">
                <a:solidFill>
                  <a:schemeClr val="tx1"/>
                </a:solidFill>
                <a:latin typeface="Helvetica" pitchFamily="34" charset="0"/>
                <a:cs typeface="+mn-cs"/>
              </a:rPr>
              <a:t>LinkedIn: </a:t>
            </a:r>
            <a:r>
              <a:rPr lang="en-US" sz="2000" b="1" dirty="0" err="1" smtClean="0">
                <a:solidFill>
                  <a:schemeClr val="tx1"/>
                </a:solidFill>
                <a:latin typeface="Helvetica" pitchFamily="34" charset="0"/>
                <a:cs typeface="+mn-cs"/>
              </a:rPr>
              <a:t>JaneCohenEFL</a:t>
            </a:r>
            <a:endParaRPr lang="en-US" sz="2000" b="1" dirty="0" smtClean="0">
              <a:solidFill>
                <a:schemeClr val="tx1"/>
              </a:solidFill>
              <a:latin typeface="Helvetica" pitchFamily="34" charset="0"/>
              <a:cs typeface="+mn-cs"/>
            </a:endParaRPr>
          </a:p>
          <a:p>
            <a:pPr algn="l" rtl="0"/>
            <a:endParaRPr lang="en-US" sz="2000" dirty="0" smtClean="0">
              <a:solidFill>
                <a:schemeClr val="tx1"/>
              </a:solidFill>
              <a:latin typeface="Helvetica" pitchFamily="34" charset="0"/>
              <a:cs typeface="Helvetica" pitchFamily="34" charset="0"/>
            </a:endParaRPr>
          </a:p>
          <a:p>
            <a:pPr algn="l"/>
            <a:endParaRPr lang="he-IL" dirty="0"/>
          </a:p>
        </p:txBody>
      </p:sp>
    </p:spTree>
    <p:extLst>
      <p:ext uri="{BB962C8B-B14F-4D97-AF65-F5344CB8AC3E}">
        <p14:creationId xmlns="" xmlns:p14="http://schemas.microsoft.com/office/powerpoint/2010/main" val="840030889"/>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p:nvPr/>
        </p:nvSpPr>
        <p:spPr>
          <a:xfrm>
            <a:off x="271375" y="165175"/>
            <a:ext cx="8625000" cy="4755000"/>
          </a:xfrm>
          <a:prstGeom prst="rect">
            <a:avLst/>
          </a:prstGeom>
          <a:noFill/>
          <a:ln>
            <a:noFill/>
          </a:ln>
        </p:spPr>
        <p:txBody>
          <a:bodyPr lIns="91425" tIns="91425" rIns="91425" bIns="91425" anchor="t" anchorCtr="0">
            <a:noAutofit/>
          </a:bodyPr>
          <a:lstStyle/>
          <a:p>
            <a:pPr lvl="0" algn="r" rtl="1">
              <a:spcBef>
                <a:spcPts val="0"/>
              </a:spcBef>
              <a:buNone/>
            </a:pPr>
            <a:endParaRPr sz="1200" dirty="0">
              <a:solidFill>
                <a:srgbClr val="FFFFFF"/>
              </a:solidFill>
            </a:endParaRPr>
          </a:p>
        </p:txBody>
      </p:sp>
      <p:pic>
        <p:nvPicPr>
          <p:cNvPr id="4" name="Content Placeholder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44974" y="915566"/>
            <a:ext cx="2654052" cy="3538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2800" dirty="0">
                <a:cs typeface="+mn-cs"/>
              </a:rPr>
              <a:t>Mobile </a:t>
            </a:r>
            <a:r>
              <a:rPr lang="en" sz="2800" dirty="0" smtClean="0">
                <a:cs typeface="+mn-cs"/>
              </a:rPr>
              <a:t>learning refers to:</a:t>
            </a:r>
            <a:endParaRPr lang="en" sz="2800" dirty="0">
              <a:cs typeface="+mn-cs"/>
            </a:endParaRPr>
          </a:p>
        </p:txBody>
      </p:sp>
      <p:sp>
        <p:nvSpPr>
          <p:cNvPr id="9" name="Text Placeholder 4"/>
          <p:cNvSpPr txBox="1">
            <a:spLocks/>
          </p:cNvSpPr>
          <p:nvPr/>
        </p:nvSpPr>
        <p:spPr>
          <a:xfrm>
            <a:off x="179512" y="2211710"/>
            <a:ext cx="3168352" cy="214109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1" anchor="ctr" anchorCtr="0"/>
          <a:lstStyle/>
          <a:p>
            <a:pPr lvl="0" algn="ctr">
              <a:lnSpc>
                <a:spcPct val="115000"/>
              </a:lnSpc>
              <a:spcAft>
                <a:spcPts val="1600"/>
              </a:spcAft>
              <a:buClr>
                <a:schemeClr val="accent3"/>
              </a:buClr>
              <a:buSzPct val="100000"/>
            </a:pPr>
            <a:r>
              <a:rPr kumimoji="0" lang="en-US" sz="2000" b="1" i="0" u="none" strike="noStrike" kern="0" cap="none" spc="0" normalizeH="0" baseline="0" noProof="0" dirty="0" smtClean="0">
                <a:ln>
                  <a:noFill/>
                </a:ln>
                <a:solidFill>
                  <a:schemeClr val="accent3"/>
                </a:solidFill>
                <a:effectLst/>
                <a:uLnTx/>
                <a:uFillTx/>
                <a:latin typeface="Average"/>
                <a:ea typeface="Average"/>
                <a:sym typeface="Average"/>
              </a:rPr>
              <a:t>Learning that takes place when the </a:t>
            </a:r>
            <a:r>
              <a:rPr kumimoji="0" lang="en-US" sz="2000" b="1" i="0" u="sng" strike="noStrike" kern="0" cap="none" spc="0" normalizeH="0" baseline="0" noProof="0" dirty="0" smtClean="0">
                <a:ln>
                  <a:noFill/>
                </a:ln>
                <a:solidFill>
                  <a:schemeClr val="accent3"/>
                </a:solidFill>
                <a:effectLst/>
                <a:uLnTx/>
                <a:uFillTx/>
                <a:latin typeface="Average"/>
                <a:ea typeface="Average"/>
                <a:sym typeface="Average"/>
              </a:rPr>
              <a:t>devices</a:t>
            </a:r>
            <a:r>
              <a:rPr kumimoji="0" lang="en-US" sz="2000" b="1" i="0" u="none" strike="noStrike" kern="0" cap="none" spc="0" normalizeH="0" baseline="0" noProof="0" dirty="0" smtClean="0">
                <a:ln>
                  <a:noFill/>
                </a:ln>
                <a:solidFill>
                  <a:schemeClr val="accent3"/>
                </a:solidFill>
                <a:effectLst/>
                <a:uLnTx/>
                <a:uFillTx/>
                <a:latin typeface="Average"/>
                <a:ea typeface="Average"/>
                <a:sym typeface="Average"/>
              </a:rPr>
              <a:t> are mobile</a:t>
            </a:r>
            <a:endParaRPr kumimoji="0" lang="he-IL" sz="2000" b="1" i="0" u="none" strike="noStrike" kern="0" cap="none" spc="0" normalizeH="0" baseline="0" noProof="0" dirty="0">
              <a:ln>
                <a:noFill/>
              </a:ln>
              <a:solidFill>
                <a:schemeClr val="accent3"/>
              </a:solidFill>
              <a:effectLst/>
              <a:uLnTx/>
              <a:uFillTx/>
              <a:latin typeface="Average"/>
              <a:ea typeface="Average"/>
              <a:sym typeface="Average"/>
            </a:endParaRPr>
          </a:p>
        </p:txBody>
      </p:sp>
      <p:sp>
        <p:nvSpPr>
          <p:cNvPr id="10" name="Text Placeholder 4"/>
          <p:cNvSpPr txBox="1">
            <a:spLocks/>
          </p:cNvSpPr>
          <p:nvPr/>
        </p:nvSpPr>
        <p:spPr>
          <a:xfrm>
            <a:off x="3707904" y="915566"/>
            <a:ext cx="3168352" cy="206908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1" anchor="ctr" anchorCtr="0"/>
          <a:lstStyle/>
          <a:p>
            <a:pPr lvl="0" algn="ctr">
              <a:lnSpc>
                <a:spcPct val="115000"/>
              </a:lnSpc>
              <a:spcAft>
                <a:spcPts val="1600"/>
              </a:spcAft>
              <a:buClr>
                <a:schemeClr val="accent3"/>
              </a:buClr>
              <a:buSzPct val="100000"/>
            </a:pPr>
            <a:r>
              <a:rPr lang="en-US" sz="2000" b="1" dirty="0" smtClean="0">
                <a:solidFill>
                  <a:schemeClr val="accent3"/>
                </a:solidFill>
                <a:latin typeface="Average"/>
                <a:ea typeface="Average"/>
                <a:sym typeface="Average"/>
              </a:rPr>
              <a:t>Learning that takes place when the  </a:t>
            </a:r>
            <a:r>
              <a:rPr lang="en-US" sz="2000" b="1" u="sng" dirty="0" smtClean="0">
                <a:solidFill>
                  <a:schemeClr val="accent3"/>
                </a:solidFill>
                <a:latin typeface="Average"/>
                <a:ea typeface="Average"/>
                <a:sym typeface="Average"/>
              </a:rPr>
              <a:t>learners</a:t>
            </a:r>
            <a:r>
              <a:rPr lang="en-US" sz="2000" b="1" dirty="0" smtClean="0">
                <a:solidFill>
                  <a:schemeClr val="accent3"/>
                </a:solidFill>
                <a:latin typeface="Average"/>
                <a:ea typeface="Average"/>
                <a:sym typeface="Average"/>
              </a:rPr>
              <a:t> are mobile</a:t>
            </a:r>
            <a:endParaRPr lang="he-IL" sz="2000" b="1" dirty="0">
              <a:solidFill>
                <a:schemeClr val="accent3"/>
              </a:solidFill>
              <a:latin typeface="Average"/>
              <a:ea typeface="Average"/>
              <a:sym typeface="Average"/>
            </a:endParaRPr>
          </a:p>
        </p:txBody>
      </p:sp>
      <p:sp>
        <p:nvSpPr>
          <p:cNvPr id="14" name="Text Placeholder 4"/>
          <p:cNvSpPr txBox="1">
            <a:spLocks noGrp="1"/>
          </p:cNvSpPr>
          <p:nvPr>
            <p:ph type="body" idx="1"/>
          </p:nvPr>
        </p:nvSpPr>
        <p:spPr>
          <a:xfrm>
            <a:off x="5508104" y="2787774"/>
            <a:ext cx="3384376" cy="19971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1" anchor="ctr" anchorCtr="0"/>
          <a:lstStyle/>
          <a:p>
            <a:pPr lvl="0" algn="ctr">
              <a:lnSpc>
                <a:spcPct val="115000"/>
              </a:lnSpc>
              <a:spcAft>
                <a:spcPts val="1600"/>
              </a:spcAft>
              <a:buClr>
                <a:schemeClr val="accent3"/>
              </a:buClr>
              <a:buSzPct val="100000"/>
            </a:pPr>
            <a:r>
              <a:rPr lang="en-US" sz="2000" b="1" dirty="0" smtClean="0">
                <a:solidFill>
                  <a:schemeClr val="accent3"/>
                </a:solidFill>
                <a:latin typeface="Average"/>
                <a:ea typeface="Average"/>
                <a:cs typeface="+mn-cs"/>
                <a:sym typeface="Average"/>
              </a:rPr>
              <a:t>Learning that takes place when the  </a:t>
            </a:r>
            <a:r>
              <a:rPr lang="en-US" sz="2000" b="1" u="sng" dirty="0" smtClean="0">
                <a:solidFill>
                  <a:schemeClr val="accent3"/>
                </a:solidFill>
                <a:latin typeface="Average"/>
                <a:ea typeface="Average"/>
                <a:cs typeface="+mn-cs"/>
                <a:sym typeface="Average"/>
              </a:rPr>
              <a:t>learning</a:t>
            </a:r>
            <a:r>
              <a:rPr lang="en-US" sz="2000" b="1" dirty="0" smtClean="0">
                <a:solidFill>
                  <a:schemeClr val="accent3"/>
                </a:solidFill>
                <a:latin typeface="Average"/>
                <a:ea typeface="Average"/>
                <a:cs typeface="+mn-cs"/>
                <a:sym typeface="Average"/>
              </a:rPr>
              <a:t> is mobile</a:t>
            </a:r>
            <a:endParaRPr lang="he-IL" sz="2000" b="1" dirty="0">
              <a:solidFill>
                <a:schemeClr val="accent3"/>
              </a:solidFill>
              <a:latin typeface="Average"/>
              <a:ea typeface="Average"/>
              <a:cs typeface="+mn-cs"/>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2800" b="1" dirty="0" smtClean="0">
                <a:cs typeface="+mn-cs"/>
              </a:rPr>
              <a:t>Moblie learning in the classroom</a:t>
            </a:r>
            <a:endParaRPr lang="en" sz="2800" b="1" dirty="0">
              <a:cs typeface="+mn-cs"/>
            </a:endParaRPr>
          </a:p>
        </p:txBody>
      </p:sp>
      <p:sp>
        <p:nvSpPr>
          <p:cNvPr id="145" name="Shape 14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just"/>
            <a:r>
              <a:rPr lang="en-US" sz="2400" dirty="0" smtClean="0"/>
              <a:t>“….technologies, mobile or otherwise, can be instrumental in language instruction. Ultimately, though, they are not in and of themselves instructors; rather, they are instructional tools. And the effective use of any tool in language learning requires the thoughtful application of second language pedagogy.” </a:t>
            </a:r>
          </a:p>
          <a:p>
            <a:pPr lvl="0"/>
            <a:r>
              <a:rPr lang="en-US" dirty="0" smtClean="0"/>
              <a:t>George M. </a:t>
            </a:r>
            <a:r>
              <a:rPr lang="en-US" dirty="0" err="1" smtClean="0"/>
              <a:t>Chinnery</a:t>
            </a:r>
            <a:r>
              <a:rPr lang="en-US" dirty="0" smtClean="0"/>
              <a:t> University of Maryland Baltimore County</a:t>
            </a:r>
          </a:p>
          <a:p>
            <a:pPr lvl="0"/>
            <a:endParaRPr lang="en" dirty="0"/>
          </a:p>
        </p:txBody>
      </p:sp>
      <p:sp>
        <p:nvSpPr>
          <p:cNvPr id="4" name="TextBox 3"/>
          <p:cNvSpPr txBox="1"/>
          <p:nvPr/>
        </p:nvSpPr>
        <p:spPr>
          <a:xfrm>
            <a:off x="6228184" y="4443958"/>
            <a:ext cx="2664296" cy="307777"/>
          </a:xfrm>
          <a:prstGeom prst="rect">
            <a:avLst/>
          </a:prstGeom>
          <a:noFill/>
        </p:spPr>
        <p:txBody>
          <a:bodyPr wrap="square" rtlCol="1">
            <a:spAutoFit/>
          </a:bodyPr>
          <a:lstStyle/>
          <a:p>
            <a:r>
              <a:rPr lang="en-US" dirty="0" smtClean="0">
                <a:hlinkClick r:id="rId3"/>
              </a:rPr>
              <a:t>https://youtu.be/H2Ly1FOHIa4</a:t>
            </a:r>
            <a:endParaRPr lang="he-I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lang="en" dirty="0"/>
          </a:p>
        </p:txBody>
      </p:sp>
      <p:sp>
        <p:nvSpPr>
          <p:cNvPr id="145" name="Shape 14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lang="en" dirty="0"/>
          </a:p>
        </p:txBody>
      </p:sp>
      <p:pic>
        <p:nvPicPr>
          <p:cNvPr id="1026" name="Picture 2">
            <a:hlinkClick r:id="rId3"/>
          </p:cNvPr>
          <p:cNvPicPr>
            <a:picLocks noChangeAspect="1" noChangeArrowheads="1"/>
          </p:cNvPicPr>
          <p:nvPr/>
        </p:nvPicPr>
        <p:blipFill>
          <a:blip r:embed="rId4"/>
          <a:srcRect l="1107" t="7875" b="6486"/>
          <a:stretch>
            <a:fillRect/>
          </a:stretch>
        </p:blipFill>
        <p:spPr bwMode="auto">
          <a:xfrm>
            <a:off x="107504" y="339502"/>
            <a:ext cx="8873886"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327050"/>
            <a:ext cx="8520600" cy="898800"/>
          </a:xfrm>
          <a:prstGeom prst="rect">
            <a:avLst/>
          </a:prstGeom>
        </p:spPr>
        <p:txBody>
          <a:bodyPr lIns="91425" tIns="91425" rIns="91425" bIns="91425" anchor="t" anchorCtr="0">
            <a:noAutofit/>
          </a:bodyPr>
          <a:lstStyle/>
          <a:p>
            <a:pPr lvl="0" algn="l" rtl="0">
              <a:spcBef>
                <a:spcPts val="0"/>
              </a:spcBef>
              <a:buNone/>
            </a:pPr>
            <a:r>
              <a:rPr lang="en" sz="2800" dirty="0" smtClean="0">
                <a:solidFill>
                  <a:srgbClr val="F3F3F3"/>
                </a:solidFill>
                <a:latin typeface="Arial"/>
                <a:ea typeface="Arial"/>
                <a:cs typeface="Arial"/>
                <a:sym typeface="Arial"/>
              </a:rPr>
              <a:t>Mobile </a:t>
            </a:r>
            <a:r>
              <a:rPr lang="en" sz="2800" dirty="0">
                <a:solidFill>
                  <a:srgbClr val="F3F3F3"/>
                </a:solidFill>
                <a:latin typeface="Arial"/>
                <a:ea typeface="Arial"/>
                <a:cs typeface="Arial"/>
                <a:sym typeface="Arial"/>
              </a:rPr>
              <a:t>Assisted Language </a:t>
            </a:r>
            <a:r>
              <a:rPr lang="en" sz="2800" dirty="0" smtClean="0">
                <a:solidFill>
                  <a:srgbClr val="F3F3F3"/>
                </a:solidFill>
                <a:latin typeface="Arial"/>
                <a:ea typeface="Arial"/>
                <a:cs typeface="Arial"/>
                <a:sym typeface="Arial"/>
              </a:rPr>
              <a:t>Learning</a:t>
            </a:r>
            <a:r>
              <a:rPr lang="he-IL" sz="2800" dirty="0" smtClean="0">
                <a:solidFill>
                  <a:srgbClr val="F3F3F3"/>
                </a:solidFill>
                <a:latin typeface="Arial"/>
                <a:ea typeface="Arial"/>
                <a:cs typeface="Arial"/>
                <a:sym typeface="Arial"/>
              </a:rPr>
              <a:t> </a:t>
            </a:r>
            <a:r>
              <a:rPr lang="en-US" sz="2800" dirty="0" smtClean="0">
                <a:solidFill>
                  <a:srgbClr val="F3F3F3"/>
                </a:solidFill>
                <a:latin typeface="Arial"/>
                <a:ea typeface="Arial"/>
                <a:cs typeface="Arial"/>
                <a:sym typeface="Arial"/>
              </a:rPr>
              <a:t> is:</a:t>
            </a:r>
            <a:endParaRPr lang="en" sz="2800" dirty="0">
              <a:solidFill>
                <a:srgbClr val="F3F3F3"/>
              </a:solidFill>
              <a:latin typeface="Arial"/>
              <a:ea typeface="Arial"/>
              <a:cs typeface="Arial"/>
              <a:sym typeface="Arial"/>
            </a:endParaRPr>
          </a:p>
        </p:txBody>
      </p:sp>
      <p:sp>
        <p:nvSpPr>
          <p:cNvPr id="151" name="Shape 151"/>
          <p:cNvSpPr/>
          <p:nvPr/>
        </p:nvSpPr>
        <p:spPr>
          <a:xfrm>
            <a:off x="467544" y="1131590"/>
            <a:ext cx="1928914" cy="1291462"/>
          </a:xfrm>
          <a:prstGeom prst="cloudCallout">
            <a:avLst>
              <a:gd name="adj1" fmla="val -20833"/>
              <a:gd name="adj2" fmla="val 625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2000" dirty="0">
                <a:solidFill>
                  <a:schemeClr val="tx1"/>
                </a:solidFill>
              </a:rPr>
              <a:t>Personal</a:t>
            </a:r>
          </a:p>
        </p:txBody>
      </p:sp>
      <p:sp>
        <p:nvSpPr>
          <p:cNvPr id="152" name="Shape 152"/>
          <p:cNvSpPr/>
          <p:nvPr/>
        </p:nvSpPr>
        <p:spPr>
          <a:xfrm>
            <a:off x="3419872" y="1707654"/>
            <a:ext cx="2525100" cy="1899600"/>
          </a:xfrm>
          <a:prstGeom prst="cloudCallout">
            <a:avLst>
              <a:gd name="adj1" fmla="val -20833"/>
              <a:gd name="adj2" fmla="val 625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2000" dirty="0">
                <a:solidFill>
                  <a:schemeClr val="tx1"/>
                </a:solidFill>
              </a:rPr>
              <a:t>Interactive, </a:t>
            </a:r>
          </a:p>
          <a:p>
            <a:pPr lvl="0" rtl="0">
              <a:spcBef>
                <a:spcPts val="0"/>
              </a:spcBef>
              <a:buNone/>
            </a:pPr>
            <a:r>
              <a:rPr lang="en" sz="2000" dirty="0">
                <a:solidFill>
                  <a:schemeClr val="tx1"/>
                </a:solidFill>
              </a:rPr>
              <a:t>Accessible &amp;</a:t>
            </a:r>
          </a:p>
          <a:p>
            <a:pPr lvl="0" rtl="0">
              <a:spcBef>
                <a:spcPts val="0"/>
              </a:spcBef>
              <a:buNone/>
            </a:pPr>
            <a:r>
              <a:rPr lang="en" sz="2000" dirty="0">
                <a:solidFill>
                  <a:schemeClr val="tx1"/>
                </a:solidFill>
              </a:rPr>
              <a:t>Experiential</a:t>
            </a:r>
          </a:p>
        </p:txBody>
      </p:sp>
      <p:sp>
        <p:nvSpPr>
          <p:cNvPr id="153" name="Shape 153"/>
          <p:cNvSpPr/>
          <p:nvPr/>
        </p:nvSpPr>
        <p:spPr>
          <a:xfrm>
            <a:off x="539552" y="3075806"/>
            <a:ext cx="2361341" cy="1679354"/>
          </a:xfrm>
          <a:prstGeom prst="cloudCallout">
            <a:avLst>
              <a:gd name="adj1" fmla="val -20833"/>
              <a:gd name="adj2" fmla="val 625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2000" dirty="0" smtClean="0">
                <a:solidFill>
                  <a:schemeClr val="tx1"/>
                </a:solidFill>
              </a:rPr>
              <a:t>Interesting, Engaging &amp; Meaningful</a:t>
            </a:r>
            <a:endParaRPr lang="en" sz="2000" dirty="0">
              <a:solidFill>
                <a:schemeClr val="tx1"/>
              </a:solidFill>
            </a:endParaRPr>
          </a:p>
        </p:txBody>
      </p:sp>
      <p:sp>
        <p:nvSpPr>
          <p:cNvPr id="154" name="Shape 154"/>
          <p:cNvSpPr/>
          <p:nvPr/>
        </p:nvSpPr>
        <p:spPr>
          <a:xfrm>
            <a:off x="6372200" y="3147814"/>
            <a:ext cx="2160240" cy="1440160"/>
          </a:xfrm>
          <a:prstGeom prst="cloudCallout">
            <a:avLst>
              <a:gd name="adj1" fmla="val -20833"/>
              <a:gd name="adj2" fmla="val 625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2000" dirty="0">
                <a:solidFill>
                  <a:schemeClr val="tx1"/>
                </a:solidFill>
              </a:rPr>
              <a:t>Learning anywhere anytime </a:t>
            </a:r>
          </a:p>
        </p:txBody>
      </p:sp>
      <p:sp>
        <p:nvSpPr>
          <p:cNvPr id="155" name="Shape 155"/>
          <p:cNvSpPr/>
          <p:nvPr/>
        </p:nvSpPr>
        <p:spPr>
          <a:xfrm>
            <a:off x="6372200" y="1059582"/>
            <a:ext cx="2381261" cy="1464370"/>
          </a:xfrm>
          <a:prstGeom prst="cloudCallout">
            <a:avLst>
              <a:gd name="adj1" fmla="val -20833"/>
              <a:gd name="adj2" fmla="val 625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2000" dirty="0">
                <a:solidFill>
                  <a:schemeClr val="tx1"/>
                </a:solidFill>
              </a:rPr>
              <a:t>The world is your classroom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10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gtEl>
                                        <p:attrNameLst>
                                          <p:attrName>style.visibility</p:attrName>
                                        </p:attrNameLst>
                                      </p:cBhvr>
                                      <p:to>
                                        <p:strVal val="visible"/>
                                      </p:to>
                                    </p:set>
                                    <p:animEffect transition="in" filter="fade">
                                      <p:cBhvr>
                                        <p:cTn id="17" dur="1000"/>
                                        <p:tgtEl>
                                          <p:spTgt spid="1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
                                        </p:tgtEl>
                                        <p:attrNameLst>
                                          <p:attrName>style.visibility</p:attrName>
                                        </p:attrNameLst>
                                      </p:cBhvr>
                                      <p:to>
                                        <p:strVal val="visible"/>
                                      </p:to>
                                    </p:set>
                                    <p:animEffect transition="in" filter="fade">
                                      <p:cBhvr>
                                        <p:cTn id="22" dur="1000"/>
                                        <p:tgtEl>
                                          <p:spTgt spid="1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fade">
                                      <p:cBhvr>
                                        <p:cTn id="27"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51520" y="411510"/>
            <a:ext cx="8520600" cy="572700"/>
          </a:xfrm>
          <a:prstGeom prst="rect">
            <a:avLst/>
          </a:prstGeom>
        </p:spPr>
        <p:txBody>
          <a:bodyPr lIns="91425" tIns="91425" rIns="91425" bIns="91425" anchor="t" anchorCtr="0">
            <a:noAutofit/>
          </a:bodyPr>
          <a:lstStyle/>
          <a:p>
            <a:pPr lvl="0" algn="l" rtl="0">
              <a:lnSpc>
                <a:spcPct val="115000"/>
              </a:lnSpc>
              <a:spcBef>
                <a:spcPts val="0"/>
              </a:spcBef>
              <a:buNone/>
            </a:pPr>
            <a:r>
              <a:rPr lang="en" sz="2800" dirty="0">
                <a:solidFill>
                  <a:srgbClr val="FFFFFF"/>
                </a:solidFill>
                <a:latin typeface="Arial"/>
                <a:ea typeface="Arial"/>
                <a:cs typeface="Arial"/>
                <a:sym typeface="Arial"/>
              </a:rPr>
              <a:t>"If we teach today as we taught yesterday, then we rob our children of tomorrow." John Dewey</a:t>
            </a:r>
          </a:p>
          <a:p>
            <a:pPr lvl="0" algn="ctr" rtl="1">
              <a:spcBef>
                <a:spcPts val="0"/>
              </a:spcBef>
              <a:buNone/>
            </a:pPr>
            <a:endParaRPr sz="2400" dirty="0">
              <a:solidFill>
                <a:srgbClr val="FFFFFF"/>
              </a:solidFill>
              <a:latin typeface="Arial"/>
              <a:ea typeface="Arial"/>
              <a:cs typeface="Arial"/>
              <a:sym typeface="Arial"/>
            </a:endParaRPr>
          </a:p>
        </p:txBody>
      </p:sp>
      <p:sp>
        <p:nvSpPr>
          <p:cNvPr id="184" name="Shape 18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0" marR="0" lvl="0" indent="0" algn="just" rtl="1">
              <a:lnSpc>
                <a:spcPct val="115000"/>
              </a:lnSpc>
              <a:spcBef>
                <a:spcPts val="0"/>
              </a:spcBef>
              <a:spcAft>
                <a:spcPts val="0"/>
              </a:spcAft>
              <a:buNone/>
            </a:pPr>
            <a:endParaRPr sz="1100" dirty="0">
              <a:solidFill>
                <a:srgbClr val="000000"/>
              </a:solidFill>
              <a:highlight>
                <a:srgbClr val="1B2B72"/>
              </a:highlight>
              <a:latin typeface="Arial"/>
              <a:ea typeface="Arial"/>
              <a:cs typeface="Arial"/>
              <a:sym typeface="Arial"/>
            </a:endParaRPr>
          </a:p>
          <a:p>
            <a:pPr marL="0" marR="0" lvl="0" indent="0" algn="just" rtl="1">
              <a:lnSpc>
                <a:spcPct val="115000"/>
              </a:lnSpc>
              <a:spcBef>
                <a:spcPts val="0"/>
              </a:spcBef>
              <a:spcAft>
                <a:spcPts val="0"/>
              </a:spcAft>
              <a:buNone/>
            </a:pPr>
            <a:endParaRPr sz="1100" dirty="0">
              <a:solidFill>
                <a:srgbClr val="000000"/>
              </a:solidFill>
              <a:highlight>
                <a:srgbClr val="1B2B72"/>
              </a:highlight>
              <a:latin typeface="Arial"/>
              <a:ea typeface="Arial"/>
              <a:cs typeface="Arial"/>
              <a:sym typeface="Arial"/>
            </a:endParaRPr>
          </a:p>
          <a:p>
            <a:pPr marL="0" marR="0" lvl="0" indent="0" algn="just" rtl="1">
              <a:lnSpc>
                <a:spcPct val="115000"/>
              </a:lnSpc>
              <a:spcBef>
                <a:spcPts val="0"/>
              </a:spcBef>
              <a:spcAft>
                <a:spcPts val="0"/>
              </a:spcAft>
              <a:buNone/>
            </a:pPr>
            <a:endParaRPr sz="1100" dirty="0">
              <a:solidFill>
                <a:srgbClr val="000000"/>
              </a:solidFill>
              <a:highlight>
                <a:srgbClr val="1B2B72"/>
              </a:highlight>
              <a:latin typeface="Arial"/>
              <a:ea typeface="Arial"/>
              <a:cs typeface="Arial"/>
              <a:sym typeface="Arial"/>
            </a:endParaRPr>
          </a:p>
        </p:txBody>
      </p:sp>
      <p:pic>
        <p:nvPicPr>
          <p:cNvPr id="6" name="Picture 5" descr="Tpack.jpg"/>
          <p:cNvPicPr>
            <a:picLocks noChangeAspect="1"/>
          </p:cNvPicPr>
          <p:nvPr/>
        </p:nvPicPr>
        <p:blipFill>
          <a:blip r:embed="rId3"/>
          <a:stretch>
            <a:fillRect/>
          </a:stretch>
        </p:blipFill>
        <p:spPr>
          <a:xfrm>
            <a:off x="539551" y="1779662"/>
            <a:ext cx="2922805" cy="2952328"/>
          </a:xfrm>
          <a:prstGeom prst="rect">
            <a:avLst/>
          </a:prstGeom>
        </p:spPr>
      </p:pic>
      <p:pic>
        <p:nvPicPr>
          <p:cNvPr id="8" name="Picture 7" descr="16392035514_c9bcd2c0c6_b.jpg"/>
          <p:cNvPicPr>
            <a:picLocks noChangeAspect="1"/>
          </p:cNvPicPr>
          <p:nvPr/>
        </p:nvPicPr>
        <p:blipFill>
          <a:blip r:embed="rId4"/>
          <a:stretch>
            <a:fillRect/>
          </a:stretch>
        </p:blipFill>
        <p:spPr>
          <a:xfrm>
            <a:off x="4355976" y="1779662"/>
            <a:ext cx="4029066" cy="3021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1449</Words>
  <Application>Microsoft Office PowerPoint</Application>
  <PresentationFormat>On-screen Show (16:9)</PresentationFormat>
  <Paragraphs>159</Paragraphs>
  <Slides>30</Slides>
  <Notes>25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Oswald</vt:lpstr>
      <vt:lpstr>Average</vt:lpstr>
      <vt:lpstr>Helvetica</vt:lpstr>
      <vt:lpstr>slate</vt:lpstr>
      <vt:lpstr>@ the MALL - A guide to successfully integrating mobile devices </vt:lpstr>
      <vt:lpstr>Integrating mobile devices into the classroom: </vt:lpstr>
      <vt:lpstr>  </vt:lpstr>
      <vt:lpstr>Slide 4</vt:lpstr>
      <vt:lpstr>Mobile learning refers to:</vt:lpstr>
      <vt:lpstr>Moblie learning in the classroom</vt:lpstr>
      <vt:lpstr>Slide 7</vt:lpstr>
      <vt:lpstr>Mobile Assisted Language Learning  is:</vt:lpstr>
      <vt:lpstr>"If we teach today as we taught yesterday, then we rob our children of tomorrow." John Dewey </vt:lpstr>
      <vt:lpstr>Slide 10</vt:lpstr>
      <vt:lpstr>Slide 11</vt:lpstr>
      <vt:lpstr>Slide 12</vt:lpstr>
      <vt:lpstr>What do you think this is a commercial for?</vt:lpstr>
      <vt:lpstr>Hypnosis - Keywords</vt:lpstr>
      <vt:lpstr>Complete the GoogleDoc writing task for homework</vt:lpstr>
      <vt:lpstr>Slide 16</vt:lpstr>
      <vt:lpstr>Slide 17</vt:lpstr>
      <vt:lpstr>Random Acts of Kindness</vt:lpstr>
      <vt:lpstr>Linoit</vt:lpstr>
      <vt:lpstr>Slide 20</vt:lpstr>
      <vt:lpstr>Encourage your students to use their Smartphones to record you reading the text</vt:lpstr>
      <vt:lpstr>Ask your students to record their thoughts on their Apple &amp; Android devices with the Speech to Text application: Dragon Dictate</vt:lpstr>
      <vt:lpstr>Save texts as PDFs, and then use the Adobe PDF ‘Read out loud’ feature, to enable students to listen and read simultaneously</vt:lpstr>
      <vt:lpstr>For book reports allow students to listen to Audiobooks</vt:lpstr>
      <vt:lpstr>Slide 25</vt:lpstr>
      <vt:lpstr>Some simple MALL activities for getting started:</vt:lpstr>
      <vt:lpstr>Slide 27</vt:lpstr>
      <vt:lpstr>Slide 28</vt:lpstr>
      <vt:lpstr>Bibliography</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MALL - A guide to successfully integrating mobile devices</dc:title>
  <dc:creator>Jane</dc:creator>
  <cp:lastModifiedBy>COHEN</cp:lastModifiedBy>
  <cp:revision>69</cp:revision>
  <dcterms:modified xsi:type="dcterms:W3CDTF">2016-08-29T05:30:02Z</dcterms:modified>
</cp:coreProperties>
</file>