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40" r:id="rId1"/>
  </p:sldMasterIdLst>
  <p:sldIdLst>
    <p:sldId id="267" r:id="rId2"/>
    <p:sldId id="256" r:id="rId3"/>
    <p:sldId id="257" r:id="rId4"/>
    <p:sldId id="258" r:id="rId5"/>
    <p:sldId id="259" r:id="rId6"/>
    <p:sldId id="261" r:id="rId7"/>
    <p:sldId id="262" r:id="rId8"/>
    <p:sldId id="263" r:id="rId9"/>
    <p:sldId id="264" r:id="rId10"/>
    <p:sldId id="268" r:id="rId11"/>
    <p:sldId id="265" r:id="rId12"/>
    <p:sldId id="273" r:id="rId13"/>
    <p:sldId id="269" r:id="rId14"/>
    <p:sldId id="270" r:id="rId15"/>
    <p:sldId id="271" r:id="rId16"/>
    <p:sldId id="274" r:id="rId17"/>
    <p:sldId id="272" r:id="rId18"/>
    <p:sldId id="266" r:id="rId19"/>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95" d="100"/>
          <a:sy n="95" d="100"/>
        </p:scale>
        <p:origin x="-2094" y="-4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7" name="מחבר ישר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כותרת 28"/>
          <p:cNvSpPr>
            <a:spLocks noGrp="1"/>
          </p:cNvSpPr>
          <p:nvPr>
            <p:ph type="ctrTitle"/>
          </p:nvPr>
        </p:nvSpPr>
        <p:spPr>
          <a:xfrm>
            <a:off x="381000" y="4853411"/>
            <a:ext cx="8458200" cy="1222375"/>
          </a:xfrm>
        </p:spPr>
        <p:txBody>
          <a:bodyPr anchor="t"/>
          <a:lstStyle/>
          <a:p>
            <a:r>
              <a:rPr kumimoji="0" lang="he-IL" smtClean="0"/>
              <a:t>לחץ כדי לערוך סגנון כותרת של תבנית בסיס</a:t>
            </a:r>
            <a:endParaRPr kumimoji="0" lang="en-US"/>
          </a:p>
        </p:txBody>
      </p:sp>
      <p:sp>
        <p:nvSpPr>
          <p:cNvPr id="9" name="כותרת משנה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e-IL" smtClean="0"/>
              <a:t>לחץ כדי לערוך סגנון כותרת משנה של תבנית בסיס</a:t>
            </a:r>
            <a:endParaRPr kumimoji="0" lang="en-US"/>
          </a:p>
        </p:txBody>
      </p:sp>
      <p:sp>
        <p:nvSpPr>
          <p:cNvPr id="16" name="מציין מיקום של תאריך 15"/>
          <p:cNvSpPr>
            <a:spLocks noGrp="1"/>
          </p:cNvSpPr>
          <p:nvPr>
            <p:ph type="dt" sz="half" idx="10"/>
          </p:nvPr>
        </p:nvSpPr>
        <p:spPr/>
        <p:txBody>
          <a:bodyPr/>
          <a:lstStyle/>
          <a:p>
            <a:fld id="{4E49D360-35B7-456F-B8A3-BA382A60CB5D}" type="datetimeFigureOut">
              <a:rPr lang="he-IL" smtClean="0"/>
              <a:t>י"ח/אב/תשע"ו</a:t>
            </a:fld>
            <a:endParaRPr lang="he-IL"/>
          </a:p>
        </p:txBody>
      </p:sp>
      <p:sp>
        <p:nvSpPr>
          <p:cNvPr id="2" name="מציין מיקום של כותרת תחתונה 1"/>
          <p:cNvSpPr>
            <a:spLocks noGrp="1"/>
          </p:cNvSpPr>
          <p:nvPr>
            <p:ph type="ftr" sz="quarter" idx="11"/>
          </p:nvPr>
        </p:nvSpPr>
        <p:spPr/>
        <p:txBody>
          <a:bodyPr/>
          <a:lstStyle/>
          <a:p>
            <a:endParaRPr lang="he-IL"/>
          </a:p>
        </p:txBody>
      </p:sp>
      <p:sp>
        <p:nvSpPr>
          <p:cNvPr id="15" name="מציין מיקום של מספר שקופית 14"/>
          <p:cNvSpPr>
            <a:spLocks noGrp="1"/>
          </p:cNvSpPr>
          <p:nvPr>
            <p:ph type="sldNum" sz="quarter" idx="12"/>
          </p:nvPr>
        </p:nvSpPr>
        <p:spPr>
          <a:xfrm>
            <a:off x="8229600" y="6473952"/>
            <a:ext cx="758952" cy="246888"/>
          </a:xfrm>
        </p:spPr>
        <p:txBody>
          <a:bodyPr/>
          <a:lstStyle/>
          <a:p>
            <a:fld id="{4D9B3C40-67B5-46EE-BCDD-144A6B7642CE}" type="slidenum">
              <a:rPr lang="he-IL" smtClean="0"/>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p:txBody>
          <a:bodyPr vert="eaVer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p>
            <a:fld id="{4E49D360-35B7-456F-B8A3-BA382A60CB5D}" type="datetimeFigureOut">
              <a:rPr lang="he-IL" smtClean="0"/>
              <a:t>י"ח/אב/תשע"ו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4D9B3C40-67B5-46EE-BCDD-144A6B7642CE}" type="slidenum">
              <a:rPr lang="he-IL" smtClean="0"/>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858000" y="549276"/>
            <a:ext cx="1828800" cy="5851525"/>
          </a:xfrm>
        </p:spPr>
        <p:txBody>
          <a:bodyPr vert="eaVert"/>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a:xfrm>
            <a:off x="457200" y="549276"/>
            <a:ext cx="6248400" cy="5851525"/>
          </a:xfrm>
        </p:spPr>
        <p:txBody>
          <a:bodyPr vert="eaVer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p>
            <a:fld id="{4E49D360-35B7-456F-B8A3-BA382A60CB5D}" type="datetimeFigureOut">
              <a:rPr lang="he-IL" smtClean="0"/>
              <a:t>י"ח/אב/תשע"ו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4D9B3C40-67B5-46EE-BCDD-144A6B7642CE}" type="slidenum">
              <a:rPr lang="he-IL" smtClean="0"/>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2" name="כותרת 2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27" name="מציין מיקום תוכן 26"/>
          <p:cNvSpPr>
            <a:spLocks noGrp="1"/>
          </p:cNvSpPr>
          <p:nvPr>
            <p:ph idx="1"/>
          </p:nvPr>
        </p:nvSpPr>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25" name="מציין מיקום של תאריך 24"/>
          <p:cNvSpPr>
            <a:spLocks noGrp="1"/>
          </p:cNvSpPr>
          <p:nvPr>
            <p:ph type="dt" sz="half" idx="10"/>
          </p:nvPr>
        </p:nvSpPr>
        <p:spPr/>
        <p:txBody>
          <a:bodyPr/>
          <a:lstStyle/>
          <a:p>
            <a:fld id="{4E49D360-35B7-456F-B8A3-BA382A60CB5D}" type="datetimeFigureOut">
              <a:rPr lang="he-IL" smtClean="0"/>
              <a:t>י"ח/אב/תשע"ו</a:t>
            </a:fld>
            <a:endParaRPr lang="he-IL"/>
          </a:p>
        </p:txBody>
      </p:sp>
      <p:sp>
        <p:nvSpPr>
          <p:cNvPr id="19" name="מציין מיקום של כותרת תחתונה 18"/>
          <p:cNvSpPr>
            <a:spLocks noGrp="1"/>
          </p:cNvSpPr>
          <p:nvPr>
            <p:ph type="ftr" sz="quarter" idx="11"/>
          </p:nvPr>
        </p:nvSpPr>
        <p:spPr>
          <a:xfrm>
            <a:off x="3581400" y="76200"/>
            <a:ext cx="2895600" cy="288925"/>
          </a:xfrm>
        </p:spPr>
        <p:txBody>
          <a:bodyPr/>
          <a:lstStyle/>
          <a:p>
            <a:endParaRPr lang="he-IL"/>
          </a:p>
        </p:txBody>
      </p:sp>
      <p:sp>
        <p:nvSpPr>
          <p:cNvPr id="16" name="מציין מיקום של מספר שקופית 15"/>
          <p:cNvSpPr>
            <a:spLocks noGrp="1"/>
          </p:cNvSpPr>
          <p:nvPr>
            <p:ph type="sldNum" sz="quarter" idx="12"/>
          </p:nvPr>
        </p:nvSpPr>
        <p:spPr>
          <a:xfrm>
            <a:off x="8229600" y="6473952"/>
            <a:ext cx="758952" cy="246888"/>
          </a:xfrm>
        </p:spPr>
        <p:txBody>
          <a:bodyPr/>
          <a:lstStyle/>
          <a:p>
            <a:fld id="{4D9B3C40-67B5-46EE-BCDD-144A6B7642CE}" type="slidenum">
              <a:rPr lang="he-IL" smtClean="0"/>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Ref idx="1003">
        <a:schemeClr val="bg2"/>
      </p:bgRef>
    </p:bg>
    <p:spTree>
      <p:nvGrpSpPr>
        <p:cNvPr id="1" name=""/>
        <p:cNvGrpSpPr/>
        <p:nvPr/>
      </p:nvGrpSpPr>
      <p:grpSpPr>
        <a:xfrm>
          <a:off x="0" y="0"/>
          <a:ext cx="0" cy="0"/>
          <a:chOff x="0" y="0"/>
          <a:chExt cx="0" cy="0"/>
        </a:xfrm>
      </p:grpSpPr>
      <p:sp>
        <p:nvSpPr>
          <p:cNvPr id="7" name="מחבר ישר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מציין מיקום טקסט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e-IL" smtClean="0"/>
              <a:t>לחץ כדי לערוך סגנונות טקסט של תבנית בסיס</a:t>
            </a:r>
          </a:p>
        </p:txBody>
      </p:sp>
      <p:sp>
        <p:nvSpPr>
          <p:cNvPr id="19" name="מציין מיקום של תאריך 18"/>
          <p:cNvSpPr>
            <a:spLocks noGrp="1"/>
          </p:cNvSpPr>
          <p:nvPr>
            <p:ph type="dt" sz="half" idx="10"/>
          </p:nvPr>
        </p:nvSpPr>
        <p:spPr/>
        <p:txBody>
          <a:bodyPr/>
          <a:lstStyle/>
          <a:p>
            <a:fld id="{4E49D360-35B7-456F-B8A3-BA382A60CB5D}" type="datetimeFigureOut">
              <a:rPr lang="he-IL" smtClean="0"/>
              <a:t>י"ח/אב/תשע"ו</a:t>
            </a:fld>
            <a:endParaRPr lang="he-IL"/>
          </a:p>
        </p:txBody>
      </p:sp>
      <p:sp>
        <p:nvSpPr>
          <p:cNvPr id="11" name="מציין מיקום של כותרת תחתונה 10"/>
          <p:cNvSpPr>
            <a:spLocks noGrp="1"/>
          </p:cNvSpPr>
          <p:nvPr>
            <p:ph type="ftr" sz="quarter" idx="11"/>
          </p:nvPr>
        </p:nvSpPr>
        <p:spPr/>
        <p:txBody>
          <a:bodyPr/>
          <a:lstStyle/>
          <a:p>
            <a:endParaRPr lang="he-IL"/>
          </a:p>
        </p:txBody>
      </p:sp>
      <p:sp>
        <p:nvSpPr>
          <p:cNvPr id="16" name="מציין מיקום של מספר שקופית 15"/>
          <p:cNvSpPr>
            <a:spLocks noGrp="1"/>
          </p:cNvSpPr>
          <p:nvPr>
            <p:ph type="sldNum" sz="quarter" idx="12"/>
          </p:nvPr>
        </p:nvSpPr>
        <p:spPr/>
        <p:txBody>
          <a:bodyPr/>
          <a:lstStyle/>
          <a:p>
            <a:fld id="{4D9B3C40-67B5-46EE-BCDD-144A6B7642CE}" type="slidenum">
              <a:rPr lang="he-IL" smtClean="0"/>
              <a:t>‹#›</a:t>
            </a:fld>
            <a:endParaRPr lang="he-IL"/>
          </a:p>
        </p:txBody>
      </p:sp>
      <p:sp>
        <p:nvSpPr>
          <p:cNvPr id="8" name="כותרת 7"/>
          <p:cNvSpPr>
            <a:spLocks noGrp="1"/>
          </p:cNvSpPr>
          <p:nvPr>
            <p:ph type="title"/>
          </p:nvPr>
        </p:nvSpPr>
        <p:spPr>
          <a:xfrm>
            <a:off x="180475" y="2947085"/>
            <a:ext cx="8686800" cy="1184825"/>
          </a:xfrm>
        </p:spPr>
        <p:txBody>
          <a:bodyPr rtlCol="0" anchor="t"/>
          <a:lstStyle>
            <a:lvl1pPr algn="r">
              <a:defRPr/>
            </a:lvl1pPr>
          </a:lstStyle>
          <a:p>
            <a:r>
              <a:rPr kumimoji="0" lang="he-IL" smtClean="0"/>
              <a:t>לחץ כדי לערוך סגנון כותרת של תבנית בסיס</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0" name="כותרת 19"/>
          <p:cNvSpPr>
            <a:spLocks noGrp="1"/>
          </p:cNvSpPr>
          <p:nvPr>
            <p:ph type="title"/>
          </p:nvPr>
        </p:nvSpPr>
        <p:spPr>
          <a:xfrm>
            <a:off x="301752" y="457200"/>
            <a:ext cx="8686800" cy="841248"/>
          </a:xfrm>
        </p:spPr>
        <p:txBody>
          <a:bodyPr/>
          <a:lstStyle/>
          <a:p>
            <a:r>
              <a:rPr kumimoji="0" lang="he-IL" smtClean="0"/>
              <a:t>לחץ כדי לערוך סגנון כותרת של תבנית בסיס</a:t>
            </a:r>
            <a:endParaRPr kumimoji="0" lang="en-US"/>
          </a:p>
        </p:txBody>
      </p:sp>
      <p:sp>
        <p:nvSpPr>
          <p:cNvPr id="14" name="מציין מיקום תוכן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13" name="מציין מיקום תוכן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21" name="מציין מיקום של תאריך 20"/>
          <p:cNvSpPr>
            <a:spLocks noGrp="1"/>
          </p:cNvSpPr>
          <p:nvPr>
            <p:ph type="dt" sz="half" idx="10"/>
          </p:nvPr>
        </p:nvSpPr>
        <p:spPr/>
        <p:txBody>
          <a:bodyPr/>
          <a:lstStyle/>
          <a:p>
            <a:fld id="{4E49D360-35B7-456F-B8A3-BA382A60CB5D}" type="datetimeFigureOut">
              <a:rPr lang="he-IL" smtClean="0"/>
              <a:t>י"ח/אב/תשע"ו</a:t>
            </a:fld>
            <a:endParaRPr lang="he-IL"/>
          </a:p>
        </p:txBody>
      </p:sp>
      <p:sp>
        <p:nvSpPr>
          <p:cNvPr id="10" name="מציין מיקום של כותרת תחתונה 9"/>
          <p:cNvSpPr>
            <a:spLocks noGrp="1"/>
          </p:cNvSpPr>
          <p:nvPr>
            <p:ph type="ftr" sz="quarter" idx="11"/>
          </p:nvPr>
        </p:nvSpPr>
        <p:spPr/>
        <p:txBody>
          <a:bodyPr/>
          <a:lstStyle/>
          <a:p>
            <a:endParaRPr lang="he-IL"/>
          </a:p>
        </p:txBody>
      </p:sp>
      <p:sp>
        <p:nvSpPr>
          <p:cNvPr id="31" name="מציין מיקום של מספר שקופית 30"/>
          <p:cNvSpPr>
            <a:spLocks noGrp="1"/>
          </p:cNvSpPr>
          <p:nvPr>
            <p:ph type="sldNum" sz="quarter" idx="12"/>
          </p:nvPr>
        </p:nvSpPr>
        <p:spPr/>
        <p:txBody>
          <a:bodyPr/>
          <a:lstStyle/>
          <a:p>
            <a:fld id="{4D9B3C40-67B5-46EE-BCDD-144A6B7642CE}" type="slidenum">
              <a:rPr lang="he-IL" smtClean="0"/>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השוואה">
    <p:spTree>
      <p:nvGrpSpPr>
        <p:cNvPr id="1" name=""/>
        <p:cNvGrpSpPr/>
        <p:nvPr/>
      </p:nvGrpSpPr>
      <p:grpSpPr>
        <a:xfrm>
          <a:off x="0" y="0"/>
          <a:ext cx="0" cy="0"/>
          <a:chOff x="0" y="0"/>
          <a:chExt cx="0" cy="0"/>
        </a:xfrm>
      </p:grpSpPr>
      <p:sp>
        <p:nvSpPr>
          <p:cNvPr id="29" name="כותרת 28"/>
          <p:cNvSpPr>
            <a:spLocks noGrp="1"/>
          </p:cNvSpPr>
          <p:nvPr>
            <p:ph type="title"/>
          </p:nvPr>
        </p:nvSpPr>
        <p:spPr>
          <a:xfrm>
            <a:off x="304800" y="5410200"/>
            <a:ext cx="8610600" cy="882650"/>
          </a:xfrm>
        </p:spPr>
        <p:txBody>
          <a:bodyPr anchor="ctr"/>
          <a:lstStyle>
            <a:lvl1pPr>
              <a:defRPr/>
            </a:lvl1pPr>
          </a:lstStyle>
          <a:p>
            <a:r>
              <a:rPr kumimoji="0" lang="he-IL" smtClean="0"/>
              <a:t>לחץ כדי לערוך סגנון כותרת של תבנית בסיס</a:t>
            </a:r>
            <a:endParaRPr kumimoji="0" lang="en-US"/>
          </a:p>
        </p:txBody>
      </p:sp>
      <p:sp>
        <p:nvSpPr>
          <p:cNvPr id="13" name="מציין מיקום טקסט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he-IL" smtClean="0"/>
              <a:t>לחץ כדי לערוך סגנונות טקסט של תבנית בסיס</a:t>
            </a:r>
          </a:p>
        </p:txBody>
      </p:sp>
      <p:sp>
        <p:nvSpPr>
          <p:cNvPr id="25" name="מציין מיקום טקסט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he-IL" smtClean="0"/>
              <a:t>לחץ כדי לערוך סגנונות טקסט של תבנית בסיס</a:t>
            </a:r>
          </a:p>
        </p:txBody>
      </p:sp>
      <p:sp>
        <p:nvSpPr>
          <p:cNvPr id="4" name="מציין מיקום תוכן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28" name="מציין מיקום תוכן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10" name="מציין מיקום של תאריך 9"/>
          <p:cNvSpPr>
            <a:spLocks noGrp="1"/>
          </p:cNvSpPr>
          <p:nvPr>
            <p:ph type="dt" sz="half" idx="10"/>
          </p:nvPr>
        </p:nvSpPr>
        <p:spPr/>
        <p:txBody>
          <a:bodyPr/>
          <a:lstStyle/>
          <a:p>
            <a:fld id="{4E49D360-35B7-456F-B8A3-BA382A60CB5D}" type="datetimeFigureOut">
              <a:rPr lang="he-IL" smtClean="0"/>
              <a:t>י"ח/אב/תשע"ו</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a:xfrm>
            <a:off x="8229600" y="6477000"/>
            <a:ext cx="762000" cy="246888"/>
          </a:xfrm>
        </p:spPr>
        <p:txBody>
          <a:bodyPr/>
          <a:lstStyle/>
          <a:p>
            <a:fld id="{4D9B3C40-67B5-46EE-BCDD-144A6B7642CE}" type="slidenum">
              <a:rPr lang="he-IL" smtClean="0"/>
              <a:t>‹#›</a:t>
            </a:fld>
            <a:endParaRPr lang="he-IL"/>
          </a:p>
        </p:txBody>
      </p:sp>
      <p:sp>
        <p:nvSpPr>
          <p:cNvPr id="11" name="מחבר ישר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30" name="כותרת 29"/>
          <p:cNvSpPr>
            <a:spLocks noGrp="1"/>
          </p:cNvSpPr>
          <p:nvPr>
            <p:ph type="title"/>
          </p:nvPr>
        </p:nvSpPr>
        <p:spPr>
          <a:xfrm>
            <a:off x="301752" y="457200"/>
            <a:ext cx="8686800" cy="841248"/>
          </a:xfrm>
        </p:spPr>
        <p:txBody>
          <a:bodyPr/>
          <a:lstStyle/>
          <a:p>
            <a:r>
              <a:rPr kumimoji="0" lang="he-IL" smtClean="0"/>
              <a:t>לחץ כדי לערוך סגנון כותרת של תבנית בסיס</a:t>
            </a:r>
            <a:endParaRPr kumimoji="0" lang="en-US"/>
          </a:p>
        </p:txBody>
      </p:sp>
      <p:sp>
        <p:nvSpPr>
          <p:cNvPr id="12" name="מציין מיקום של תאריך 11"/>
          <p:cNvSpPr>
            <a:spLocks noGrp="1"/>
          </p:cNvSpPr>
          <p:nvPr>
            <p:ph type="dt" sz="half" idx="10"/>
          </p:nvPr>
        </p:nvSpPr>
        <p:spPr/>
        <p:txBody>
          <a:bodyPr/>
          <a:lstStyle/>
          <a:p>
            <a:fld id="{4E49D360-35B7-456F-B8A3-BA382A60CB5D}" type="datetimeFigureOut">
              <a:rPr lang="he-IL" smtClean="0"/>
              <a:t>י"ח/אב/תשע"ו</a:t>
            </a:fld>
            <a:endParaRPr lang="he-IL"/>
          </a:p>
        </p:txBody>
      </p:sp>
      <p:sp>
        <p:nvSpPr>
          <p:cNvPr id="21" name="מציין מיקום של כותרת תחתונה 20"/>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4D9B3C40-67B5-46EE-BCDD-144A6B7642CE}" type="slidenum">
              <a:rPr lang="he-IL" smtClean="0"/>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3" name="מציין מיקום של תאריך 2"/>
          <p:cNvSpPr>
            <a:spLocks noGrp="1"/>
          </p:cNvSpPr>
          <p:nvPr>
            <p:ph type="dt" sz="half" idx="10"/>
          </p:nvPr>
        </p:nvSpPr>
        <p:spPr/>
        <p:txBody>
          <a:bodyPr/>
          <a:lstStyle/>
          <a:p>
            <a:fld id="{4E49D360-35B7-456F-B8A3-BA382A60CB5D}" type="datetimeFigureOut">
              <a:rPr lang="he-IL" smtClean="0"/>
              <a:t>י"ח/אב/תשע"ו</a:t>
            </a:fld>
            <a:endParaRPr lang="he-IL"/>
          </a:p>
        </p:txBody>
      </p:sp>
      <p:sp>
        <p:nvSpPr>
          <p:cNvPr id="24" name="מציין מיקום של כותרת תחתונה 23"/>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4D9B3C40-67B5-46EE-BCDD-144A6B7642CE}" type="slidenum">
              <a:rPr lang="he-IL" smtClean="0"/>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8" name="מחבר ישר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כותרת 11"/>
          <p:cNvSpPr>
            <a:spLocks noGrp="1"/>
          </p:cNvSpPr>
          <p:nvPr>
            <p:ph type="title"/>
          </p:nvPr>
        </p:nvSpPr>
        <p:spPr>
          <a:xfrm>
            <a:off x="457200" y="5486400"/>
            <a:ext cx="8458200" cy="520700"/>
          </a:xfrm>
        </p:spPr>
        <p:txBody>
          <a:bodyPr anchor="ctr"/>
          <a:lstStyle>
            <a:lvl1pPr algn="l">
              <a:buNone/>
              <a:defRPr sz="2000" b="1"/>
            </a:lvl1pPr>
          </a:lstStyle>
          <a:p>
            <a:r>
              <a:rPr kumimoji="0" lang="he-IL" smtClean="0"/>
              <a:t>לחץ כדי לערוך סגנון כותרת של תבנית בסיס</a:t>
            </a:r>
            <a:endParaRPr kumimoji="0" lang="en-US"/>
          </a:p>
        </p:txBody>
      </p:sp>
      <p:sp>
        <p:nvSpPr>
          <p:cNvPr id="26" name="מציין מיקום טקסט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he-IL" smtClean="0"/>
              <a:t>לחץ כדי לערוך סגנונות טקסט של תבנית בסיס</a:t>
            </a:r>
          </a:p>
        </p:txBody>
      </p:sp>
      <p:sp>
        <p:nvSpPr>
          <p:cNvPr id="14" name="מציין מיקום תוכן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25" name="מציין מיקום של תאריך 24"/>
          <p:cNvSpPr>
            <a:spLocks noGrp="1"/>
          </p:cNvSpPr>
          <p:nvPr>
            <p:ph type="dt" sz="half" idx="10"/>
          </p:nvPr>
        </p:nvSpPr>
        <p:spPr/>
        <p:txBody>
          <a:bodyPr/>
          <a:lstStyle/>
          <a:p>
            <a:fld id="{4E49D360-35B7-456F-B8A3-BA382A60CB5D}" type="datetimeFigureOut">
              <a:rPr lang="he-IL" smtClean="0"/>
              <a:t>י"ח/אב/תשע"ו</a:t>
            </a:fld>
            <a:endParaRPr lang="he-IL"/>
          </a:p>
        </p:txBody>
      </p:sp>
      <p:sp>
        <p:nvSpPr>
          <p:cNvPr id="29" name="מציין מיקום של כותרת תחתונה 28"/>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4D9B3C40-67B5-46EE-BCDD-144A6B7642CE}" type="slidenum">
              <a:rPr lang="he-IL" smtClean="0"/>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13" name="מציין מיקום של תמונה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he-IL" smtClean="0"/>
              <a:t>לחץ על הסמל כדי להוסיף תמונה</a:t>
            </a:r>
            <a:endParaRPr kumimoji="0" lang="en-US" dirty="0"/>
          </a:p>
        </p:txBody>
      </p:sp>
      <p:sp>
        <p:nvSpPr>
          <p:cNvPr id="7" name="מציין מיקום של תאריך 6"/>
          <p:cNvSpPr>
            <a:spLocks noGrp="1"/>
          </p:cNvSpPr>
          <p:nvPr>
            <p:ph type="dt" sz="half" idx="10"/>
          </p:nvPr>
        </p:nvSpPr>
        <p:spPr/>
        <p:txBody>
          <a:bodyPr/>
          <a:lstStyle/>
          <a:p>
            <a:fld id="{4E49D360-35B7-456F-B8A3-BA382A60CB5D}" type="datetimeFigureOut">
              <a:rPr lang="he-IL" smtClean="0"/>
              <a:t>י"ח/אב/תשע"ו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31" name="מציין מיקום של מספר שקופית 30"/>
          <p:cNvSpPr>
            <a:spLocks noGrp="1"/>
          </p:cNvSpPr>
          <p:nvPr>
            <p:ph type="sldNum" sz="quarter" idx="12"/>
          </p:nvPr>
        </p:nvSpPr>
        <p:spPr/>
        <p:txBody>
          <a:bodyPr/>
          <a:lstStyle/>
          <a:p>
            <a:fld id="{4D9B3C40-67B5-46EE-BCDD-144A6B7642CE}" type="slidenum">
              <a:rPr lang="he-IL" smtClean="0"/>
              <a:t>‹#›</a:t>
            </a:fld>
            <a:endParaRPr lang="he-IL"/>
          </a:p>
        </p:txBody>
      </p:sp>
      <p:sp>
        <p:nvSpPr>
          <p:cNvPr id="17" name="כותרת 16"/>
          <p:cNvSpPr>
            <a:spLocks noGrp="1"/>
          </p:cNvSpPr>
          <p:nvPr>
            <p:ph type="title"/>
          </p:nvPr>
        </p:nvSpPr>
        <p:spPr>
          <a:xfrm>
            <a:off x="381000" y="4993760"/>
            <a:ext cx="5867400" cy="522288"/>
          </a:xfrm>
        </p:spPr>
        <p:txBody>
          <a:bodyPr anchor="ctr"/>
          <a:lstStyle>
            <a:lvl1pPr algn="l">
              <a:buNone/>
              <a:defRPr sz="2000" b="1"/>
            </a:lvl1pPr>
          </a:lstStyle>
          <a:p>
            <a:r>
              <a:rPr kumimoji="0" lang="he-IL" smtClean="0"/>
              <a:t>לחץ כדי לערוך סגנון כותרת של תבנית בסיס</a:t>
            </a:r>
            <a:endParaRPr kumimoji="0" lang="en-US"/>
          </a:p>
        </p:txBody>
      </p:sp>
      <p:sp>
        <p:nvSpPr>
          <p:cNvPr id="26" name="מציין מיקום טקסט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he-IL" smtClean="0"/>
              <a:t>לחץ כדי לערוך סגנונות טקסט של תבנית בסיס</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מחבר ישר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מציין מיקום טקסט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he-IL" smtClean="0"/>
              <a:t>לחץ כדי לערוך סגנונות טקסט של תבנית בסיס</a:t>
            </a:r>
          </a:p>
          <a:p>
            <a:pPr lvl="1" eaLnBrk="1" latinLnBrk="0" hangingPunct="1"/>
            <a:r>
              <a:rPr kumimoji="0" lang="he-IL" smtClean="0"/>
              <a:t>רמה שנייה</a:t>
            </a:r>
          </a:p>
          <a:p>
            <a:pPr lvl="2" eaLnBrk="1" latinLnBrk="0" hangingPunct="1"/>
            <a:r>
              <a:rPr kumimoji="0" lang="he-IL" smtClean="0"/>
              <a:t>רמה שלישית</a:t>
            </a:r>
          </a:p>
          <a:p>
            <a:pPr lvl="3" eaLnBrk="1" latinLnBrk="0" hangingPunct="1"/>
            <a:r>
              <a:rPr kumimoji="0" lang="he-IL" smtClean="0"/>
              <a:t>רמה רביעית</a:t>
            </a:r>
          </a:p>
          <a:p>
            <a:pPr lvl="4" eaLnBrk="1" latinLnBrk="0" hangingPunct="1"/>
            <a:r>
              <a:rPr kumimoji="0" lang="he-IL" smtClean="0"/>
              <a:t>רמה חמישית</a:t>
            </a:r>
            <a:endParaRPr kumimoji="0" lang="en-US"/>
          </a:p>
        </p:txBody>
      </p:sp>
      <p:sp>
        <p:nvSpPr>
          <p:cNvPr id="11" name="מציין מיקום של תאריך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E49D360-35B7-456F-B8A3-BA382A60CB5D}" type="datetimeFigureOut">
              <a:rPr lang="he-IL" smtClean="0"/>
              <a:t>י"ח/אב/תשע"ו</a:t>
            </a:fld>
            <a:endParaRPr lang="he-IL"/>
          </a:p>
        </p:txBody>
      </p:sp>
      <p:sp>
        <p:nvSpPr>
          <p:cNvPr id="28" name="מציין מיקום של כותרת תחתונה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he-IL"/>
          </a:p>
        </p:txBody>
      </p:sp>
      <p:sp>
        <p:nvSpPr>
          <p:cNvPr id="5" name="מציין מיקום של מספר שקופית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4D9B3C40-67B5-46EE-BCDD-144A6B7642CE}" type="slidenum">
              <a:rPr lang="he-IL" smtClean="0"/>
              <a:t>‹#›</a:t>
            </a:fld>
            <a:endParaRPr lang="he-IL"/>
          </a:p>
        </p:txBody>
      </p:sp>
      <p:sp>
        <p:nvSpPr>
          <p:cNvPr id="10" name="מציין מיקום של כותרת 9"/>
          <p:cNvSpPr>
            <a:spLocks noGrp="1"/>
          </p:cNvSpPr>
          <p:nvPr>
            <p:ph type="title"/>
          </p:nvPr>
        </p:nvSpPr>
        <p:spPr>
          <a:xfrm>
            <a:off x="304800" y="457200"/>
            <a:ext cx="8686800" cy="838200"/>
          </a:xfrm>
          <a:prstGeom prst="rect">
            <a:avLst/>
          </a:prstGeom>
        </p:spPr>
        <p:txBody>
          <a:bodyPr vert="horz" anchor="ctr">
            <a:normAutofit/>
          </a:bodyPr>
          <a:lstStyle/>
          <a:p>
            <a:r>
              <a:rPr kumimoji="0" lang="he-IL" smtClean="0"/>
              <a:t>לחץ כדי לערוך סגנון כותרת של תבנית בסיס</a:t>
            </a:r>
            <a:endParaRPr kumimoji="0" lang="en-US"/>
          </a:p>
        </p:txBody>
      </p:sp>
      <p:sp>
        <p:nvSpPr>
          <p:cNvPr id="9" name="מחבר ישר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מחבר ישר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1"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r" rtl="1"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r" rtl="1"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r" rtl="1"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r" rtl="1"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r" rtl="1"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r" rtl="1"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r" rtl="1"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dirty="0"/>
          </a:p>
        </p:txBody>
      </p:sp>
      <p:pic>
        <p:nvPicPr>
          <p:cNvPr id="4" name="מציין מיקום תוכן 3" descr="https://www.teachingenglish.org.uk/sites/teacheng/files/styles/large/public/images/iStock_000004628449Small_9.jpg?itok=LB3OBCgD"/>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784976" cy="6480720"/>
          </a:xfrm>
          <a:prstGeom prst="rect">
            <a:avLst/>
          </a:prstGeom>
          <a:noFill/>
          <a:ln>
            <a:noFill/>
          </a:ln>
        </p:spPr>
      </p:pic>
      <p:sp>
        <p:nvSpPr>
          <p:cNvPr id="5" name="TextBox 4"/>
          <p:cNvSpPr txBox="1"/>
          <p:nvPr/>
        </p:nvSpPr>
        <p:spPr>
          <a:xfrm>
            <a:off x="2267744" y="4797152"/>
            <a:ext cx="4824536" cy="800219"/>
          </a:xfrm>
          <a:prstGeom prst="rect">
            <a:avLst/>
          </a:prstGeom>
          <a:solidFill>
            <a:srgbClr val="FFFF00"/>
          </a:solidFill>
        </p:spPr>
        <p:txBody>
          <a:bodyPr wrap="square" rtlCol="1">
            <a:spAutoFit/>
          </a:bodyPr>
          <a:lstStyle/>
          <a:p>
            <a:pPr algn="ctr"/>
            <a:r>
              <a:rPr lang="en-US" sz="2800" b="1" dirty="0" smtClean="0"/>
              <a:t>VOCABULARY ACQUISITION</a:t>
            </a:r>
          </a:p>
          <a:p>
            <a:pPr algn="ctr"/>
            <a:r>
              <a:rPr lang="en-US" dirty="0" smtClean="0"/>
              <a:t>by </a:t>
            </a:r>
            <a:r>
              <a:rPr lang="en-US" dirty="0" err="1" smtClean="0"/>
              <a:t>Brachie</a:t>
            </a:r>
            <a:r>
              <a:rPr lang="en-US" dirty="0" smtClean="0"/>
              <a:t> </a:t>
            </a:r>
            <a:r>
              <a:rPr lang="en-US" dirty="0" err="1" smtClean="0"/>
              <a:t>Deutscher</a:t>
            </a:r>
            <a:endParaRPr lang="he-IL" dirty="0"/>
          </a:p>
        </p:txBody>
      </p:sp>
    </p:spTree>
    <p:extLst>
      <p:ext uri="{BB962C8B-B14F-4D97-AF65-F5344CB8AC3E}">
        <p14:creationId xmlns:p14="http://schemas.microsoft.com/office/powerpoint/2010/main" val="32262273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t>word </a:t>
            </a:r>
            <a:r>
              <a:rPr lang="en-US" dirty="0" smtClean="0"/>
              <a:t>burden (3): meaning</a:t>
            </a:r>
            <a:endParaRPr lang="he-IL" dirty="0"/>
          </a:p>
        </p:txBody>
      </p:sp>
      <p:pic>
        <p:nvPicPr>
          <p:cNvPr id="4" name="מציין מיקום תוכן 3" descr="https://s3.amazonaws.com/lowres.cartoonstock.com/education-teaching-vocab-speech-speak-language-english_language-aba0530_low.jpg"/>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2797091" y="1554163"/>
            <a:ext cx="3702218" cy="4525962"/>
          </a:xfrm>
          <a:prstGeom prst="rect">
            <a:avLst/>
          </a:prstGeom>
          <a:noFill/>
          <a:ln>
            <a:noFill/>
          </a:ln>
        </p:spPr>
      </p:pic>
    </p:spTree>
    <p:extLst>
      <p:ext uri="{BB962C8B-B14F-4D97-AF65-F5344CB8AC3E}">
        <p14:creationId xmlns:p14="http://schemas.microsoft.com/office/powerpoint/2010/main" val="17733770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t>word </a:t>
            </a:r>
            <a:r>
              <a:rPr lang="en-US" dirty="0" smtClean="0"/>
              <a:t>burden (4): spelling</a:t>
            </a:r>
            <a:endParaRPr lang="he-IL" dirty="0"/>
          </a:p>
        </p:txBody>
      </p:sp>
      <p:pic>
        <p:nvPicPr>
          <p:cNvPr id="4" name="מציין מיקום תוכן 3" descr="https://s-media-cache-ak0.pinimg.com/236x/4a/de/22/4ade22a51c6b5b2a6e0fe639d2075d18.jpg"/>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1403648" y="1412776"/>
            <a:ext cx="6624736" cy="5112567"/>
          </a:xfrm>
          <a:prstGeom prst="rect">
            <a:avLst/>
          </a:prstGeom>
          <a:noFill/>
          <a:ln>
            <a:noFill/>
          </a:ln>
        </p:spPr>
      </p:pic>
    </p:spTree>
    <p:extLst>
      <p:ext uri="{BB962C8B-B14F-4D97-AF65-F5344CB8AC3E}">
        <p14:creationId xmlns:p14="http://schemas.microsoft.com/office/powerpoint/2010/main" val="25891901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en-US" sz="3500" dirty="0" smtClean="0"/>
              <a:t>Why we </a:t>
            </a:r>
            <a:r>
              <a:rPr lang="en-US" sz="3500" dirty="0"/>
              <a:t>should </a:t>
            </a:r>
            <a:r>
              <a:rPr lang="en-US" sz="3500" dirty="0" smtClean="0"/>
              <a:t>talk about Dictionary </a:t>
            </a:r>
            <a:r>
              <a:rPr lang="en-US" sz="3500" dirty="0"/>
              <a:t>U</a:t>
            </a:r>
            <a:r>
              <a:rPr lang="en-US" sz="3500" dirty="0" smtClean="0"/>
              <a:t>se</a:t>
            </a:r>
            <a:endParaRPr lang="he-IL" sz="3500" dirty="0"/>
          </a:p>
        </p:txBody>
      </p:sp>
      <p:sp>
        <p:nvSpPr>
          <p:cNvPr id="3" name="מציין מיקום תוכן 2"/>
          <p:cNvSpPr>
            <a:spLocks noGrp="1"/>
          </p:cNvSpPr>
          <p:nvPr>
            <p:ph idx="1"/>
          </p:nvPr>
        </p:nvSpPr>
        <p:spPr/>
        <p:txBody>
          <a:bodyPr/>
          <a:lstStyle/>
          <a:p>
            <a:pPr algn="l" rtl="0"/>
            <a:endParaRPr lang="en-US" dirty="0" smtClean="0"/>
          </a:p>
          <a:p>
            <a:pPr algn="l" rtl="0"/>
            <a:r>
              <a:rPr lang="en-US" dirty="0" smtClean="0"/>
              <a:t>“I was born on a seat”</a:t>
            </a:r>
          </a:p>
          <a:p>
            <a:pPr algn="l" rtl="0"/>
            <a:r>
              <a:rPr lang="en-US" dirty="0" smtClean="0"/>
              <a:t>“Count Expensive”</a:t>
            </a:r>
          </a:p>
          <a:p>
            <a:pPr algn="l" rtl="0"/>
            <a:r>
              <a:rPr lang="en-US" dirty="0" smtClean="0"/>
              <a:t>“I put the cup on the subway”</a:t>
            </a:r>
          </a:p>
          <a:p>
            <a:pPr algn="l" rtl="0"/>
            <a:r>
              <a:rPr lang="en-US" dirty="0" smtClean="0"/>
              <a:t>“The floor is brilliant”</a:t>
            </a:r>
            <a:endParaRPr lang="he-IL" dirty="0"/>
          </a:p>
        </p:txBody>
      </p:sp>
    </p:spTree>
    <p:extLst>
      <p:ext uri="{BB962C8B-B14F-4D97-AF65-F5344CB8AC3E}">
        <p14:creationId xmlns:p14="http://schemas.microsoft.com/office/powerpoint/2010/main" val="37888945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en-US" sz="4800" dirty="0"/>
              <a:t>Learning processes</a:t>
            </a:r>
            <a:br>
              <a:rPr lang="en-US" sz="4800" dirty="0"/>
            </a:br>
            <a:endParaRPr lang="he-IL" dirty="0"/>
          </a:p>
        </p:txBody>
      </p:sp>
      <p:pic>
        <p:nvPicPr>
          <p:cNvPr id="7" name="מציין מיקום תוכן 6" descr="http://www.pilatescenterofaustin.com/_images/_body/_seniors/wendy-arbuckle-seniors-pilates-class-.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1700808"/>
            <a:ext cx="6430466" cy="4419848"/>
          </a:xfrm>
          <a:prstGeom prst="rect">
            <a:avLst/>
          </a:prstGeom>
          <a:noFill/>
          <a:ln>
            <a:noFill/>
          </a:ln>
        </p:spPr>
      </p:pic>
    </p:spTree>
    <p:extLst>
      <p:ext uri="{BB962C8B-B14F-4D97-AF65-F5344CB8AC3E}">
        <p14:creationId xmlns:p14="http://schemas.microsoft.com/office/powerpoint/2010/main" val="8372569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en-US" dirty="0"/>
              <a:t>Learning </a:t>
            </a:r>
            <a:r>
              <a:rPr lang="en-US" dirty="0" smtClean="0"/>
              <a:t>processes: Theory</a:t>
            </a:r>
            <a:r>
              <a:rPr lang="en-US" dirty="0"/>
              <a:t/>
            </a:r>
            <a:br>
              <a:rPr lang="en-US" dirty="0"/>
            </a:br>
            <a:endParaRPr lang="he-IL" dirty="0"/>
          </a:p>
        </p:txBody>
      </p:sp>
      <p:sp>
        <p:nvSpPr>
          <p:cNvPr id="3" name="מציין מיקום תוכן 2"/>
          <p:cNvSpPr>
            <a:spLocks noGrp="1"/>
          </p:cNvSpPr>
          <p:nvPr>
            <p:ph idx="1"/>
          </p:nvPr>
        </p:nvSpPr>
        <p:spPr/>
        <p:txBody>
          <a:bodyPr/>
          <a:lstStyle/>
          <a:p>
            <a:pPr algn="l" rtl="0"/>
            <a:endParaRPr lang="en-US" dirty="0" smtClean="0"/>
          </a:p>
          <a:p>
            <a:pPr algn="l" rtl="0"/>
            <a:r>
              <a:rPr lang="en-US" dirty="0" smtClean="0"/>
              <a:t>L1</a:t>
            </a:r>
          </a:p>
          <a:p>
            <a:pPr algn="l" rtl="0"/>
            <a:r>
              <a:rPr lang="en-US" dirty="0" smtClean="0"/>
              <a:t>Different learning styles </a:t>
            </a:r>
            <a:r>
              <a:rPr lang="en-US" dirty="0" smtClean="0"/>
              <a:t>(Multiple Intelligences)</a:t>
            </a:r>
            <a:endParaRPr lang="en-US" dirty="0" smtClean="0"/>
          </a:p>
          <a:p>
            <a:pPr algn="l" rtl="0"/>
            <a:r>
              <a:rPr lang="en-US" dirty="0" smtClean="0"/>
              <a:t>14-20 exposures</a:t>
            </a:r>
          </a:p>
          <a:p>
            <a:pPr algn="l" rtl="0"/>
            <a:r>
              <a:rPr lang="en-US" dirty="0" smtClean="0"/>
              <a:t>Various levels of word knowledge</a:t>
            </a:r>
          </a:p>
          <a:p>
            <a:pPr algn="l" rtl="0"/>
            <a:endParaRPr lang="he-IL" dirty="0"/>
          </a:p>
        </p:txBody>
      </p:sp>
    </p:spTree>
    <p:extLst>
      <p:ext uri="{BB962C8B-B14F-4D97-AF65-F5344CB8AC3E}">
        <p14:creationId xmlns:p14="http://schemas.microsoft.com/office/powerpoint/2010/main" val="23581389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en-US" dirty="0" smtClean="0"/>
              <a:t>Learning Processes: </a:t>
            </a:r>
            <a:br>
              <a:rPr lang="en-US" dirty="0" smtClean="0"/>
            </a:br>
            <a:r>
              <a:rPr lang="en-US" dirty="0" smtClean="0"/>
              <a:t> - From Theory to Practice</a:t>
            </a:r>
            <a:endParaRPr lang="he-IL" dirty="0"/>
          </a:p>
        </p:txBody>
      </p:sp>
      <p:sp>
        <p:nvSpPr>
          <p:cNvPr id="3" name="מציין מיקום תוכן 2"/>
          <p:cNvSpPr>
            <a:spLocks noGrp="1"/>
          </p:cNvSpPr>
          <p:nvPr>
            <p:ph idx="1"/>
          </p:nvPr>
        </p:nvSpPr>
        <p:spPr/>
        <p:txBody>
          <a:bodyPr/>
          <a:lstStyle/>
          <a:p>
            <a:pPr algn="l" rtl="0"/>
            <a:endParaRPr lang="en-US" dirty="0" smtClean="0"/>
          </a:p>
          <a:p>
            <a:pPr algn="l" rtl="0"/>
            <a:endParaRPr lang="en-US" dirty="0"/>
          </a:p>
          <a:p>
            <a:pPr algn="l" rtl="0"/>
            <a:r>
              <a:rPr lang="en-US" dirty="0" smtClean="0"/>
              <a:t>Vocabulary notebooks</a:t>
            </a:r>
          </a:p>
          <a:p>
            <a:pPr algn="l" rtl="0"/>
            <a:r>
              <a:rPr lang="en-US" dirty="0" smtClean="0"/>
              <a:t>Cumulative tests</a:t>
            </a:r>
          </a:p>
          <a:p>
            <a:pPr algn="l" rtl="0"/>
            <a:r>
              <a:rPr lang="en-US" dirty="0" smtClean="0"/>
              <a:t>Effective dictations</a:t>
            </a:r>
          </a:p>
          <a:p>
            <a:pPr algn="l" rtl="0"/>
            <a:r>
              <a:rPr lang="en-US" dirty="0" smtClean="0"/>
              <a:t>Dictionary use</a:t>
            </a:r>
          </a:p>
          <a:p>
            <a:pPr algn="l" rtl="0"/>
            <a:r>
              <a:rPr lang="en-US" dirty="0" smtClean="0"/>
              <a:t>Best learning is done through teaching </a:t>
            </a:r>
            <a:r>
              <a:rPr lang="en-US" dirty="0" smtClean="0">
                <a:sym typeface="Wingdings" pitchFamily="2" charset="2"/>
              </a:rPr>
              <a:t></a:t>
            </a:r>
          </a:p>
          <a:p>
            <a:pPr algn="l" rtl="0"/>
            <a:endParaRPr lang="en-US" dirty="0" smtClean="0"/>
          </a:p>
          <a:p>
            <a:pPr algn="l" rtl="0"/>
            <a:endParaRPr lang="he-IL" dirty="0"/>
          </a:p>
        </p:txBody>
      </p:sp>
    </p:spTree>
    <p:extLst>
      <p:ext uri="{BB962C8B-B14F-4D97-AF65-F5344CB8AC3E}">
        <p14:creationId xmlns:p14="http://schemas.microsoft.com/office/powerpoint/2010/main" val="35728827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Practice time</a:t>
            </a:r>
            <a:endParaRPr lang="he-IL" dirty="0"/>
          </a:p>
        </p:txBody>
      </p:sp>
      <p:sp>
        <p:nvSpPr>
          <p:cNvPr id="3" name="מציין מיקום תוכן 2"/>
          <p:cNvSpPr>
            <a:spLocks noGrp="1"/>
          </p:cNvSpPr>
          <p:nvPr>
            <p:ph idx="1"/>
          </p:nvPr>
        </p:nvSpPr>
        <p:spPr/>
        <p:txBody>
          <a:bodyPr>
            <a:normAutofit lnSpcReduction="10000"/>
          </a:bodyPr>
          <a:lstStyle/>
          <a:p>
            <a:pPr algn="ctr" rtl="0"/>
            <a:endParaRPr lang="en-US" sz="2000" dirty="0" smtClean="0"/>
          </a:p>
          <a:p>
            <a:pPr algn="l" rtl="0"/>
            <a:r>
              <a:rPr lang="en-US" sz="2000" dirty="0" smtClean="0"/>
              <a:t>Spelling</a:t>
            </a:r>
          </a:p>
          <a:p>
            <a:pPr algn="l" rtl="0"/>
            <a:r>
              <a:rPr lang="en-US" sz="2000" dirty="0" smtClean="0"/>
              <a:t>Definitions</a:t>
            </a:r>
          </a:p>
          <a:p>
            <a:pPr algn="l" rtl="0"/>
            <a:r>
              <a:rPr lang="en-US" sz="2000" dirty="0" smtClean="0"/>
              <a:t>Used in sentence </a:t>
            </a:r>
          </a:p>
          <a:p>
            <a:pPr algn="l" rtl="0"/>
            <a:r>
              <a:rPr lang="en-US" sz="2000" dirty="0" smtClean="0"/>
              <a:t>A collaborative story</a:t>
            </a:r>
            <a:endParaRPr lang="en-US" sz="2000" dirty="0"/>
          </a:p>
          <a:p>
            <a:pPr algn="ctr" rtl="0"/>
            <a:endParaRPr lang="en-US" sz="2000" dirty="0" smtClean="0"/>
          </a:p>
          <a:p>
            <a:pPr algn="ctr" rtl="0"/>
            <a:endParaRPr lang="en-US" sz="2000" dirty="0"/>
          </a:p>
          <a:p>
            <a:pPr algn="ctr" rtl="0"/>
            <a:endParaRPr lang="en-US" sz="2000" dirty="0" smtClean="0"/>
          </a:p>
          <a:p>
            <a:pPr algn="ctr" rtl="0"/>
            <a:endParaRPr lang="en-US" sz="2000" dirty="0"/>
          </a:p>
          <a:p>
            <a:pPr algn="ctr" rtl="0"/>
            <a:endParaRPr lang="en-US" sz="2000" dirty="0" smtClean="0"/>
          </a:p>
          <a:p>
            <a:pPr algn="ctr" rtl="0"/>
            <a:endParaRPr lang="en-US" sz="2000" dirty="0"/>
          </a:p>
          <a:p>
            <a:pPr algn="ctr" rtl="0"/>
            <a:r>
              <a:rPr lang="en-US" sz="2000" b="1"/>
              <a:t>Vocabulary</a:t>
            </a:r>
            <a:r>
              <a:rPr lang="en-US" sz="2000"/>
              <a:t>: a list or collection of words or of words and phrases usually alphabetically arranged and explained or defined </a:t>
            </a:r>
          </a:p>
        </p:txBody>
      </p:sp>
    </p:spTree>
    <p:extLst>
      <p:ext uri="{BB962C8B-B14F-4D97-AF65-F5344CB8AC3E}">
        <p14:creationId xmlns:p14="http://schemas.microsoft.com/office/powerpoint/2010/main" val="18405045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Incentive #2: knowledge is power</a:t>
            </a:r>
            <a:endParaRPr lang="he-IL" dirty="0"/>
          </a:p>
        </p:txBody>
      </p:sp>
      <p:pic>
        <p:nvPicPr>
          <p:cNvPr id="4" name="מציין מיקום תוכן 3" descr="https://s-media-cache-ak0.pinimg.com/736x/79/43/ad/7943addd322e2d7cad746fadc5aad23f.jpg"/>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1475656" y="2060848"/>
            <a:ext cx="6336704" cy="4176464"/>
          </a:xfrm>
          <a:prstGeom prst="rect">
            <a:avLst/>
          </a:prstGeom>
          <a:noFill/>
          <a:ln>
            <a:noFill/>
          </a:ln>
        </p:spPr>
      </p:pic>
    </p:spTree>
    <p:extLst>
      <p:ext uri="{BB962C8B-B14F-4D97-AF65-F5344CB8AC3E}">
        <p14:creationId xmlns:p14="http://schemas.microsoft.com/office/powerpoint/2010/main" val="32686613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en-US" dirty="0" smtClean="0"/>
              <a:t>Question period: </a:t>
            </a:r>
            <a:r>
              <a:rPr lang="en-US" sz="2800" dirty="0" smtClean="0"/>
              <a:t>Any Vocabulary Questions?</a:t>
            </a:r>
            <a:endParaRPr lang="he-IL" sz="2800" dirty="0"/>
          </a:p>
        </p:txBody>
      </p:sp>
      <p:pic>
        <p:nvPicPr>
          <p:cNvPr id="7" name="מציין מיקום תוכן 6" descr="http://ruben.verborgh.org/images/blog/boring.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07568" y="1340768"/>
            <a:ext cx="7016187" cy="3387005"/>
          </a:xfrm>
          <a:prstGeom prst="rect">
            <a:avLst/>
          </a:prstGeom>
          <a:noFill/>
          <a:ln>
            <a:noFill/>
          </a:ln>
        </p:spPr>
      </p:pic>
      <p:sp>
        <p:nvSpPr>
          <p:cNvPr id="8" name="מלבן 7"/>
          <p:cNvSpPr/>
          <p:nvPr/>
        </p:nvSpPr>
        <p:spPr>
          <a:xfrm>
            <a:off x="1607821" y="5013176"/>
            <a:ext cx="6019084" cy="1400383"/>
          </a:xfrm>
          <a:prstGeom prst="rect">
            <a:avLst/>
          </a:prstGeom>
        </p:spPr>
        <p:txBody>
          <a:bodyPr wrap="none">
            <a:spAutoFit/>
          </a:bodyPr>
          <a:lstStyle/>
          <a:p>
            <a:pPr algn="ctr"/>
            <a:r>
              <a:rPr lang="en-US" sz="4500" b="1" i="1" dirty="0"/>
              <a:t>Thank You for Listening</a:t>
            </a:r>
            <a:r>
              <a:rPr lang="en-US" sz="4500" b="1" i="1" dirty="0" smtClean="0"/>
              <a:t>!</a:t>
            </a:r>
          </a:p>
          <a:p>
            <a:pPr algn="ctr"/>
            <a:endParaRPr lang="en-US" sz="2000" b="1" dirty="0" smtClean="0"/>
          </a:p>
          <a:p>
            <a:pPr algn="ctr"/>
            <a:r>
              <a:rPr lang="en-US" sz="2000" b="1" dirty="0" smtClean="0"/>
              <a:t>Brachie.d@gmail.com</a:t>
            </a:r>
            <a:endParaRPr lang="he-IL" sz="2000" b="1" dirty="0"/>
          </a:p>
        </p:txBody>
      </p:sp>
    </p:spTree>
    <p:extLst>
      <p:ext uri="{BB962C8B-B14F-4D97-AF65-F5344CB8AC3E}">
        <p14:creationId xmlns:p14="http://schemas.microsoft.com/office/powerpoint/2010/main" val="23813230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83568" y="620688"/>
            <a:ext cx="7772400" cy="1470025"/>
          </a:xfrm>
        </p:spPr>
        <p:txBody>
          <a:bodyPr/>
          <a:lstStyle/>
          <a:p>
            <a:r>
              <a:rPr lang="en-US" dirty="0" smtClean="0"/>
              <a:t>Topics of Discussion</a:t>
            </a:r>
            <a:endParaRPr lang="he-IL" dirty="0"/>
          </a:p>
        </p:txBody>
      </p:sp>
      <p:sp>
        <p:nvSpPr>
          <p:cNvPr id="3" name="כותרת משנה 2"/>
          <p:cNvSpPr>
            <a:spLocks noGrp="1"/>
          </p:cNvSpPr>
          <p:nvPr>
            <p:ph type="subTitle" idx="1"/>
          </p:nvPr>
        </p:nvSpPr>
        <p:spPr>
          <a:xfrm>
            <a:off x="1403648" y="2276872"/>
            <a:ext cx="6400800" cy="1752600"/>
          </a:xfrm>
        </p:spPr>
        <p:txBody>
          <a:bodyPr>
            <a:normAutofit fontScale="92500" lnSpcReduction="10000"/>
          </a:bodyPr>
          <a:lstStyle/>
          <a:p>
            <a:pPr marL="457200" indent="-457200" algn="l" rtl="0">
              <a:buAutoNum type="arabicPeriod"/>
            </a:pPr>
            <a:r>
              <a:rPr lang="en-US" sz="2200" dirty="0" smtClean="0"/>
              <a:t>Vocabulary: a key component</a:t>
            </a:r>
          </a:p>
          <a:p>
            <a:pPr marL="457200" indent="-457200" algn="l" rtl="0">
              <a:buAutoNum type="arabicPeriod"/>
            </a:pPr>
            <a:r>
              <a:rPr lang="en-US" sz="2200" dirty="0" smtClean="0"/>
              <a:t>What words should we teach</a:t>
            </a:r>
          </a:p>
          <a:p>
            <a:pPr marL="457200" indent="-457200" algn="l" rtl="0">
              <a:buAutoNum type="arabicPeriod"/>
            </a:pPr>
            <a:r>
              <a:rPr lang="en-US" sz="2200" dirty="0" smtClean="0"/>
              <a:t>“Knowing a Word”</a:t>
            </a:r>
          </a:p>
          <a:p>
            <a:pPr marL="457200" indent="-457200" algn="l" rtl="0">
              <a:buAutoNum type="arabicPeriod"/>
            </a:pPr>
            <a:r>
              <a:rPr lang="en-US" sz="2200" dirty="0" smtClean="0"/>
              <a:t>Learning processes</a:t>
            </a:r>
          </a:p>
          <a:p>
            <a:pPr marL="457200" indent="-457200" algn="l" rtl="0">
              <a:buAutoNum type="arabicPeriod"/>
            </a:pPr>
            <a:r>
              <a:rPr lang="en-US" sz="2200" dirty="0" smtClean="0"/>
              <a:t>Questions period</a:t>
            </a:r>
          </a:p>
          <a:p>
            <a:pPr marL="457200" indent="-457200" algn="l" rtl="0">
              <a:buAutoNum type="arabicPeriod"/>
            </a:pPr>
            <a:endParaRPr lang="he-IL" sz="2200" dirty="0"/>
          </a:p>
        </p:txBody>
      </p:sp>
      <p:pic>
        <p:nvPicPr>
          <p:cNvPr id="4" name="תמונה 3" descr="http://ddeubel.edublogs.org/files/2011/10/warning_english_teacher_sticker-p217054105486798538qjcl_400-13un5ls.jpg"/>
          <p:cNvPicPr/>
          <p:nvPr/>
        </p:nvPicPr>
        <p:blipFill>
          <a:blip r:embed="rId2">
            <a:extLst>
              <a:ext uri="{28A0092B-C50C-407E-A947-70E740481C1C}">
                <a14:useLocalDpi xmlns:a14="http://schemas.microsoft.com/office/drawing/2010/main" val="0"/>
              </a:ext>
            </a:extLst>
          </a:blip>
          <a:srcRect/>
          <a:stretch>
            <a:fillRect/>
          </a:stretch>
        </p:blipFill>
        <p:spPr bwMode="auto">
          <a:xfrm>
            <a:off x="4355976" y="3284984"/>
            <a:ext cx="4176464" cy="3240360"/>
          </a:xfrm>
          <a:prstGeom prst="rect">
            <a:avLst/>
          </a:prstGeom>
          <a:noFill/>
          <a:ln>
            <a:noFill/>
          </a:ln>
        </p:spPr>
      </p:pic>
    </p:spTree>
    <p:extLst>
      <p:ext uri="{BB962C8B-B14F-4D97-AF65-F5344CB8AC3E}">
        <p14:creationId xmlns:p14="http://schemas.microsoft.com/office/powerpoint/2010/main" val="17202067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en-US" dirty="0" smtClean="0"/>
              <a:t>Incentive #1: Teacher Proficiency</a:t>
            </a:r>
            <a:br>
              <a:rPr lang="en-US" dirty="0" smtClean="0"/>
            </a:br>
            <a:r>
              <a:rPr lang="en-US" sz="2400" dirty="0" smtClean="0"/>
              <a:t>or: Why we, as teachers, </a:t>
            </a:r>
            <a:br>
              <a:rPr lang="en-US" sz="2400" dirty="0" smtClean="0"/>
            </a:br>
            <a:r>
              <a:rPr lang="en-US" sz="2400" dirty="0" smtClean="0"/>
              <a:t>should invest time and effort in learning. </a:t>
            </a:r>
            <a:endParaRPr lang="he-IL" sz="2400" dirty="0"/>
          </a:p>
        </p:txBody>
      </p:sp>
      <p:pic>
        <p:nvPicPr>
          <p:cNvPr id="4" name="מציין מיקום תוכן 3" descr="http://blog.gradeable.com/wp-content/uploads/2014/06/teachers-end-of-school-year.jpg"/>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1547664" y="2132856"/>
            <a:ext cx="5716864" cy="4091285"/>
          </a:xfrm>
          <a:prstGeom prst="rect">
            <a:avLst/>
          </a:prstGeom>
          <a:noFill/>
          <a:ln>
            <a:noFill/>
          </a:ln>
        </p:spPr>
      </p:pic>
    </p:spTree>
    <p:extLst>
      <p:ext uri="{BB962C8B-B14F-4D97-AF65-F5344CB8AC3E}">
        <p14:creationId xmlns:p14="http://schemas.microsoft.com/office/powerpoint/2010/main" val="13212602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en-US" sz="4800" dirty="0" smtClean="0"/>
              <a:t>Vocabulary: </a:t>
            </a:r>
            <a:r>
              <a:rPr lang="en-US" sz="4800" dirty="0"/>
              <a:t>a key component</a:t>
            </a:r>
            <a:br>
              <a:rPr lang="en-US" sz="4800" dirty="0"/>
            </a:br>
            <a:endParaRPr lang="he-IL" dirty="0"/>
          </a:p>
        </p:txBody>
      </p:sp>
      <p:sp>
        <p:nvSpPr>
          <p:cNvPr id="3" name="מציין מיקום תוכן 2"/>
          <p:cNvSpPr>
            <a:spLocks noGrp="1"/>
          </p:cNvSpPr>
          <p:nvPr>
            <p:ph idx="1"/>
          </p:nvPr>
        </p:nvSpPr>
        <p:spPr/>
        <p:txBody>
          <a:bodyPr>
            <a:normAutofit lnSpcReduction="10000"/>
          </a:bodyPr>
          <a:lstStyle/>
          <a:p>
            <a:pPr algn="l" rtl="0"/>
            <a:r>
              <a:rPr lang="en-US" sz="2800" dirty="0" smtClean="0"/>
              <a:t>“Without </a:t>
            </a:r>
            <a:r>
              <a:rPr lang="en-US" sz="2800" dirty="0"/>
              <a:t>vocabulary nothing can </a:t>
            </a:r>
            <a:r>
              <a:rPr lang="en-US" sz="2800" dirty="0" smtClean="0"/>
              <a:t>be conveyed” </a:t>
            </a:r>
            <a:r>
              <a:rPr lang="en-US" sz="1000" dirty="0" smtClean="0"/>
              <a:t>(</a:t>
            </a:r>
            <a:r>
              <a:rPr lang="en-US" sz="1000" dirty="0"/>
              <a:t>David </a:t>
            </a:r>
            <a:r>
              <a:rPr lang="en-US" sz="1000" dirty="0" smtClean="0"/>
              <a:t>Wilkins)</a:t>
            </a:r>
          </a:p>
          <a:p>
            <a:pPr algn="l" rtl="0"/>
            <a:endParaRPr lang="en-US" sz="1000" dirty="0"/>
          </a:p>
          <a:p>
            <a:pPr algn="l" rtl="0"/>
            <a:endParaRPr lang="en-US" sz="1000" dirty="0" smtClean="0"/>
          </a:p>
          <a:p>
            <a:pPr marL="118872" indent="0" algn="l" rtl="0">
              <a:buNone/>
            </a:pPr>
            <a:endParaRPr lang="en-US" sz="1000" dirty="0" smtClean="0"/>
          </a:p>
          <a:p>
            <a:pPr algn="l" rtl="0"/>
            <a:r>
              <a:rPr lang="en-US" sz="2800" dirty="0"/>
              <a:t>"If you spend most of your time studying grammar, your English will not improve very much. You will see most improvement if you learn more words and expressions. You can say very little in grammar, but you can say almost anything with words!"</a:t>
            </a:r>
            <a:r>
              <a:rPr lang="en-US" sz="1000" dirty="0"/>
              <a:t> (</a:t>
            </a:r>
            <a:r>
              <a:rPr lang="en-US" sz="1000" dirty="0" err="1"/>
              <a:t>Dellar</a:t>
            </a:r>
            <a:r>
              <a:rPr lang="en-US" sz="1000" dirty="0"/>
              <a:t> and Hocking, 2000</a:t>
            </a:r>
            <a:r>
              <a:rPr lang="en-US" sz="1000" dirty="0" smtClean="0"/>
              <a:t>).</a:t>
            </a:r>
          </a:p>
          <a:p>
            <a:pPr algn="l" rtl="0"/>
            <a:endParaRPr lang="en-US" sz="1000" dirty="0" smtClean="0"/>
          </a:p>
          <a:p>
            <a:pPr algn="l" rtl="0"/>
            <a:endParaRPr lang="en-US" sz="1000" dirty="0"/>
          </a:p>
          <a:p>
            <a:pPr algn="l" rtl="0"/>
            <a:r>
              <a:rPr lang="en-US" sz="2800" dirty="0" smtClean="0"/>
              <a:t>“Reading </a:t>
            </a:r>
            <a:r>
              <a:rPr lang="en-US" sz="2800" dirty="0"/>
              <a:t>comprehension is strongly related to vocabulary knowledge" </a:t>
            </a:r>
            <a:r>
              <a:rPr lang="en-US" sz="1000" dirty="0"/>
              <a:t>(</a:t>
            </a:r>
            <a:r>
              <a:rPr lang="en-US" sz="1000" dirty="0" err="1"/>
              <a:t>Laufer</a:t>
            </a:r>
            <a:r>
              <a:rPr lang="en-US" sz="1000" dirty="0"/>
              <a:t>, </a:t>
            </a:r>
            <a:r>
              <a:rPr lang="en-US" sz="1000" dirty="0" smtClean="0"/>
              <a:t>1997).</a:t>
            </a:r>
            <a:endParaRPr lang="he-IL" sz="1000" dirty="0"/>
          </a:p>
        </p:txBody>
      </p:sp>
    </p:spTree>
    <p:extLst>
      <p:ext uri="{BB962C8B-B14F-4D97-AF65-F5344CB8AC3E}">
        <p14:creationId xmlns:p14="http://schemas.microsoft.com/office/powerpoint/2010/main" val="33243596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en-US" sz="4800" dirty="0" smtClean="0"/>
              <a:t/>
            </a:r>
            <a:br>
              <a:rPr lang="en-US" sz="4800" dirty="0" smtClean="0"/>
            </a:br>
            <a:r>
              <a:rPr lang="en-US" sz="4800" dirty="0" smtClean="0"/>
              <a:t>What </a:t>
            </a:r>
            <a:r>
              <a:rPr lang="en-US" sz="4800" dirty="0"/>
              <a:t>words should we </a:t>
            </a:r>
            <a:r>
              <a:rPr lang="en-US" sz="4800" dirty="0" smtClean="0"/>
              <a:t>teach</a:t>
            </a:r>
            <a:br>
              <a:rPr lang="en-US" sz="4800" dirty="0" smtClean="0"/>
            </a:br>
            <a:endParaRPr lang="he-IL" dirty="0"/>
          </a:p>
        </p:txBody>
      </p:sp>
      <p:sp>
        <p:nvSpPr>
          <p:cNvPr id="7" name="מלבן 6"/>
          <p:cNvSpPr/>
          <p:nvPr/>
        </p:nvSpPr>
        <p:spPr>
          <a:xfrm>
            <a:off x="827584" y="1772816"/>
            <a:ext cx="7488832" cy="2015936"/>
          </a:xfrm>
          <a:prstGeom prst="rect">
            <a:avLst/>
          </a:prstGeom>
        </p:spPr>
        <p:txBody>
          <a:bodyPr wrap="square">
            <a:spAutoFit/>
          </a:bodyPr>
          <a:lstStyle/>
          <a:p>
            <a:pPr algn="ctr"/>
            <a:r>
              <a:rPr lang="en-US" sz="2200" dirty="0"/>
              <a:t>Knowledge of the 3,000 words of the BNC word </a:t>
            </a:r>
            <a:r>
              <a:rPr lang="en-US" sz="2200" dirty="0" smtClean="0"/>
              <a:t>lists* </a:t>
            </a:r>
            <a:r>
              <a:rPr lang="en-US" sz="2200" dirty="0"/>
              <a:t>covers </a:t>
            </a:r>
            <a:r>
              <a:rPr lang="en-US" sz="2200" dirty="0" smtClean="0"/>
              <a:t>about 85% </a:t>
            </a:r>
            <a:r>
              <a:rPr lang="en-US" sz="2200" dirty="0"/>
              <a:t>of most academic texts. </a:t>
            </a:r>
            <a:endParaRPr lang="en-US" dirty="0"/>
          </a:p>
          <a:p>
            <a:pPr algn="ctr"/>
            <a:r>
              <a:rPr lang="en-US" sz="1400" dirty="0" smtClean="0"/>
              <a:t>*</a:t>
            </a:r>
            <a:r>
              <a:rPr lang="en-US" sz="1400" dirty="0"/>
              <a:t>The British National Corpus (BNC) is a 100 million word collection of samples of written and spoken language from a wide range of sources, designed to represent a wide cross-section of current British English, both spoken and written. </a:t>
            </a:r>
            <a:endParaRPr lang="en-US" sz="1400" dirty="0" smtClean="0"/>
          </a:p>
          <a:p>
            <a:pPr algn="l"/>
            <a:endParaRPr lang="en-US" dirty="0"/>
          </a:p>
          <a:p>
            <a:pPr algn="l"/>
            <a:endParaRPr lang="en-US" dirty="0"/>
          </a:p>
        </p:txBody>
      </p:sp>
      <p:pic>
        <p:nvPicPr>
          <p:cNvPr id="6" name="מציין מיקום תוכן 3" descr="http://image.slidesharecdn.com/1concurrent1acquiringtherightvocabularyhanoiconference-090503114556-phpapp01/95/1-concurrent-1-acquiring-the-right-vocabulary-hanoi-conference-10-728.jpg?cb=1241351190"/>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1619672" y="3284984"/>
            <a:ext cx="5613788" cy="3284984"/>
          </a:xfrm>
          <a:prstGeom prst="rect">
            <a:avLst/>
          </a:prstGeom>
          <a:noFill/>
          <a:ln>
            <a:noFill/>
          </a:ln>
        </p:spPr>
      </p:pic>
    </p:spTree>
    <p:extLst>
      <p:ext uri="{BB962C8B-B14F-4D97-AF65-F5344CB8AC3E}">
        <p14:creationId xmlns:p14="http://schemas.microsoft.com/office/powerpoint/2010/main" val="8851433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en-US" sz="4800" dirty="0"/>
              <a:t>“Knowing a Word”</a:t>
            </a:r>
            <a:br>
              <a:rPr lang="en-US" sz="4800" dirty="0"/>
            </a:br>
            <a:endParaRPr lang="he-IL" dirty="0"/>
          </a:p>
        </p:txBody>
      </p:sp>
      <p:pic>
        <p:nvPicPr>
          <p:cNvPr id="4" name="מציין מיקום תוכן 3" descr="https://ps20speechandlanguage.files.wordpress.com/2011/04/vocabulary.gif"/>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4211960" y="2924944"/>
            <a:ext cx="4381500" cy="2809875"/>
          </a:xfrm>
          <a:prstGeom prst="rect">
            <a:avLst/>
          </a:prstGeom>
          <a:noFill/>
          <a:ln>
            <a:noFill/>
          </a:ln>
        </p:spPr>
      </p:pic>
      <p:sp>
        <p:nvSpPr>
          <p:cNvPr id="5" name="מלבן 4"/>
          <p:cNvSpPr/>
          <p:nvPr/>
        </p:nvSpPr>
        <p:spPr>
          <a:xfrm>
            <a:off x="539552" y="1916832"/>
            <a:ext cx="5688632" cy="2646878"/>
          </a:xfrm>
          <a:prstGeom prst="rect">
            <a:avLst/>
          </a:prstGeom>
        </p:spPr>
        <p:txBody>
          <a:bodyPr wrap="square">
            <a:spAutoFit/>
          </a:bodyPr>
          <a:lstStyle/>
          <a:p>
            <a:pPr algn="l"/>
            <a:r>
              <a:rPr lang="en-US" sz="2200" b="1" i="1" dirty="0"/>
              <a:t>Word Burden </a:t>
            </a:r>
            <a:r>
              <a:rPr lang="en-US" dirty="0"/>
              <a:t>(</a:t>
            </a:r>
            <a:r>
              <a:rPr lang="en-US" dirty="0" err="1"/>
              <a:t>Grabe</a:t>
            </a:r>
            <a:r>
              <a:rPr lang="en-US" dirty="0"/>
              <a:t>, 2009, p. 267, Nation, 2005</a:t>
            </a:r>
            <a:r>
              <a:rPr lang="en-US" dirty="0" smtClean="0"/>
              <a:t>):</a:t>
            </a:r>
          </a:p>
          <a:p>
            <a:pPr algn="l"/>
            <a:r>
              <a:rPr lang="en-US" dirty="0" smtClean="0"/>
              <a:t>      </a:t>
            </a:r>
          </a:p>
          <a:p>
            <a:pPr algn="l"/>
            <a:endParaRPr lang="en-US" dirty="0"/>
          </a:p>
          <a:p>
            <a:pPr algn="l"/>
            <a:r>
              <a:rPr lang="en-US" dirty="0" smtClean="0"/>
              <a:t>      - Form</a:t>
            </a:r>
          </a:p>
          <a:p>
            <a:pPr algn="l"/>
            <a:r>
              <a:rPr lang="en-US" dirty="0"/>
              <a:t> </a:t>
            </a:r>
            <a:r>
              <a:rPr lang="en-US" dirty="0" smtClean="0"/>
              <a:t>     - Meaning</a:t>
            </a:r>
          </a:p>
          <a:p>
            <a:pPr algn="l"/>
            <a:r>
              <a:rPr lang="en-US" dirty="0"/>
              <a:t> </a:t>
            </a:r>
            <a:r>
              <a:rPr lang="en-US" dirty="0" smtClean="0"/>
              <a:t>     - Use</a:t>
            </a:r>
            <a:endParaRPr lang="en-US" dirty="0"/>
          </a:p>
          <a:p>
            <a:pPr algn="l"/>
            <a:endParaRPr lang="en-US" dirty="0" smtClean="0"/>
          </a:p>
          <a:p>
            <a:pPr algn="l"/>
            <a:endParaRPr lang="en-US" dirty="0"/>
          </a:p>
          <a:p>
            <a:pPr algn="l"/>
            <a:endParaRPr lang="he-IL" dirty="0"/>
          </a:p>
        </p:txBody>
      </p:sp>
      <p:pic>
        <p:nvPicPr>
          <p:cNvPr id="6" name="תמונה 5" descr="https://eltnick.files.wordpress.com/2016/05/books-b.jpg?w=380&amp;h=286"/>
          <p:cNvPicPr/>
          <p:nvPr/>
        </p:nvPicPr>
        <p:blipFill>
          <a:blip r:embed="rId3">
            <a:extLst>
              <a:ext uri="{28A0092B-C50C-407E-A947-70E740481C1C}">
                <a14:useLocalDpi xmlns:a14="http://schemas.microsoft.com/office/drawing/2010/main" val="0"/>
              </a:ext>
            </a:extLst>
          </a:blip>
          <a:srcRect/>
          <a:stretch>
            <a:fillRect/>
          </a:stretch>
        </p:blipFill>
        <p:spPr bwMode="auto">
          <a:xfrm>
            <a:off x="251520" y="3861048"/>
            <a:ext cx="3616325" cy="2718435"/>
          </a:xfrm>
          <a:prstGeom prst="rect">
            <a:avLst/>
          </a:prstGeom>
          <a:noFill/>
          <a:ln>
            <a:noFill/>
          </a:ln>
        </p:spPr>
      </p:pic>
    </p:spTree>
    <p:extLst>
      <p:ext uri="{BB962C8B-B14F-4D97-AF65-F5344CB8AC3E}">
        <p14:creationId xmlns:p14="http://schemas.microsoft.com/office/powerpoint/2010/main" val="269174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pic>
        <p:nvPicPr>
          <p:cNvPr id="4" name="מציין מיקום תוכן 3" descr="http://www.mextesol.net/journal/public/images/BelloTabla%201HD.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60648"/>
            <a:ext cx="8352927" cy="6264696"/>
          </a:xfrm>
          <a:prstGeom prst="rect">
            <a:avLst/>
          </a:prstGeom>
          <a:noFill/>
          <a:ln>
            <a:noFill/>
          </a:ln>
        </p:spPr>
      </p:pic>
    </p:spTree>
    <p:extLst>
      <p:ext uri="{BB962C8B-B14F-4D97-AF65-F5344CB8AC3E}">
        <p14:creationId xmlns:p14="http://schemas.microsoft.com/office/powerpoint/2010/main" val="36353289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en-US" dirty="0" smtClean="0"/>
              <a:t>word burden (1): synonyms</a:t>
            </a:r>
            <a:endParaRPr lang="he-IL" dirty="0"/>
          </a:p>
        </p:txBody>
      </p:sp>
      <p:pic>
        <p:nvPicPr>
          <p:cNvPr id="4" name="מציין מיקום תוכן 3" descr="https://s3.amazonaws.com/lowres.cartoonstock.com/education-teaching-synonym-vocab-vocabularies-english_lessons-students-mcan632_low.jpg"/>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2897344" y="1554163"/>
            <a:ext cx="3501711" cy="4525962"/>
          </a:xfrm>
          <a:prstGeom prst="rect">
            <a:avLst/>
          </a:prstGeom>
          <a:noFill/>
          <a:ln>
            <a:noFill/>
          </a:ln>
        </p:spPr>
      </p:pic>
    </p:spTree>
    <p:extLst>
      <p:ext uri="{BB962C8B-B14F-4D97-AF65-F5344CB8AC3E}">
        <p14:creationId xmlns:p14="http://schemas.microsoft.com/office/powerpoint/2010/main" val="3193623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en-US" dirty="0"/>
              <a:t>word </a:t>
            </a:r>
            <a:r>
              <a:rPr lang="en-US" dirty="0" smtClean="0"/>
              <a:t>burden (2): vocabulary expansion </a:t>
            </a:r>
            <a:endParaRPr lang="he-IL" dirty="0"/>
          </a:p>
        </p:txBody>
      </p:sp>
      <p:pic>
        <p:nvPicPr>
          <p:cNvPr id="6" name="מציין מיקום תוכן 5" descr="https://s3.amazonaws.com/lowres.cartoonstock.com/education-teaching-school-student-pupil-teen-teenager-tmcn1069_low.jpg"/>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2609478" y="1554163"/>
            <a:ext cx="4077443" cy="4525962"/>
          </a:xfrm>
          <a:prstGeom prst="rect">
            <a:avLst/>
          </a:prstGeom>
          <a:noFill/>
          <a:ln>
            <a:noFill/>
          </a:ln>
        </p:spPr>
      </p:pic>
    </p:spTree>
    <p:extLst>
      <p:ext uri="{BB962C8B-B14F-4D97-AF65-F5344CB8AC3E}">
        <p14:creationId xmlns:p14="http://schemas.microsoft.com/office/powerpoint/2010/main" val="266687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טרק">
  <a:themeElements>
    <a:clrScheme name="טרק">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טרק">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טרק">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371</TotalTime>
  <Words>363</Words>
  <Application>Microsoft Office PowerPoint</Application>
  <PresentationFormat>‫הצגה על המסך (4:3)</PresentationFormat>
  <Paragraphs>72</Paragraphs>
  <Slides>18</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18</vt:i4>
      </vt:variant>
    </vt:vector>
  </HeadingPairs>
  <TitlesOfParts>
    <vt:vector size="19" baseType="lpstr">
      <vt:lpstr>טרק</vt:lpstr>
      <vt:lpstr>מצגת של PowerPoint</vt:lpstr>
      <vt:lpstr>Topics of Discussion</vt:lpstr>
      <vt:lpstr>Incentive #1: Teacher Proficiency or: Why we, as teachers,  should invest time and effort in learning. </vt:lpstr>
      <vt:lpstr>Vocabulary: a key component </vt:lpstr>
      <vt:lpstr> What words should we teach </vt:lpstr>
      <vt:lpstr>“Knowing a Word” </vt:lpstr>
      <vt:lpstr>מצגת של PowerPoint</vt:lpstr>
      <vt:lpstr>word burden (1): synonyms</vt:lpstr>
      <vt:lpstr>word burden (2): vocabulary expansion </vt:lpstr>
      <vt:lpstr>word burden (3): meaning</vt:lpstr>
      <vt:lpstr>word burden (4): spelling</vt:lpstr>
      <vt:lpstr>Why we should talk about Dictionary Use</vt:lpstr>
      <vt:lpstr>Learning processes </vt:lpstr>
      <vt:lpstr>Learning processes: Theory </vt:lpstr>
      <vt:lpstr>Learning Processes:   - From Theory to Practice</vt:lpstr>
      <vt:lpstr>Practice time</vt:lpstr>
      <vt:lpstr>Incentive #2: knowledge is power</vt:lpstr>
      <vt:lpstr>Question period: Any Vocabulary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user</dc:creator>
  <cp:lastModifiedBy>user</cp:lastModifiedBy>
  <cp:revision>20</cp:revision>
  <dcterms:created xsi:type="dcterms:W3CDTF">2016-06-25T11:11:51Z</dcterms:created>
  <dcterms:modified xsi:type="dcterms:W3CDTF">2016-08-22T09:44:57Z</dcterms:modified>
</cp:coreProperties>
</file>